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334" r:id="rId2"/>
    <p:sldId id="335" r:id="rId3"/>
    <p:sldId id="336" r:id="rId4"/>
    <p:sldId id="337" r:id="rId5"/>
    <p:sldId id="338" r:id="rId6"/>
    <p:sldId id="339" r:id="rId7"/>
    <p:sldId id="340" r:id="rId8"/>
    <p:sldId id="341" r:id="rId9"/>
    <p:sldId id="342" r:id="rId10"/>
    <p:sldId id="343" r:id="rId11"/>
    <p:sldId id="344" r:id="rId1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8D438F7-79F8-400D-A359-D93F2B60045E}" type="datetimeFigureOut">
              <a:rPr lang="en-US" smtClean="0"/>
              <a:t>8/28/2024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79EDD-52A0-44CF-80B3-B9F2BD53905E}" type="slidenum">
              <a:rPr lang="en-US" smtClean="0"/>
              <a:t>‹#›</a:t>
            </a:fld>
            <a:endParaRPr lang="en-US"/>
          </a:p>
        </p:txBody>
      </p:sp>
    </p:spTree>
    <p:extLst>
      <p:ext uri="{BB962C8B-B14F-4D97-AF65-F5344CB8AC3E}">
        <p14:creationId xmlns:p14="http://schemas.microsoft.com/office/powerpoint/2010/main" val="6611219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D438F7-79F8-400D-A359-D93F2B60045E}" type="datetimeFigureOut">
              <a:rPr lang="en-US" smtClean="0"/>
              <a:t>8/28/2024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79EDD-52A0-44CF-80B3-B9F2BD53905E}" type="slidenum">
              <a:rPr lang="en-US" smtClean="0"/>
              <a:t>‹#›</a:t>
            </a:fld>
            <a:endParaRPr lang="en-US"/>
          </a:p>
        </p:txBody>
      </p:sp>
    </p:spTree>
    <p:extLst>
      <p:ext uri="{BB962C8B-B14F-4D97-AF65-F5344CB8AC3E}">
        <p14:creationId xmlns:p14="http://schemas.microsoft.com/office/powerpoint/2010/main" val="849536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D438F7-79F8-400D-A359-D93F2B60045E}" type="datetimeFigureOut">
              <a:rPr lang="en-US" smtClean="0"/>
              <a:t>8/28/2024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79EDD-52A0-44CF-80B3-B9F2BD53905E}" type="slidenum">
              <a:rPr lang="en-US" smtClean="0"/>
              <a:t>‹#›</a:t>
            </a:fld>
            <a:endParaRPr lang="en-US"/>
          </a:p>
        </p:txBody>
      </p:sp>
    </p:spTree>
    <p:extLst>
      <p:ext uri="{BB962C8B-B14F-4D97-AF65-F5344CB8AC3E}">
        <p14:creationId xmlns:p14="http://schemas.microsoft.com/office/powerpoint/2010/main" val="2260029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D438F7-79F8-400D-A359-D93F2B60045E}" type="datetimeFigureOut">
              <a:rPr lang="en-US" smtClean="0"/>
              <a:t>8/28/2024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79EDD-52A0-44CF-80B3-B9F2BD53905E}" type="slidenum">
              <a:rPr lang="en-US" smtClean="0"/>
              <a:t>‹#›</a:t>
            </a:fld>
            <a:endParaRPr lang="en-US"/>
          </a:p>
        </p:txBody>
      </p:sp>
    </p:spTree>
    <p:extLst>
      <p:ext uri="{BB962C8B-B14F-4D97-AF65-F5344CB8AC3E}">
        <p14:creationId xmlns:p14="http://schemas.microsoft.com/office/powerpoint/2010/main" val="4236450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D438F7-79F8-400D-A359-D93F2B60045E}" type="datetimeFigureOut">
              <a:rPr lang="en-US" smtClean="0"/>
              <a:t>8/28/2024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79EDD-52A0-44CF-80B3-B9F2BD53905E}" type="slidenum">
              <a:rPr lang="en-US" smtClean="0"/>
              <a:t>‹#›</a:t>
            </a:fld>
            <a:endParaRPr lang="en-US"/>
          </a:p>
        </p:txBody>
      </p:sp>
    </p:spTree>
    <p:extLst>
      <p:ext uri="{BB962C8B-B14F-4D97-AF65-F5344CB8AC3E}">
        <p14:creationId xmlns:p14="http://schemas.microsoft.com/office/powerpoint/2010/main" val="2013154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8D438F7-79F8-400D-A359-D93F2B60045E}" type="datetimeFigureOut">
              <a:rPr lang="en-US" smtClean="0"/>
              <a:t>8/28/2024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D79EDD-52A0-44CF-80B3-B9F2BD53905E}" type="slidenum">
              <a:rPr lang="en-US" smtClean="0"/>
              <a:t>‹#›</a:t>
            </a:fld>
            <a:endParaRPr lang="en-US"/>
          </a:p>
        </p:txBody>
      </p:sp>
    </p:spTree>
    <p:extLst>
      <p:ext uri="{BB962C8B-B14F-4D97-AF65-F5344CB8AC3E}">
        <p14:creationId xmlns:p14="http://schemas.microsoft.com/office/powerpoint/2010/main" val="1840030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8D438F7-79F8-400D-A359-D93F2B60045E}" type="datetimeFigureOut">
              <a:rPr lang="en-US" smtClean="0"/>
              <a:t>8/28/2024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D79EDD-52A0-44CF-80B3-B9F2BD53905E}" type="slidenum">
              <a:rPr lang="en-US" smtClean="0"/>
              <a:t>‹#›</a:t>
            </a:fld>
            <a:endParaRPr lang="en-US"/>
          </a:p>
        </p:txBody>
      </p:sp>
    </p:spTree>
    <p:extLst>
      <p:ext uri="{BB962C8B-B14F-4D97-AF65-F5344CB8AC3E}">
        <p14:creationId xmlns:p14="http://schemas.microsoft.com/office/powerpoint/2010/main" val="2449334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D438F7-79F8-400D-A359-D93F2B60045E}" type="datetimeFigureOut">
              <a:rPr lang="en-US" smtClean="0"/>
              <a:t>8/28/2024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D79EDD-52A0-44CF-80B3-B9F2BD53905E}" type="slidenum">
              <a:rPr lang="en-US" smtClean="0"/>
              <a:t>‹#›</a:t>
            </a:fld>
            <a:endParaRPr lang="en-US"/>
          </a:p>
        </p:txBody>
      </p:sp>
    </p:spTree>
    <p:extLst>
      <p:ext uri="{BB962C8B-B14F-4D97-AF65-F5344CB8AC3E}">
        <p14:creationId xmlns:p14="http://schemas.microsoft.com/office/powerpoint/2010/main" val="1634786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D438F7-79F8-400D-A359-D93F2B60045E}" type="datetimeFigureOut">
              <a:rPr lang="en-US" smtClean="0"/>
              <a:t>8/28/2024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D79EDD-52A0-44CF-80B3-B9F2BD53905E}" type="slidenum">
              <a:rPr lang="en-US" smtClean="0"/>
              <a:t>‹#›</a:t>
            </a:fld>
            <a:endParaRPr lang="en-US"/>
          </a:p>
        </p:txBody>
      </p:sp>
    </p:spTree>
    <p:extLst>
      <p:ext uri="{BB962C8B-B14F-4D97-AF65-F5344CB8AC3E}">
        <p14:creationId xmlns:p14="http://schemas.microsoft.com/office/powerpoint/2010/main" val="2982437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8D438F7-79F8-400D-A359-D93F2B60045E}" type="datetimeFigureOut">
              <a:rPr lang="en-US" smtClean="0"/>
              <a:t>8/28/2024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D79EDD-52A0-44CF-80B3-B9F2BD53905E}" type="slidenum">
              <a:rPr lang="en-US" smtClean="0"/>
              <a:t>‹#›</a:t>
            </a:fld>
            <a:endParaRPr lang="en-US"/>
          </a:p>
        </p:txBody>
      </p:sp>
    </p:spTree>
    <p:extLst>
      <p:ext uri="{BB962C8B-B14F-4D97-AF65-F5344CB8AC3E}">
        <p14:creationId xmlns:p14="http://schemas.microsoft.com/office/powerpoint/2010/main" val="2949904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8D438F7-79F8-400D-A359-D93F2B60045E}" type="datetimeFigureOut">
              <a:rPr lang="en-US" smtClean="0"/>
              <a:t>8/28/2024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D79EDD-52A0-44CF-80B3-B9F2BD53905E}" type="slidenum">
              <a:rPr lang="en-US" smtClean="0"/>
              <a:t>‹#›</a:t>
            </a:fld>
            <a:endParaRPr lang="en-US"/>
          </a:p>
        </p:txBody>
      </p:sp>
    </p:spTree>
    <p:extLst>
      <p:ext uri="{BB962C8B-B14F-4D97-AF65-F5344CB8AC3E}">
        <p14:creationId xmlns:p14="http://schemas.microsoft.com/office/powerpoint/2010/main" val="2464884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D438F7-79F8-400D-A359-D93F2B60045E}" type="datetimeFigureOut">
              <a:rPr lang="en-US" smtClean="0"/>
              <a:t>8/28/2024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D79EDD-52A0-44CF-80B3-B9F2BD53905E}" type="slidenum">
              <a:rPr lang="en-US" smtClean="0"/>
              <a:t>‹#›</a:t>
            </a:fld>
            <a:endParaRPr lang="en-US"/>
          </a:p>
        </p:txBody>
      </p:sp>
    </p:spTree>
    <p:extLst>
      <p:ext uri="{BB962C8B-B14F-4D97-AF65-F5344CB8AC3E}">
        <p14:creationId xmlns:p14="http://schemas.microsoft.com/office/powerpoint/2010/main" val="120280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image" Target="../media/image1.tmp"/><Relationship Id="rId1" Type="http://schemas.openxmlformats.org/officeDocument/2006/relationships/slideLayout" Target="../slideLayouts/slideLayout2.xml"/><Relationship Id="rId4" Type="http://schemas.openxmlformats.org/officeDocument/2006/relationships/image" Target="../media/image4.tmp"/></Relationships>
</file>

<file path=ppt/slides/_rels/slide3.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image" Target="../media/image1.tmp"/><Relationship Id="rId1" Type="http://schemas.openxmlformats.org/officeDocument/2006/relationships/slideLayout" Target="../slideLayouts/slideLayout2.xml"/><Relationship Id="rId4" Type="http://schemas.openxmlformats.org/officeDocument/2006/relationships/image" Target="../media/image7.tm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766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67587" y="6146408"/>
            <a:ext cx="724413" cy="711592"/>
          </a:xfrm>
          <a:prstGeom prst="rect">
            <a:avLst/>
          </a:prstGeom>
          <a:ln>
            <a:solidFill>
              <a:schemeClr val="bg1"/>
            </a:solidFill>
          </a:ln>
        </p:spPr>
      </p:pic>
      <p:pic>
        <p:nvPicPr>
          <p:cNvPr id="7" name="Picture 6"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24413" cy="711592"/>
          </a:xfrm>
          <a:prstGeom prst="rect">
            <a:avLst/>
          </a:prstGeom>
        </p:spPr>
      </p:pic>
      <p:sp>
        <p:nvSpPr>
          <p:cNvPr id="2" name="TextBox 1"/>
          <p:cNvSpPr txBox="1"/>
          <p:nvPr/>
        </p:nvSpPr>
        <p:spPr>
          <a:xfrm>
            <a:off x="565635" y="711592"/>
            <a:ext cx="10402349" cy="304698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400" b="1" i="0" u="sng" strike="noStrike" kern="1200" cap="none" spc="0" normalizeH="0" baseline="0" noProof="0" dirty="0">
                <a:ln>
                  <a:noFill/>
                </a:ln>
                <a:solidFill>
                  <a:prstClr val="black"/>
                </a:solidFill>
                <a:effectLst/>
                <a:uLnTx/>
                <a:uFillTx/>
                <a:latin typeface="Calibri" panose="020F0502020204030204"/>
                <a:ea typeface="+mn-ea"/>
                <a:cs typeface="+mn-cs"/>
              </a:rPr>
              <a:t>Εξέλιξη του πληθωρισμού τροφίμων</a:t>
            </a:r>
            <a:r>
              <a:rPr kumimoji="0" lang="el-GR" sz="2400" b="1" i="0" u="sng" strike="noStrike" kern="1200" cap="none" spc="0" normalizeH="0" noProof="0" dirty="0">
                <a:ln>
                  <a:noFill/>
                </a:ln>
                <a:solidFill>
                  <a:prstClr val="black"/>
                </a:solidFill>
                <a:effectLst/>
                <a:uLnTx/>
                <a:uFillTx/>
                <a:latin typeface="Calibri" panose="020F0502020204030204"/>
                <a:ea typeface="+mn-ea"/>
                <a:cs typeface="+mn-cs"/>
              </a:rPr>
              <a:t> Ιούνιος 2024 – Ιούλιος 2024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400" b="1" u="sng" baseline="0"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400" b="1" i="0" strike="noStrike" kern="1200" cap="none" spc="0" normalizeH="0" noProof="0" dirty="0">
                <a:ln>
                  <a:noFill/>
                </a:ln>
                <a:solidFill>
                  <a:prstClr val="black"/>
                </a:solidFill>
                <a:effectLst/>
                <a:uLnTx/>
                <a:uFillTx/>
                <a:latin typeface="Calibri" panose="020F0502020204030204"/>
                <a:ea typeface="+mn-ea"/>
                <a:cs typeface="+mn-cs"/>
              </a:rPr>
              <a:t>Στοιχεία </a:t>
            </a:r>
            <a:r>
              <a:rPr kumimoji="0" lang="en-US" sz="2400" b="1" i="0" strike="noStrike" kern="1200" cap="none" spc="0" normalizeH="0" noProof="0" dirty="0">
                <a:ln>
                  <a:noFill/>
                </a:ln>
                <a:solidFill>
                  <a:prstClr val="black"/>
                </a:solidFill>
                <a:effectLst/>
                <a:uLnTx/>
                <a:uFillTx/>
                <a:latin typeface="Calibri" panose="020F0502020204030204"/>
                <a:ea typeface="+mn-ea"/>
                <a:cs typeface="+mn-cs"/>
              </a:rPr>
              <a:t>EUROSTAT – </a:t>
            </a:r>
            <a:r>
              <a:rPr lang="el-GR" sz="2400" b="1" dirty="0">
                <a:solidFill>
                  <a:prstClr val="black"/>
                </a:solidFill>
                <a:latin typeface="Calibri" panose="020F0502020204030204"/>
              </a:rPr>
              <a:t>Εξέλιξη ποσοστού πληθωρισμού Ελλάδα </a:t>
            </a:r>
            <a:r>
              <a:rPr lang="en-US" sz="2400" b="1" dirty="0">
                <a:solidFill>
                  <a:prstClr val="black"/>
                </a:solidFill>
                <a:latin typeface="Calibri" panose="020F0502020204030204"/>
              </a:rPr>
              <a:t>(EL) </a:t>
            </a:r>
            <a:r>
              <a:rPr lang="el-GR" sz="2400" b="1" dirty="0">
                <a:solidFill>
                  <a:prstClr val="black"/>
                </a:solidFill>
                <a:latin typeface="Calibri" panose="020F0502020204030204"/>
              </a:rPr>
              <a:t>– ΕΕ 27 (</a:t>
            </a:r>
            <a:r>
              <a:rPr lang="en-US" sz="2400" b="1" dirty="0">
                <a:solidFill>
                  <a:prstClr val="black"/>
                </a:solidFill>
                <a:latin typeface="Calibri" panose="020F0502020204030204"/>
              </a:rPr>
              <a:t>EU)</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2400" b="1" i="0"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8" name="Εικόνα 7" descr="Απόσπασμα οθόνης"/>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78429"/>
            <a:ext cx="12192000" cy="4796444"/>
          </a:xfrm>
          <a:prstGeom prst="rect">
            <a:avLst/>
          </a:prstGeom>
        </p:spPr>
      </p:pic>
    </p:spTree>
    <p:extLst>
      <p:ext uri="{BB962C8B-B14F-4D97-AF65-F5344CB8AC3E}">
        <p14:creationId xmlns:p14="http://schemas.microsoft.com/office/powerpoint/2010/main" val="39883249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766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67587" y="6146408"/>
            <a:ext cx="724413" cy="711592"/>
          </a:xfrm>
          <a:prstGeom prst="rect">
            <a:avLst/>
          </a:prstGeom>
          <a:ln>
            <a:solidFill>
              <a:schemeClr val="bg1"/>
            </a:solidFill>
          </a:ln>
        </p:spPr>
      </p:pic>
      <p:pic>
        <p:nvPicPr>
          <p:cNvPr id="7" name="Picture 6"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24413" cy="711592"/>
          </a:xfrm>
          <a:prstGeom prst="rect">
            <a:avLst/>
          </a:prstGeom>
        </p:spPr>
      </p:pic>
      <p:sp>
        <p:nvSpPr>
          <p:cNvPr id="2" name="TextBox 1"/>
          <p:cNvSpPr txBox="1"/>
          <p:nvPr/>
        </p:nvSpPr>
        <p:spPr>
          <a:xfrm>
            <a:off x="540697" y="711592"/>
            <a:ext cx="10402349" cy="71096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2400" b="1" u="sng" dirty="0">
                <a:solidFill>
                  <a:prstClr val="black"/>
                </a:solidFill>
                <a:latin typeface="Calibri" panose="020F0502020204030204"/>
              </a:rPr>
              <a:t>Μέτρα που έχει λάβει το ΥΠΑΝ </a:t>
            </a:r>
            <a:r>
              <a:rPr kumimoji="0" lang="el-GR" sz="2400" b="1" i="0" u="sng" strike="noStrike" kern="1200" cap="none" spc="0" normalizeH="0" noProof="0" dirty="0">
                <a:ln>
                  <a:noFill/>
                </a:ln>
                <a:solidFill>
                  <a:prstClr val="black"/>
                </a:solidFill>
                <a:effectLst/>
                <a:uLnTx/>
                <a:uFillTx/>
                <a:latin typeface="Calibri" panose="020F0502020204030204"/>
              </a:rPr>
              <a:t>- </a:t>
            </a:r>
            <a:r>
              <a:rPr lang="el-GR" sz="2400" b="1" u="sng" dirty="0">
                <a:solidFill>
                  <a:prstClr val="black"/>
                </a:solidFill>
                <a:latin typeface="Calibri" panose="020F0502020204030204"/>
              </a:rPr>
              <a:t>Ιούλιος 2024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400" b="1" dirty="0">
              <a:solidFill>
                <a:prstClr val="black"/>
              </a:solidFill>
              <a:latin typeface="Calibri" panose="020F0502020204030204"/>
            </a:endParaRPr>
          </a:p>
          <a:p>
            <a:pPr lvl="0">
              <a:defRPr/>
            </a:pPr>
            <a:r>
              <a:rPr lang="el-GR" sz="2400" dirty="0">
                <a:solidFill>
                  <a:prstClr val="black"/>
                </a:solidFill>
              </a:rPr>
              <a:t>1. Εντατικοί έλεγχοι για την εφαρμογή των αυστηρών μέτρων που έχει λάβει η Κυβέρνηση στην αγορά, όπως</a:t>
            </a:r>
          </a:p>
          <a:p>
            <a:pPr lvl="0">
              <a:defRPr/>
            </a:pPr>
            <a:endParaRPr lang="el-GR" sz="2400" dirty="0">
              <a:solidFill>
                <a:prstClr val="black"/>
              </a:solidFill>
            </a:endParaRPr>
          </a:p>
          <a:p>
            <a:pPr lvl="0">
              <a:defRPr/>
            </a:pPr>
            <a:r>
              <a:rPr lang="el-GR" sz="2400" dirty="0">
                <a:solidFill>
                  <a:prstClr val="black"/>
                </a:solidFill>
              </a:rPr>
              <a:t>α) το πλαφόν στο περιθώριο κέρδους σε σχέση με το 2021, με πρόστιμο έως 5 εκ. ευρώ (πενταπλασιασμός τον Ιούνιο 2024), επεκτάθηκε έως και 31/12/2024</a:t>
            </a:r>
          </a:p>
          <a:p>
            <a:pPr lvl="0">
              <a:defRPr/>
            </a:pPr>
            <a:endParaRPr lang="el-GR" sz="2400" dirty="0">
              <a:solidFill>
                <a:prstClr val="black"/>
              </a:solidFill>
            </a:endParaRPr>
          </a:p>
          <a:p>
            <a:pPr lvl="0" algn="just">
              <a:defRPr/>
            </a:pPr>
            <a:r>
              <a:rPr lang="el-GR" sz="2400" dirty="0">
                <a:solidFill>
                  <a:prstClr val="black"/>
                </a:solidFill>
              </a:rPr>
              <a:t>β) η απαγόρευση της διενέργειας εκπτώσεων και προσφορών όταν έχει προηγηθεί ανατίμηση του προϊόντος, με πρόστιμο έως 6 εκ. ευρώ (τριπλασιασμός τον Ιούνιο 2024), επεκτάθηκε έως και 31/12/2024.</a:t>
            </a:r>
          </a:p>
          <a:p>
            <a:pPr lvl="0">
              <a:defRPr/>
            </a:pPr>
            <a:endParaRPr lang="el-GR" sz="2400" dirty="0">
              <a:solidFill>
                <a:prstClr val="black"/>
              </a:solidFill>
            </a:endParaRPr>
          </a:p>
          <a:p>
            <a:pPr lvl="0">
              <a:defRPr/>
            </a:pPr>
            <a:r>
              <a:rPr lang="el-GR" sz="2400" dirty="0">
                <a:solidFill>
                  <a:prstClr val="black"/>
                </a:solidFill>
              </a:rPr>
              <a:t>γ) ενίσχυση των ελεγκτικών μηχανισμών με την σημαντική αύξηση του ελεγκτικού προσωπικού της ΔΙΜΕΑ (30 άτομα), την ενίσχυση των δυνατοτήτων της Επιτροπής Ανταγωνισμού σε προσωπικό και την ενεργοποίηση των ελεγκτικών μηχανισμών των Περιφερειών της χώρας</a:t>
            </a:r>
            <a:endParaRPr kumimoji="0" lang="el-GR" sz="2400" i="0" strike="noStrike" kern="1200" cap="none" spc="0" normalizeH="0" baseline="0" noProof="0" dirty="0">
              <a:ln>
                <a:noFill/>
              </a:ln>
              <a:solidFill>
                <a:prstClr val="black"/>
              </a:solidFill>
              <a:effectLst/>
              <a:uLnTx/>
              <a:uFillTx/>
              <a:latin typeface="Calibri" panose="020F0502020204030204"/>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088608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766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67587" y="6146408"/>
            <a:ext cx="724413" cy="711592"/>
          </a:xfrm>
          <a:prstGeom prst="rect">
            <a:avLst/>
          </a:prstGeom>
          <a:ln>
            <a:solidFill>
              <a:schemeClr val="bg1"/>
            </a:solidFill>
          </a:ln>
        </p:spPr>
      </p:pic>
      <p:pic>
        <p:nvPicPr>
          <p:cNvPr id="7" name="Picture 6"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24413" cy="711592"/>
          </a:xfrm>
          <a:prstGeom prst="rect">
            <a:avLst/>
          </a:prstGeom>
        </p:spPr>
      </p:pic>
      <p:sp>
        <p:nvSpPr>
          <p:cNvPr id="2" name="TextBox 1"/>
          <p:cNvSpPr txBox="1"/>
          <p:nvPr/>
        </p:nvSpPr>
        <p:spPr>
          <a:xfrm>
            <a:off x="540697" y="711592"/>
            <a:ext cx="10402349" cy="674030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2400" b="1" u="sng" dirty="0">
                <a:solidFill>
                  <a:prstClr val="black"/>
                </a:solidFill>
                <a:latin typeface="Calibri" panose="020F0502020204030204"/>
              </a:rPr>
              <a:t>Μέτρα που έχει λάβει το ΥΠΑΝ </a:t>
            </a:r>
            <a:r>
              <a:rPr kumimoji="0" lang="el-GR" sz="2400" b="1" i="0" u="sng" strike="noStrike" kern="1200" cap="none" spc="0" normalizeH="0" noProof="0" dirty="0">
                <a:ln>
                  <a:noFill/>
                </a:ln>
                <a:solidFill>
                  <a:prstClr val="black"/>
                </a:solidFill>
                <a:effectLst/>
                <a:uLnTx/>
                <a:uFillTx/>
                <a:latin typeface="Calibri" panose="020F0502020204030204"/>
              </a:rPr>
              <a:t>- </a:t>
            </a:r>
            <a:r>
              <a:rPr lang="el-GR" sz="2400" b="1" u="sng" dirty="0">
                <a:solidFill>
                  <a:prstClr val="black"/>
                </a:solidFill>
                <a:latin typeface="Calibri" panose="020F0502020204030204"/>
              </a:rPr>
              <a:t>Ιούλιος 2024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400" b="1" dirty="0">
              <a:solidFill>
                <a:prstClr val="black"/>
              </a:solidFill>
              <a:latin typeface="Calibri" panose="020F0502020204030204"/>
            </a:endParaRPr>
          </a:p>
          <a:p>
            <a:pPr lvl="0" algn="just">
              <a:defRPr/>
            </a:pPr>
            <a:r>
              <a:rPr lang="el-GR" sz="2400" dirty="0">
                <a:solidFill>
                  <a:prstClr val="black"/>
                </a:solidFill>
              </a:rPr>
              <a:t>δ) αύξηση των δυνατοτήτων έρευνας αγοράς για τους καταναλωτές μέσω ψηφιακών εργαλείων όπως η πλατφόρμα e-</a:t>
            </a:r>
            <a:r>
              <a:rPr lang="el-GR" sz="2400" dirty="0" err="1">
                <a:solidFill>
                  <a:prstClr val="black"/>
                </a:solidFill>
              </a:rPr>
              <a:t>katanalotis</a:t>
            </a:r>
            <a:r>
              <a:rPr lang="el-GR" sz="2400" dirty="0">
                <a:solidFill>
                  <a:prstClr val="black"/>
                </a:solidFill>
              </a:rPr>
              <a:t> και το «καλάθι του νοικοκυριού».</a:t>
            </a:r>
          </a:p>
          <a:p>
            <a:pPr lvl="0" algn="just">
              <a:defRPr/>
            </a:pPr>
            <a:endParaRPr lang="el-GR" sz="2400" dirty="0">
              <a:solidFill>
                <a:prstClr val="black"/>
              </a:solidFill>
            </a:endParaRPr>
          </a:p>
          <a:p>
            <a:pPr lvl="0" algn="just">
              <a:defRPr/>
            </a:pPr>
            <a:endParaRPr lang="el-GR" sz="2400" dirty="0">
              <a:solidFill>
                <a:prstClr val="black"/>
              </a:solidFill>
            </a:endParaRPr>
          </a:p>
          <a:p>
            <a:pPr lvl="0" algn="just">
              <a:defRPr/>
            </a:pPr>
            <a:r>
              <a:rPr lang="el-GR" sz="2400" dirty="0">
                <a:solidFill>
                  <a:prstClr val="black"/>
                </a:solidFill>
              </a:rPr>
              <a:t>ε) Επεξεργασία περαιτέρω διαρθρωτικών μέτρων για την κατάργηση ρυθμιστικών εμποδίων στον ανταγωνισμό στο χονδρικό και το λιανικό εμπόριο.</a:t>
            </a:r>
          </a:p>
          <a:p>
            <a:pPr lvl="0" algn="just">
              <a:defRPr/>
            </a:pPr>
            <a:endParaRPr lang="el-GR" sz="2400" dirty="0">
              <a:solidFill>
                <a:prstClr val="black"/>
              </a:solidFill>
            </a:endParaRPr>
          </a:p>
          <a:p>
            <a:pPr lvl="0" algn="just">
              <a:defRPr/>
            </a:pPr>
            <a:endParaRPr lang="el-GR" sz="2400" dirty="0">
              <a:solidFill>
                <a:prstClr val="black"/>
              </a:solidFill>
            </a:endParaRPr>
          </a:p>
          <a:p>
            <a:pPr lvl="0" algn="just">
              <a:defRPr/>
            </a:pPr>
            <a:endParaRPr lang="el-GR" sz="2400" dirty="0">
              <a:solidFill>
                <a:prstClr val="black"/>
              </a:solidFill>
            </a:endParaRPr>
          </a:p>
          <a:p>
            <a:pPr lvl="0" algn="just">
              <a:defRPr/>
            </a:pPr>
            <a:endParaRPr lang="el-GR" sz="2400" dirty="0">
              <a:solidFill>
                <a:prstClr val="black"/>
              </a:solidFill>
            </a:endParaRPr>
          </a:p>
          <a:p>
            <a:pPr lvl="0">
              <a:defRPr/>
            </a:pPr>
            <a:endParaRPr lang="el-GR" sz="2400" dirty="0">
              <a:solidFill>
                <a:prstClr val="black"/>
              </a:solidFill>
            </a:endParaRPr>
          </a:p>
          <a:p>
            <a:pPr lvl="0">
              <a:defRPr/>
            </a:pPr>
            <a:endParaRPr lang="el-GR" sz="2400" dirty="0">
              <a:solidFill>
                <a:prstClr val="black"/>
              </a:solidFill>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73403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766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67587" y="6146408"/>
            <a:ext cx="724413" cy="711592"/>
          </a:xfrm>
          <a:prstGeom prst="rect">
            <a:avLst/>
          </a:prstGeom>
          <a:ln>
            <a:solidFill>
              <a:schemeClr val="bg1"/>
            </a:solidFill>
          </a:ln>
        </p:spPr>
      </p:pic>
      <p:pic>
        <p:nvPicPr>
          <p:cNvPr id="7" name="Picture 6"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24413" cy="711592"/>
          </a:xfrm>
          <a:prstGeom prst="rect">
            <a:avLst/>
          </a:prstGeom>
        </p:spPr>
      </p:pic>
      <p:sp>
        <p:nvSpPr>
          <p:cNvPr id="2" name="TextBox 1"/>
          <p:cNvSpPr txBox="1"/>
          <p:nvPr/>
        </p:nvSpPr>
        <p:spPr>
          <a:xfrm>
            <a:off x="565635" y="711592"/>
            <a:ext cx="10402349" cy="193899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400" b="1" i="0" strike="noStrike" kern="1200" cap="none" spc="0" normalizeH="0" noProof="0" dirty="0">
                <a:ln>
                  <a:noFill/>
                </a:ln>
                <a:solidFill>
                  <a:prstClr val="black"/>
                </a:solidFill>
                <a:effectLst/>
                <a:uLnTx/>
                <a:uFillTx/>
                <a:latin typeface="Calibri" panose="020F0502020204030204"/>
                <a:ea typeface="+mn-ea"/>
                <a:cs typeface="+mn-cs"/>
              </a:rPr>
              <a:t>Στοιχεία </a:t>
            </a:r>
            <a:r>
              <a:rPr kumimoji="0" lang="en-US" sz="2400" b="1" i="0" strike="noStrike" kern="1200" cap="none" spc="0" normalizeH="0" noProof="0" dirty="0">
                <a:ln>
                  <a:noFill/>
                </a:ln>
                <a:solidFill>
                  <a:prstClr val="black"/>
                </a:solidFill>
                <a:effectLst/>
                <a:uLnTx/>
                <a:uFillTx/>
                <a:latin typeface="Calibri" panose="020F0502020204030204"/>
                <a:ea typeface="+mn-ea"/>
                <a:cs typeface="+mn-cs"/>
              </a:rPr>
              <a:t>EUROSTAT – </a:t>
            </a:r>
            <a:r>
              <a:rPr lang="el-GR" sz="2400" b="1" dirty="0">
                <a:solidFill>
                  <a:prstClr val="black"/>
                </a:solidFill>
                <a:latin typeface="Calibri" panose="020F0502020204030204"/>
              </a:rPr>
              <a:t>Εξέλιξη ποσοστού πληθωρισμού Ελλάδα </a:t>
            </a:r>
            <a:r>
              <a:rPr lang="en-US" sz="2400" b="1" dirty="0">
                <a:solidFill>
                  <a:prstClr val="black"/>
                </a:solidFill>
                <a:latin typeface="Calibri" panose="020F0502020204030204"/>
              </a:rPr>
              <a:t>(EL) </a:t>
            </a:r>
            <a:r>
              <a:rPr lang="el-GR" sz="2400" b="1" dirty="0">
                <a:solidFill>
                  <a:prstClr val="black"/>
                </a:solidFill>
                <a:latin typeface="Calibri" panose="020F0502020204030204"/>
              </a:rPr>
              <a:t>– ΕΕ 27 (</a:t>
            </a:r>
            <a:r>
              <a:rPr lang="en-US" sz="2400" b="1" dirty="0">
                <a:solidFill>
                  <a:prstClr val="black"/>
                </a:solidFill>
                <a:latin typeface="Calibri" panose="020F0502020204030204"/>
              </a:rPr>
              <a:t>EU)</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2400" b="1" i="0"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5" name="Εικόνα 4" descr="Απόσπασμα οθόνης"/>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2015" y="1119828"/>
            <a:ext cx="5449060" cy="5382376"/>
          </a:xfrm>
          <a:prstGeom prst="rect">
            <a:avLst/>
          </a:prstGeom>
        </p:spPr>
      </p:pic>
      <p:pic>
        <p:nvPicPr>
          <p:cNvPr id="9" name="Εικόνα 8" descr="Απόσπασμα οθόνης"/>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23316" y="1262723"/>
            <a:ext cx="5344271" cy="5239481"/>
          </a:xfrm>
          <a:prstGeom prst="rect">
            <a:avLst/>
          </a:prstGeom>
        </p:spPr>
      </p:pic>
    </p:spTree>
    <p:extLst>
      <p:ext uri="{BB962C8B-B14F-4D97-AF65-F5344CB8AC3E}">
        <p14:creationId xmlns:p14="http://schemas.microsoft.com/office/powerpoint/2010/main" val="2722451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766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67587" y="6146408"/>
            <a:ext cx="724413" cy="711592"/>
          </a:xfrm>
          <a:prstGeom prst="rect">
            <a:avLst/>
          </a:prstGeom>
          <a:ln>
            <a:solidFill>
              <a:schemeClr val="bg1"/>
            </a:solidFill>
          </a:ln>
        </p:spPr>
      </p:pic>
      <p:pic>
        <p:nvPicPr>
          <p:cNvPr id="7" name="Picture 6"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24413" cy="711592"/>
          </a:xfrm>
          <a:prstGeom prst="rect">
            <a:avLst/>
          </a:prstGeom>
        </p:spPr>
      </p:pic>
      <p:sp>
        <p:nvSpPr>
          <p:cNvPr id="2" name="TextBox 1"/>
          <p:cNvSpPr txBox="1"/>
          <p:nvPr/>
        </p:nvSpPr>
        <p:spPr>
          <a:xfrm>
            <a:off x="565635" y="711592"/>
            <a:ext cx="10402349" cy="526297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400" b="1" i="0" strike="noStrike" kern="1200" cap="none" spc="0" normalizeH="0" noProof="0" dirty="0">
                <a:ln>
                  <a:noFill/>
                </a:ln>
                <a:solidFill>
                  <a:prstClr val="black"/>
                </a:solidFill>
                <a:effectLst/>
                <a:uLnTx/>
                <a:uFillTx/>
                <a:latin typeface="Calibri" panose="020F0502020204030204"/>
                <a:ea typeface="+mn-ea"/>
                <a:cs typeface="+mn-cs"/>
              </a:rPr>
              <a:t>Στοιχεία </a:t>
            </a:r>
            <a:r>
              <a:rPr kumimoji="0" lang="en-US" sz="2400" b="1" i="0" strike="noStrike" kern="1200" cap="none" spc="0" normalizeH="0" noProof="0" dirty="0">
                <a:ln>
                  <a:noFill/>
                </a:ln>
                <a:solidFill>
                  <a:prstClr val="black"/>
                </a:solidFill>
                <a:effectLst/>
                <a:uLnTx/>
                <a:uFillTx/>
                <a:latin typeface="Calibri" panose="020F0502020204030204"/>
                <a:ea typeface="+mn-ea"/>
                <a:cs typeface="+mn-cs"/>
              </a:rPr>
              <a:t>EUROSTAT – </a:t>
            </a:r>
            <a:r>
              <a:rPr lang="el-GR" sz="2400" b="1" dirty="0">
                <a:solidFill>
                  <a:prstClr val="black"/>
                </a:solidFill>
                <a:latin typeface="Calibri" panose="020F0502020204030204"/>
              </a:rPr>
              <a:t>Εξέλιξη ποσοστού πληθωρισμού Ελλάδα </a:t>
            </a:r>
            <a:r>
              <a:rPr lang="en-US" sz="2400" b="1" dirty="0">
                <a:solidFill>
                  <a:prstClr val="black"/>
                </a:solidFill>
                <a:latin typeface="Calibri" panose="020F0502020204030204"/>
              </a:rPr>
              <a:t>(EL) </a:t>
            </a:r>
            <a:r>
              <a:rPr lang="el-GR" sz="2400" b="1" dirty="0">
                <a:solidFill>
                  <a:prstClr val="black"/>
                </a:solidFill>
                <a:latin typeface="Calibri" panose="020F0502020204030204"/>
              </a:rPr>
              <a:t>– ΕΕ 27 (</a:t>
            </a:r>
            <a:r>
              <a:rPr lang="en-US" sz="2400" b="1" dirty="0">
                <a:solidFill>
                  <a:prstClr val="black"/>
                </a:solidFill>
                <a:latin typeface="Calibri" panose="020F0502020204030204"/>
              </a:rPr>
              <a:t>EU)</a:t>
            </a:r>
            <a:endParaRPr lang="el-GR" sz="2400" b="1"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400" b="1"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400" b="1"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l-GR" sz="2400" b="1" dirty="0">
                <a:solidFill>
                  <a:prstClr val="black"/>
                </a:solidFill>
                <a:latin typeface="Calibri" panose="020F0502020204030204"/>
              </a:rPr>
              <a:t>Αθροιστικός γενικός πληθωρισμός από Δεκ 2021 σε Ιούλιο 2024: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400" b="1"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l-GR" sz="2400" b="1" dirty="0">
                <a:solidFill>
                  <a:prstClr val="black"/>
                </a:solidFill>
                <a:latin typeface="Calibri" panose="020F0502020204030204"/>
              </a:rPr>
              <a:t>Ε.Ε. : 16,7 %        Ελλάδα: 14,0 %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400" b="1"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l-GR" sz="2400" b="1" dirty="0">
                <a:solidFill>
                  <a:prstClr val="black"/>
                </a:solidFill>
                <a:latin typeface="Calibri" panose="020F0502020204030204"/>
              </a:rPr>
              <a:t>Αθροιστικός πληθωρισμός τροφίμων από Δεκ 2021 σε Ιούλιο 2024: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400" b="1"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l-GR" sz="2400" b="1" dirty="0">
                <a:solidFill>
                  <a:prstClr val="black"/>
                </a:solidFill>
                <a:latin typeface="Calibri" panose="020F0502020204030204"/>
              </a:rPr>
              <a:t>Ε.Ε.: 26,1 %         Ελλάδα: 25,8 %</a:t>
            </a:r>
            <a:endParaRPr lang="en-US" sz="2400" b="1"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2400" b="1" i="0"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32274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766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67587" y="6146408"/>
            <a:ext cx="724413" cy="711592"/>
          </a:xfrm>
          <a:prstGeom prst="rect">
            <a:avLst/>
          </a:prstGeom>
          <a:ln>
            <a:solidFill>
              <a:schemeClr val="bg1"/>
            </a:solidFill>
          </a:ln>
        </p:spPr>
      </p:pic>
      <p:pic>
        <p:nvPicPr>
          <p:cNvPr id="7" name="Picture 6"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24413" cy="711592"/>
          </a:xfrm>
          <a:prstGeom prst="rect">
            <a:avLst/>
          </a:prstGeom>
        </p:spPr>
      </p:pic>
      <p:sp>
        <p:nvSpPr>
          <p:cNvPr id="2" name="TextBox 1"/>
          <p:cNvSpPr txBox="1"/>
          <p:nvPr/>
        </p:nvSpPr>
        <p:spPr>
          <a:xfrm>
            <a:off x="540697" y="711592"/>
            <a:ext cx="10402349" cy="71096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400" b="1" i="0" u="sng" strike="noStrike" kern="1200" cap="none" spc="0" normalizeH="0" baseline="0" noProof="0" dirty="0">
                <a:ln>
                  <a:noFill/>
                </a:ln>
                <a:solidFill>
                  <a:prstClr val="black"/>
                </a:solidFill>
                <a:effectLst/>
                <a:uLnTx/>
                <a:uFillTx/>
                <a:latin typeface="Calibri" panose="020F0502020204030204"/>
                <a:ea typeface="+mn-ea"/>
                <a:cs typeface="+mn-cs"/>
              </a:rPr>
              <a:t>Εξέλιξη του πληθωρισμού τροφίμων</a:t>
            </a:r>
            <a:r>
              <a:rPr kumimoji="0" lang="el-GR" sz="2400" b="1" i="0" u="sng" strike="noStrike" kern="1200" cap="none" spc="0" normalizeH="0" noProof="0" dirty="0">
                <a:ln>
                  <a:noFill/>
                </a:ln>
                <a:solidFill>
                  <a:prstClr val="black"/>
                </a:solidFill>
                <a:effectLst/>
                <a:uLnTx/>
                <a:uFillTx/>
                <a:latin typeface="Calibri" panose="020F0502020204030204"/>
                <a:ea typeface="+mn-ea"/>
                <a:cs typeface="+mn-cs"/>
              </a:rPr>
              <a:t> Ιούνιος 2024 – Ιούλιος 2024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400" b="1" u="sng" baseline="0"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400" b="1" i="0" u="sng" strike="noStrike" kern="1200" cap="none" spc="0" normalizeH="0" noProof="0" dirty="0">
                <a:ln>
                  <a:noFill/>
                </a:ln>
                <a:solidFill>
                  <a:prstClr val="black"/>
                </a:solidFill>
                <a:effectLst/>
                <a:uLnTx/>
                <a:uFillTx/>
                <a:latin typeface="Calibri" panose="020F0502020204030204"/>
              </a:rPr>
              <a:t>Στοιχεία ΕΛΣΤΑΤ - </a:t>
            </a:r>
            <a:r>
              <a:rPr lang="el-GR" sz="2400" b="1" u="sng" dirty="0">
                <a:solidFill>
                  <a:prstClr val="black"/>
                </a:solidFill>
                <a:latin typeface="Calibri" panose="020F0502020204030204"/>
              </a:rPr>
              <a:t>Ιούλιος 2024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400" b="1"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l-GR" sz="2400" b="1" dirty="0">
                <a:solidFill>
                  <a:prstClr val="black"/>
                </a:solidFill>
                <a:latin typeface="Calibri" panose="020F0502020204030204"/>
              </a:rPr>
              <a:t>Πληθωρισμός Τροφίμων:  +2,22%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400" b="1"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l-GR" sz="2400" b="1" u="sng" dirty="0">
                <a:solidFill>
                  <a:prstClr val="black"/>
                </a:solidFill>
                <a:latin typeface="Calibri" panose="020F0502020204030204"/>
              </a:rPr>
              <a:t>Επίδραση ελαιολάδου στον πληθωρισμό τροφίμων</a:t>
            </a: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400" b="1"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l-GR" sz="2400" b="1" dirty="0">
                <a:solidFill>
                  <a:prstClr val="black"/>
                </a:solidFill>
                <a:latin typeface="Calibri" panose="020F0502020204030204"/>
              </a:rPr>
              <a:t>Συντελεστής βαρύτητας ελαιολάδου επί τροφίμων: </a:t>
            </a:r>
            <a:r>
              <a:rPr lang="el-GR" sz="2400" b="1" dirty="0">
                <a:solidFill>
                  <a:srgbClr val="FF0000"/>
                </a:solidFill>
                <a:latin typeface="Calibri" panose="020F0502020204030204"/>
              </a:rPr>
              <a:t>4,0 %</a:t>
            </a:r>
          </a:p>
          <a:p>
            <a:pPr marL="0" marR="0" lvl="0" indent="0" algn="l" defTabSz="914400" rtl="0" eaLnBrk="1" fontAlgn="auto" latinLnBrk="0" hangingPunct="1">
              <a:lnSpc>
                <a:spcPct val="100000"/>
              </a:lnSpc>
              <a:spcBef>
                <a:spcPts val="0"/>
              </a:spcBef>
              <a:spcAft>
                <a:spcPts val="0"/>
              </a:spcAft>
              <a:buClrTx/>
              <a:buSzTx/>
              <a:buFontTx/>
              <a:buNone/>
              <a:tabLst/>
              <a:defRPr/>
            </a:pPr>
            <a:r>
              <a:rPr lang="el-GR" sz="2400" b="1" dirty="0">
                <a:solidFill>
                  <a:prstClr val="black"/>
                </a:solidFill>
                <a:latin typeface="Calibri" panose="020F0502020204030204"/>
              </a:rPr>
              <a:t>Αύξηση τιμών ελαιολάδου (Ιουλ 2023 – Ιουλ 2024): </a:t>
            </a:r>
            <a:r>
              <a:rPr lang="el-GR" sz="2400" b="1" dirty="0">
                <a:solidFill>
                  <a:srgbClr val="FF0000"/>
                </a:solidFill>
                <a:latin typeface="Calibri" panose="020F0502020204030204"/>
              </a:rPr>
              <a:t>56,7 %</a:t>
            </a:r>
          </a:p>
          <a:p>
            <a:pPr marL="0" marR="0" lvl="0" indent="0" algn="l" defTabSz="914400" rtl="0" eaLnBrk="1" fontAlgn="auto" latinLnBrk="0" hangingPunct="1">
              <a:lnSpc>
                <a:spcPct val="100000"/>
              </a:lnSpc>
              <a:spcBef>
                <a:spcPts val="0"/>
              </a:spcBef>
              <a:spcAft>
                <a:spcPts val="0"/>
              </a:spcAft>
              <a:buClrTx/>
              <a:buSzTx/>
              <a:buFontTx/>
              <a:buNone/>
              <a:tabLst/>
              <a:defRPr/>
            </a:pPr>
            <a:r>
              <a:rPr lang="el-GR" sz="2400" b="1" dirty="0">
                <a:solidFill>
                  <a:prstClr val="black"/>
                </a:solidFill>
                <a:latin typeface="Calibri" panose="020F0502020204030204"/>
              </a:rPr>
              <a:t>Συνολική επίδραση στον πληθωρισμό τροφίμων: </a:t>
            </a:r>
            <a:r>
              <a:rPr lang="el-GR" sz="2400" b="1" dirty="0">
                <a:solidFill>
                  <a:srgbClr val="FF0000"/>
                </a:solidFill>
                <a:latin typeface="Calibri" panose="020F0502020204030204"/>
              </a:rPr>
              <a:t>2,26%</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1"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400" b="1" i="0" strike="noStrike" kern="1200" cap="none" spc="0" normalizeH="0" baseline="0" noProof="0" dirty="0">
                <a:ln>
                  <a:noFill/>
                </a:ln>
                <a:solidFill>
                  <a:prstClr val="black"/>
                </a:solidFill>
                <a:effectLst/>
                <a:uLnTx/>
                <a:uFillTx/>
                <a:latin typeface="Calibri" panose="020F0502020204030204"/>
                <a:ea typeface="+mn-ea"/>
                <a:cs typeface="+mn-cs"/>
              </a:rPr>
              <a:t>Πληθωρισμός τροφίμων χωρίς την</a:t>
            </a:r>
            <a:r>
              <a:rPr kumimoji="0" lang="el-GR" sz="2400" b="1" i="0" strike="noStrike" kern="1200" cap="none" spc="0" normalizeH="0" noProof="0" dirty="0">
                <a:ln>
                  <a:noFill/>
                </a:ln>
                <a:solidFill>
                  <a:prstClr val="black"/>
                </a:solidFill>
                <a:effectLst/>
                <a:uLnTx/>
                <a:uFillTx/>
                <a:latin typeface="Calibri" panose="020F0502020204030204"/>
                <a:ea typeface="+mn-ea"/>
                <a:cs typeface="+mn-cs"/>
              </a:rPr>
              <a:t> επίδραση του ελαιολάδου: </a:t>
            </a:r>
            <a:r>
              <a:rPr kumimoji="0" lang="el-GR" sz="2400" b="1" i="0" strike="noStrike" kern="1200" cap="none" spc="0" normalizeH="0" noProof="0" dirty="0">
                <a:ln>
                  <a:noFill/>
                </a:ln>
                <a:solidFill>
                  <a:srgbClr val="00B050"/>
                </a:solidFill>
                <a:effectLst/>
                <a:uLnTx/>
                <a:uFillTx/>
                <a:latin typeface="Calibri" panose="020F0502020204030204"/>
                <a:ea typeface="+mn-ea"/>
                <a:cs typeface="+mn-cs"/>
              </a:rPr>
              <a:t>- 0,04%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400" b="1" baseline="0"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2400" b="1" i="0"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14699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766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67587" y="6146408"/>
            <a:ext cx="724413" cy="711592"/>
          </a:xfrm>
          <a:prstGeom prst="rect">
            <a:avLst/>
          </a:prstGeom>
          <a:ln>
            <a:solidFill>
              <a:schemeClr val="bg1"/>
            </a:solidFill>
          </a:ln>
        </p:spPr>
      </p:pic>
      <p:pic>
        <p:nvPicPr>
          <p:cNvPr id="7" name="Picture 6"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24413" cy="711592"/>
          </a:xfrm>
          <a:prstGeom prst="rect">
            <a:avLst/>
          </a:prstGeom>
        </p:spPr>
      </p:pic>
      <p:sp>
        <p:nvSpPr>
          <p:cNvPr id="2" name="TextBox 1"/>
          <p:cNvSpPr txBox="1"/>
          <p:nvPr/>
        </p:nvSpPr>
        <p:spPr>
          <a:xfrm>
            <a:off x="540697" y="711592"/>
            <a:ext cx="10402349" cy="784830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400" b="1" i="0" u="sng" strike="noStrike" kern="1200" cap="none" spc="0" normalizeH="0" baseline="0" noProof="0" dirty="0">
                <a:ln>
                  <a:noFill/>
                </a:ln>
                <a:solidFill>
                  <a:prstClr val="black"/>
                </a:solidFill>
                <a:effectLst/>
                <a:uLnTx/>
                <a:uFillTx/>
                <a:latin typeface="Calibri" panose="020F0502020204030204"/>
                <a:ea typeface="+mn-ea"/>
                <a:cs typeface="+mn-cs"/>
              </a:rPr>
              <a:t>Εξέλιξη του πληθωρισμού τροφίμων</a:t>
            </a:r>
            <a:r>
              <a:rPr kumimoji="0" lang="el-GR" sz="2400" b="1" i="0" u="sng" strike="noStrike" kern="1200" cap="none" spc="0" normalizeH="0" noProof="0" dirty="0">
                <a:ln>
                  <a:noFill/>
                </a:ln>
                <a:solidFill>
                  <a:prstClr val="black"/>
                </a:solidFill>
                <a:effectLst/>
                <a:uLnTx/>
                <a:uFillTx/>
                <a:latin typeface="Calibri" panose="020F0502020204030204"/>
                <a:ea typeface="+mn-ea"/>
                <a:cs typeface="+mn-cs"/>
              </a:rPr>
              <a:t> Ιούνιος 2024 – Ιούλιος 2024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400" b="1" u="sng" baseline="0"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400" b="1" i="0" u="sng" strike="noStrike" kern="1200" cap="none" spc="0" normalizeH="0" noProof="0" dirty="0">
                <a:ln>
                  <a:noFill/>
                </a:ln>
                <a:solidFill>
                  <a:prstClr val="black"/>
                </a:solidFill>
                <a:effectLst/>
                <a:uLnTx/>
                <a:uFillTx/>
                <a:latin typeface="Calibri" panose="020F0502020204030204"/>
              </a:rPr>
              <a:t>Στοιχεία ΕΛΣΤΑΤ - </a:t>
            </a:r>
            <a:r>
              <a:rPr lang="el-GR" sz="2400" b="1" u="sng" dirty="0">
                <a:solidFill>
                  <a:prstClr val="black"/>
                </a:solidFill>
                <a:latin typeface="Calibri" panose="020F0502020204030204"/>
              </a:rPr>
              <a:t>Ιούλιος 2024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400" b="1"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l-GR" sz="2400" b="1" baseline="0" dirty="0">
                <a:solidFill>
                  <a:prstClr val="black"/>
                </a:solidFill>
                <a:latin typeface="Calibri" panose="020F0502020204030204"/>
              </a:rPr>
              <a:t>Κατηγορίες</a:t>
            </a:r>
            <a:r>
              <a:rPr lang="el-GR" sz="2400" b="1" dirty="0">
                <a:solidFill>
                  <a:prstClr val="black"/>
                </a:solidFill>
                <a:latin typeface="Calibri" panose="020F0502020204030204"/>
              </a:rPr>
              <a:t> με τη μεγαλύτερη αύξηση σε ετήσια βάση:</a:t>
            </a:r>
            <a:endParaRPr lang="el-GR" sz="2400" b="1" baseline="0" dirty="0">
              <a:solidFill>
                <a:prstClr val="black"/>
              </a:solidFill>
              <a:latin typeface="Calibri" panose="020F0502020204030204"/>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400" b="1" baseline="0" dirty="0">
                <a:solidFill>
                  <a:prstClr val="black"/>
                </a:solidFill>
                <a:latin typeface="Calibri" panose="020F0502020204030204"/>
              </a:rPr>
              <a:t>Ελαιόλαδο: 56,7 %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400" b="1" dirty="0">
                <a:solidFill>
                  <a:prstClr val="black"/>
                </a:solidFill>
                <a:latin typeface="Calibri" panose="020F0502020204030204"/>
              </a:rPr>
              <a:t>Σοκολάτα: 17,0 %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400" b="1" baseline="0" dirty="0">
                <a:solidFill>
                  <a:prstClr val="black"/>
                </a:solidFill>
                <a:latin typeface="Calibri" panose="020F0502020204030204"/>
              </a:rPr>
              <a:t>Χυμοί</a:t>
            </a:r>
            <a:r>
              <a:rPr lang="el-GR" sz="2400" b="1" dirty="0">
                <a:solidFill>
                  <a:prstClr val="black"/>
                </a:solidFill>
                <a:latin typeface="Calibri" panose="020F0502020204030204"/>
              </a:rPr>
              <a:t> φρούτων: 15,5 %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400" b="1" baseline="0" dirty="0">
                <a:solidFill>
                  <a:prstClr val="black"/>
                </a:solidFill>
                <a:latin typeface="Calibri" panose="020F0502020204030204"/>
              </a:rPr>
              <a:t>Τσάι</a:t>
            </a:r>
            <a:r>
              <a:rPr lang="el-GR" sz="2400" b="1" dirty="0">
                <a:solidFill>
                  <a:prstClr val="black"/>
                </a:solidFill>
                <a:latin typeface="Calibri" panose="020F0502020204030204"/>
              </a:rPr>
              <a:t> – Χαμομήλι: 11,1 %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400" b="1" baseline="0" dirty="0">
                <a:solidFill>
                  <a:prstClr val="black"/>
                </a:solidFill>
                <a:latin typeface="Calibri" panose="020F0502020204030204"/>
              </a:rPr>
              <a:t>Νωπά ψάρια: 8,4 %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400" b="1" baseline="0" dirty="0">
                <a:solidFill>
                  <a:prstClr val="black"/>
                </a:solidFill>
                <a:latin typeface="Calibri" panose="020F0502020204030204"/>
              </a:rPr>
              <a:t>Δημητριακά για πρωινό: 7,4%</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400" b="1" dirty="0">
                <a:solidFill>
                  <a:prstClr val="black"/>
                </a:solidFill>
                <a:latin typeface="Calibri" panose="020F0502020204030204"/>
              </a:rPr>
              <a:t>Νωπά θαλασσινά: 6,6%</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400" b="1" baseline="0" dirty="0">
                <a:solidFill>
                  <a:prstClr val="black"/>
                </a:solidFill>
                <a:latin typeface="Calibri" panose="020F0502020204030204"/>
              </a:rPr>
              <a:t>Αρνί/Κατσίκι:</a:t>
            </a:r>
            <a:r>
              <a:rPr lang="el-GR" sz="2400" b="1" dirty="0">
                <a:solidFill>
                  <a:prstClr val="black"/>
                </a:solidFill>
                <a:latin typeface="Calibri" panose="020F0502020204030204"/>
              </a:rPr>
              <a:t> 6,2 %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400" b="1" baseline="0" dirty="0">
                <a:solidFill>
                  <a:prstClr val="black"/>
                </a:solidFill>
                <a:latin typeface="Calibri" panose="020F0502020204030204"/>
              </a:rPr>
              <a:t>Νωπά λαχανικά: 3,5 %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400" b="1" dirty="0">
                <a:solidFill>
                  <a:prstClr val="black"/>
                </a:solidFill>
                <a:latin typeface="Calibri" panose="020F0502020204030204"/>
              </a:rPr>
              <a:t>Μέλι: 3,2 %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400" b="1" baseline="0" dirty="0">
                <a:solidFill>
                  <a:prstClr val="black"/>
                </a:solidFill>
                <a:latin typeface="Calibri" panose="020F0502020204030204"/>
              </a:rPr>
              <a:t>Μοσχάρι: 2,8 %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2400" b="1" i="0"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49923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766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67587" y="6146408"/>
            <a:ext cx="724413" cy="711592"/>
          </a:xfrm>
          <a:prstGeom prst="rect">
            <a:avLst/>
          </a:prstGeom>
          <a:ln>
            <a:solidFill>
              <a:schemeClr val="bg1"/>
            </a:solidFill>
          </a:ln>
        </p:spPr>
      </p:pic>
      <p:pic>
        <p:nvPicPr>
          <p:cNvPr id="7" name="Picture 6"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24413" cy="711592"/>
          </a:xfrm>
          <a:prstGeom prst="rect">
            <a:avLst/>
          </a:prstGeom>
        </p:spPr>
      </p:pic>
      <p:sp>
        <p:nvSpPr>
          <p:cNvPr id="2" name="TextBox 1"/>
          <p:cNvSpPr txBox="1"/>
          <p:nvPr/>
        </p:nvSpPr>
        <p:spPr>
          <a:xfrm>
            <a:off x="540697" y="711592"/>
            <a:ext cx="10402349" cy="784830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400" b="1" i="0" u="sng" strike="noStrike" kern="1200" cap="none" spc="0" normalizeH="0" baseline="0" noProof="0" dirty="0">
                <a:ln>
                  <a:noFill/>
                </a:ln>
                <a:solidFill>
                  <a:prstClr val="black"/>
                </a:solidFill>
                <a:effectLst/>
                <a:uLnTx/>
                <a:uFillTx/>
                <a:latin typeface="Calibri" panose="020F0502020204030204"/>
                <a:ea typeface="+mn-ea"/>
                <a:cs typeface="+mn-cs"/>
              </a:rPr>
              <a:t>Εξέλιξη του πληθωρισμού τροφίμων</a:t>
            </a:r>
            <a:r>
              <a:rPr kumimoji="0" lang="el-GR" sz="2400" b="1" i="0" u="sng" strike="noStrike" kern="1200" cap="none" spc="0" normalizeH="0" noProof="0" dirty="0">
                <a:ln>
                  <a:noFill/>
                </a:ln>
                <a:solidFill>
                  <a:prstClr val="black"/>
                </a:solidFill>
                <a:effectLst/>
                <a:uLnTx/>
                <a:uFillTx/>
                <a:latin typeface="Calibri" panose="020F0502020204030204"/>
                <a:ea typeface="+mn-ea"/>
                <a:cs typeface="+mn-cs"/>
              </a:rPr>
              <a:t> Ιούνιος 2024 – Ιούλιος 2024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400" b="1" u="sng" baseline="0"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400" b="1" i="0" u="sng" strike="noStrike" kern="1200" cap="none" spc="0" normalizeH="0" noProof="0" dirty="0">
                <a:ln>
                  <a:noFill/>
                </a:ln>
                <a:solidFill>
                  <a:prstClr val="black"/>
                </a:solidFill>
                <a:effectLst/>
                <a:uLnTx/>
                <a:uFillTx/>
                <a:latin typeface="Calibri" panose="020F0502020204030204"/>
              </a:rPr>
              <a:t>Στοιχεία ΕΛΣΤΑΤ - </a:t>
            </a:r>
            <a:r>
              <a:rPr lang="el-GR" sz="2400" b="1" u="sng" dirty="0">
                <a:solidFill>
                  <a:prstClr val="black"/>
                </a:solidFill>
                <a:latin typeface="Calibri" panose="020F0502020204030204"/>
              </a:rPr>
              <a:t>Ιούλιος 2024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400" b="1"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l-GR" sz="2400" b="1" baseline="0" dirty="0">
                <a:solidFill>
                  <a:prstClr val="black"/>
                </a:solidFill>
                <a:latin typeface="Calibri" panose="020F0502020204030204"/>
              </a:rPr>
              <a:t>Κατηγορίες</a:t>
            </a:r>
            <a:r>
              <a:rPr lang="el-GR" sz="2400" b="1" dirty="0">
                <a:solidFill>
                  <a:prstClr val="black"/>
                </a:solidFill>
                <a:latin typeface="Calibri" panose="020F0502020204030204"/>
              </a:rPr>
              <a:t> με τη μεγαλύτερη μείωση σε ετήσια βάση:</a:t>
            </a:r>
            <a:endParaRPr lang="el-GR" sz="2400" b="1" baseline="0" dirty="0">
              <a:solidFill>
                <a:prstClr val="black"/>
              </a:solidFill>
              <a:latin typeface="Calibri" panose="020F0502020204030204"/>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400" b="1" baseline="0" dirty="0">
                <a:solidFill>
                  <a:prstClr val="black"/>
                </a:solidFill>
                <a:latin typeface="Calibri" panose="020F0502020204030204"/>
              </a:rPr>
              <a:t>Ζάχαρη: -18,9 %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400" b="1" dirty="0">
                <a:solidFill>
                  <a:prstClr val="black"/>
                </a:solidFill>
                <a:latin typeface="Calibri" panose="020F0502020204030204"/>
              </a:rPr>
              <a:t>Νωπά φρούτα: - 9,1 %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400" b="1" dirty="0">
                <a:solidFill>
                  <a:prstClr val="black"/>
                </a:solidFill>
                <a:latin typeface="Calibri" panose="020F0502020204030204"/>
              </a:rPr>
              <a:t>Αλεύρι: - 9,0 %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400" b="1" baseline="0" dirty="0">
                <a:solidFill>
                  <a:prstClr val="black"/>
                </a:solidFill>
                <a:latin typeface="Calibri" panose="020F0502020204030204"/>
              </a:rPr>
              <a:t>Σπορέλαια: - 8,5 %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400" b="1" dirty="0">
                <a:solidFill>
                  <a:prstClr val="black"/>
                </a:solidFill>
                <a:latin typeface="Calibri" panose="020F0502020204030204"/>
              </a:rPr>
              <a:t>Γάλα εβαπορέ: - 8,5 %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400" b="1" dirty="0">
                <a:solidFill>
                  <a:prstClr val="black"/>
                </a:solidFill>
                <a:latin typeface="Calibri" panose="020F0502020204030204"/>
              </a:rPr>
              <a:t>Κατεψυγμένα θαλασσινά: -6,7%</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400" b="1" dirty="0">
                <a:solidFill>
                  <a:prstClr val="black"/>
                </a:solidFill>
                <a:latin typeface="Calibri" panose="020F0502020204030204"/>
              </a:rPr>
              <a:t>Πατάτες: - 6,1 %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400" b="1" dirty="0">
                <a:solidFill>
                  <a:prstClr val="black"/>
                </a:solidFill>
                <a:latin typeface="Calibri" panose="020F0502020204030204"/>
              </a:rPr>
              <a:t>Κατεψυγμένα ψάρια: -2,8 %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400" b="1" dirty="0">
                <a:solidFill>
                  <a:prstClr val="black"/>
                </a:solidFill>
                <a:latin typeface="Calibri" panose="020F0502020204030204"/>
              </a:rPr>
              <a:t>Γάλα: - 2,4 %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400" b="1" dirty="0">
                <a:solidFill>
                  <a:prstClr val="black"/>
                </a:solidFill>
                <a:latin typeface="Calibri" panose="020F0502020204030204"/>
              </a:rPr>
              <a:t>Κατεψυγμένα λαχανικά: -2,4 %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l-GR" sz="2400" b="1" baseline="0"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2400" b="1" i="0"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32535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766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67587" y="6146408"/>
            <a:ext cx="724413" cy="711592"/>
          </a:xfrm>
          <a:prstGeom prst="rect">
            <a:avLst/>
          </a:prstGeom>
          <a:ln>
            <a:solidFill>
              <a:schemeClr val="bg1"/>
            </a:solidFill>
          </a:ln>
        </p:spPr>
      </p:pic>
      <p:pic>
        <p:nvPicPr>
          <p:cNvPr id="7" name="Picture 6"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24413" cy="711592"/>
          </a:xfrm>
          <a:prstGeom prst="rect">
            <a:avLst/>
          </a:prstGeom>
        </p:spPr>
      </p:pic>
      <p:sp>
        <p:nvSpPr>
          <p:cNvPr id="2" name="TextBox 1"/>
          <p:cNvSpPr txBox="1"/>
          <p:nvPr/>
        </p:nvSpPr>
        <p:spPr>
          <a:xfrm>
            <a:off x="540697" y="711592"/>
            <a:ext cx="10402349" cy="600164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400" b="1" i="0" u="sng" strike="noStrike" kern="1200" cap="none" spc="0" normalizeH="0" baseline="0" noProof="0" dirty="0">
                <a:ln>
                  <a:noFill/>
                </a:ln>
                <a:solidFill>
                  <a:prstClr val="black"/>
                </a:solidFill>
                <a:effectLst/>
                <a:uLnTx/>
                <a:uFillTx/>
                <a:latin typeface="Calibri" panose="020F0502020204030204"/>
                <a:ea typeface="+mn-ea"/>
                <a:cs typeface="+mn-cs"/>
              </a:rPr>
              <a:t>Εξέλιξη του πληθωρισμού τροφίμων</a:t>
            </a:r>
            <a:r>
              <a:rPr kumimoji="0" lang="el-GR" sz="2400" b="1" i="0" u="sng" strike="noStrike" kern="1200" cap="none" spc="0" normalizeH="0" noProof="0" dirty="0">
                <a:ln>
                  <a:noFill/>
                </a:ln>
                <a:solidFill>
                  <a:prstClr val="black"/>
                </a:solidFill>
                <a:effectLst/>
                <a:uLnTx/>
                <a:uFillTx/>
                <a:latin typeface="Calibri" panose="020F0502020204030204"/>
                <a:ea typeface="+mn-ea"/>
                <a:cs typeface="+mn-cs"/>
              </a:rPr>
              <a:t> Ιούνιος 2024 – Ιούλιος 2024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400" b="1" u="sng" baseline="0"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400" b="1" i="0" u="sng" strike="noStrike" kern="1200" cap="none" spc="0" normalizeH="0" noProof="0" dirty="0">
                <a:ln>
                  <a:noFill/>
                </a:ln>
                <a:solidFill>
                  <a:prstClr val="black"/>
                </a:solidFill>
                <a:effectLst/>
                <a:uLnTx/>
                <a:uFillTx/>
                <a:latin typeface="Calibri" panose="020F0502020204030204"/>
              </a:rPr>
              <a:t>Στοιχεία ΕΛΣΤΑΤ - </a:t>
            </a:r>
            <a:r>
              <a:rPr lang="el-GR" sz="2400" b="1" u="sng" dirty="0">
                <a:solidFill>
                  <a:prstClr val="black"/>
                </a:solidFill>
                <a:latin typeface="Calibri" panose="020F0502020204030204"/>
              </a:rPr>
              <a:t>Ιούλιος 2024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400" b="1"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l-GR" sz="2400" b="1" baseline="0" dirty="0">
                <a:solidFill>
                  <a:prstClr val="black"/>
                </a:solidFill>
                <a:latin typeface="Calibri" panose="020F0502020204030204"/>
              </a:rPr>
              <a:t>Κατηγορίες</a:t>
            </a:r>
            <a:r>
              <a:rPr lang="el-GR" sz="2400" b="1" dirty="0">
                <a:solidFill>
                  <a:prstClr val="black"/>
                </a:solidFill>
                <a:latin typeface="Calibri" panose="020F0502020204030204"/>
              </a:rPr>
              <a:t> με τη μεγαλύτερη μείωση σε ετήσια βάση:</a:t>
            </a: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400" b="1" baseline="0" dirty="0">
              <a:solidFill>
                <a:prstClr val="black"/>
              </a:solidFill>
              <a:latin typeface="Calibri" panose="020F0502020204030204"/>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400" b="1" dirty="0">
                <a:solidFill>
                  <a:prstClr val="black"/>
                </a:solidFill>
                <a:latin typeface="Calibri" panose="020F0502020204030204"/>
              </a:rPr>
              <a:t>Τυρί: -2,1 %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400" b="1" dirty="0">
                <a:solidFill>
                  <a:prstClr val="black"/>
                </a:solidFill>
                <a:latin typeface="Calibri" panose="020F0502020204030204"/>
              </a:rPr>
              <a:t>Ρύζι: -2,0 %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400" b="1" dirty="0">
                <a:solidFill>
                  <a:prstClr val="black"/>
                </a:solidFill>
                <a:latin typeface="Calibri" panose="020F0502020204030204"/>
              </a:rPr>
              <a:t>Παγωτά: -2,0 %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400" b="1" dirty="0">
                <a:solidFill>
                  <a:prstClr val="black"/>
                </a:solidFill>
                <a:latin typeface="Calibri" panose="020F0502020204030204"/>
              </a:rPr>
              <a:t>Αυγά: - 1,1 %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l-GR" sz="2400" b="1" baseline="0"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2400" b="1" i="0"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280459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766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67587" y="6146408"/>
            <a:ext cx="724413" cy="711592"/>
          </a:xfrm>
          <a:prstGeom prst="rect">
            <a:avLst/>
          </a:prstGeom>
          <a:ln>
            <a:solidFill>
              <a:schemeClr val="bg1"/>
            </a:solidFill>
          </a:ln>
        </p:spPr>
      </p:pic>
      <p:pic>
        <p:nvPicPr>
          <p:cNvPr id="7" name="Picture 6"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24413" cy="711592"/>
          </a:xfrm>
          <a:prstGeom prst="rect">
            <a:avLst/>
          </a:prstGeom>
        </p:spPr>
      </p:pic>
      <p:sp>
        <p:nvSpPr>
          <p:cNvPr id="2" name="TextBox 1"/>
          <p:cNvSpPr txBox="1"/>
          <p:nvPr/>
        </p:nvSpPr>
        <p:spPr>
          <a:xfrm>
            <a:off x="540697" y="711592"/>
            <a:ext cx="10402349"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400" b="1" i="0" u="sng" strike="noStrike" kern="1200" cap="none" spc="0" normalizeH="0" baseline="0" noProof="0" dirty="0">
                <a:ln>
                  <a:noFill/>
                </a:ln>
                <a:solidFill>
                  <a:prstClr val="black"/>
                </a:solidFill>
                <a:effectLst/>
                <a:uLnTx/>
                <a:uFillTx/>
                <a:latin typeface="Calibri" panose="020F0502020204030204"/>
                <a:ea typeface="+mn-ea"/>
                <a:cs typeface="+mn-cs"/>
              </a:rPr>
              <a:t>Εξέλιξη του πληθωρισμού τροφίμων</a:t>
            </a:r>
            <a:r>
              <a:rPr kumimoji="0" lang="el-GR" sz="2400" b="1" i="0" u="sng" strike="noStrike" kern="1200" cap="none" spc="0" normalizeH="0" noProof="0" dirty="0">
                <a:ln>
                  <a:noFill/>
                </a:ln>
                <a:solidFill>
                  <a:prstClr val="black"/>
                </a:solidFill>
                <a:effectLst/>
                <a:uLnTx/>
                <a:uFillTx/>
                <a:latin typeface="Calibri" panose="020F0502020204030204"/>
                <a:ea typeface="+mn-ea"/>
                <a:cs typeface="+mn-cs"/>
              </a:rPr>
              <a:t> Ιούνιος 2024 – Ιούλιος 2024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400" b="1" u="sng" baseline="0"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400" b="1" i="0" u="sng" strike="noStrike" kern="1200" cap="none" spc="0" normalizeH="0" noProof="0" dirty="0">
                <a:ln>
                  <a:noFill/>
                </a:ln>
                <a:solidFill>
                  <a:prstClr val="black"/>
                </a:solidFill>
                <a:effectLst/>
                <a:uLnTx/>
                <a:uFillTx/>
                <a:latin typeface="Calibri" panose="020F0502020204030204"/>
              </a:rPr>
              <a:t>Στοιχεία ΙΕΛΚΑ – Ιούλιος 2024</a:t>
            </a:r>
            <a:endParaRPr lang="el-GR" sz="2400" b="1" u="sng"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400" b="1" dirty="0">
              <a:solidFill>
                <a:prstClr val="black"/>
              </a:solidFill>
              <a:latin typeface="Calibri" panose="020F0502020204030204"/>
            </a:endParaRPr>
          </a:p>
          <a:p>
            <a:pPr marL="342900" lvl="0" indent="-342900">
              <a:buFont typeface="Arial" panose="020B0604020202020204" pitchFamily="34" charset="0"/>
              <a:buChar char="•"/>
              <a:defRPr/>
            </a:pPr>
            <a:endParaRPr lang="el-GR" sz="2400" b="1" baseline="0"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2400" b="1" i="0"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 name="Εικόνα 2" descr="Απόσπασμα οθόνης"/>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20049" y="1822500"/>
            <a:ext cx="7839835" cy="4798319"/>
          </a:xfrm>
          <a:prstGeom prst="rect">
            <a:avLst/>
          </a:prstGeom>
        </p:spPr>
      </p:pic>
    </p:spTree>
    <p:extLst>
      <p:ext uri="{BB962C8B-B14F-4D97-AF65-F5344CB8AC3E}">
        <p14:creationId xmlns:p14="http://schemas.microsoft.com/office/powerpoint/2010/main" val="3656535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766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67587" y="6146408"/>
            <a:ext cx="724413" cy="711592"/>
          </a:xfrm>
          <a:prstGeom prst="rect">
            <a:avLst/>
          </a:prstGeom>
          <a:ln>
            <a:solidFill>
              <a:schemeClr val="bg1"/>
            </a:solidFill>
          </a:ln>
        </p:spPr>
      </p:pic>
      <p:pic>
        <p:nvPicPr>
          <p:cNvPr id="7" name="Picture 6"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24413" cy="711592"/>
          </a:xfrm>
          <a:prstGeom prst="rect">
            <a:avLst/>
          </a:prstGeom>
        </p:spPr>
      </p:pic>
      <p:sp>
        <p:nvSpPr>
          <p:cNvPr id="2" name="TextBox 1"/>
          <p:cNvSpPr txBox="1"/>
          <p:nvPr/>
        </p:nvSpPr>
        <p:spPr>
          <a:xfrm>
            <a:off x="536774" y="711592"/>
            <a:ext cx="10402349" cy="304698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400" b="1" i="0" u="sng" strike="noStrike" kern="1200" cap="none" spc="0" normalizeH="0" noProof="0" dirty="0">
                <a:ln>
                  <a:noFill/>
                </a:ln>
                <a:solidFill>
                  <a:prstClr val="black"/>
                </a:solidFill>
                <a:effectLst/>
                <a:uLnTx/>
                <a:uFillTx/>
                <a:latin typeface="Calibri" panose="020F0502020204030204"/>
              </a:rPr>
              <a:t>Στοιχεία ΙΕΛΚΑ – Ιούλιος 2024 – Μεταβολές τιμών</a:t>
            </a:r>
            <a:endParaRPr lang="el-GR" sz="2400" b="1" u="sng"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2400" b="1" dirty="0">
              <a:solidFill>
                <a:prstClr val="black"/>
              </a:solidFill>
              <a:latin typeface="Calibri" panose="020F0502020204030204"/>
            </a:endParaRPr>
          </a:p>
          <a:p>
            <a:pPr marL="342900" lvl="0" indent="-342900">
              <a:buFont typeface="Arial" panose="020B0604020202020204" pitchFamily="34" charset="0"/>
              <a:buChar char="•"/>
              <a:defRPr/>
            </a:pPr>
            <a:endParaRPr lang="el-GR" sz="2400" b="1" baseline="0"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2400" b="1" i="0"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 name="Εικόνα 2" descr="Απόσπασμα οθόνης"/>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9704" y="1577708"/>
            <a:ext cx="5843649" cy="3419952"/>
          </a:xfrm>
          <a:prstGeom prst="rect">
            <a:avLst/>
          </a:prstGeom>
        </p:spPr>
      </p:pic>
      <p:pic>
        <p:nvPicPr>
          <p:cNvPr id="8" name="Εικόνα 7" descr="Απόσπασμα οθόνης"/>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96000" y="1519519"/>
            <a:ext cx="5808518" cy="3660699"/>
          </a:xfrm>
          <a:prstGeom prst="rect">
            <a:avLst/>
          </a:prstGeom>
        </p:spPr>
      </p:pic>
    </p:spTree>
    <p:extLst>
      <p:ext uri="{BB962C8B-B14F-4D97-AF65-F5344CB8AC3E}">
        <p14:creationId xmlns:p14="http://schemas.microsoft.com/office/powerpoint/2010/main" val="35123789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5897</TotalTime>
  <Words>565</Words>
  <Application>Microsoft Office PowerPoint</Application>
  <PresentationFormat>Widescreen</PresentationFormat>
  <Paragraphs>127</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Sotiris Anagnostopoulos</dc:creator>
  <cp:lastModifiedBy>john antipas</cp:lastModifiedBy>
  <cp:revision>295</cp:revision>
  <cp:lastPrinted>2023-06-01T12:44:57Z</cp:lastPrinted>
  <dcterms:created xsi:type="dcterms:W3CDTF">2021-06-28T17:56:48Z</dcterms:created>
  <dcterms:modified xsi:type="dcterms:W3CDTF">2024-08-28T12:53:52Z</dcterms:modified>
</cp:coreProperties>
</file>