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330" r:id="rId4"/>
    <p:sldId id="322" r:id="rId5"/>
    <p:sldId id="321" r:id="rId6"/>
    <p:sldId id="329" r:id="rId7"/>
    <p:sldId id="324" r:id="rId8"/>
    <p:sldId id="325" r:id="rId9"/>
    <p:sldId id="326" r:id="rId10"/>
    <p:sldId id="327" r:id="rId11"/>
    <p:sldId id="328" r:id="rId12"/>
    <p:sldId id="32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3" d="100"/>
          <a:sy n="123" d="100"/>
        </p:scale>
        <p:origin x="-11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D438F7-79F8-400D-A359-D93F2B60045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66112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38F7-79F8-400D-A359-D93F2B60045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84953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38F7-79F8-400D-A359-D93F2B60045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26002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38F7-79F8-400D-A359-D93F2B60045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423645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438F7-79F8-400D-A359-D93F2B60045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01315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D438F7-79F8-400D-A359-D93F2B60045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18400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D438F7-79F8-400D-A359-D93F2B60045E}"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44933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D438F7-79F8-400D-A359-D93F2B60045E}"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163478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438F7-79F8-400D-A359-D93F2B60045E}"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98243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438F7-79F8-400D-A359-D93F2B60045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94990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438F7-79F8-400D-A359-D93F2B60045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46488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438F7-79F8-400D-A359-D93F2B60045E}" type="datetimeFigureOut">
              <a:rPr lang="en-US" smtClean="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79EDD-52A0-44CF-80B3-B9F2BD53905E}" type="slidenum">
              <a:rPr lang="en-US" smtClean="0"/>
              <a:t>‹#›</a:t>
            </a:fld>
            <a:endParaRPr lang="en-US"/>
          </a:p>
        </p:txBody>
      </p:sp>
    </p:spTree>
    <p:extLst>
      <p:ext uri="{BB962C8B-B14F-4D97-AF65-F5344CB8AC3E}">
        <p14:creationId xmlns:p14="http://schemas.microsoft.com/office/powerpoint/2010/main" val="1202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55733"/>
            <a:ext cx="12192000" cy="1202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008" y="0"/>
            <a:ext cx="4943984" cy="2265455"/>
          </a:xfrm>
          <a:prstGeom prst="rect">
            <a:avLst/>
          </a:prstGeom>
        </p:spPr>
      </p:pic>
      <p:sp>
        <p:nvSpPr>
          <p:cNvPr id="6" name="TextBox 5"/>
          <p:cNvSpPr txBox="1"/>
          <p:nvPr/>
        </p:nvSpPr>
        <p:spPr>
          <a:xfrm>
            <a:off x="539576" y="3176927"/>
            <a:ext cx="11112843" cy="2062103"/>
          </a:xfrm>
          <a:prstGeom prst="rect">
            <a:avLst/>
          </a:prstGeom>
          <a:noFill/>
        </p:spPr>
        <p:txBody>
          <a:bodyPr wrap="square" rtlCol="0">
            <a:spAutoFit/>
          </a:bodyPr>
          <a:lstStyle/>
          <a:p>
            <a:pPr algn="ctr"/>
            <a:r>
              <a:rPr lang="el-GR" sz="3200" b="1" dirty="0" smtClean="0"/>
              <a:t>ΚΑΛΑΘΙ ΝΟΙΚΟΚΥΡΙΟΥ</a:t>
            </a:r>
          </a:p>
          <a:p>
            <a:pPr algn="ctr"/>
            <a:endParaRPr lang="el-GR" sz="3200" b="1" dirty="0"/>
          </a:p>
          <a:p>
            <a:pPr algn="ctr"/>
            <a:r>
              <a:rPr lang="el-GR" sz="3200" b="1" dirty="0" smtClean="0"/>
              <a:t>ΑΠΑΝΤΗΣΕΙΣ ΣΤΑ ΕΡΩΤΗΜΑΤΑ ΤΩΝ ΚΑΤΑΝΑΛΩΤΩΝ</a:t>
            </a:r>
            <a:endParaRPr lang="el-GR" sz="3200" b="1" dirty="0"/>
          </a:p>
          <a:p>
            <a:pPr algn="ctr"/>
            <a:endParaRPr lang="el-GR" sz="3200" b="1" dirty="0"/>
          </a:p>
        </p:txBody>
      </p:sp>
      <p:cxnSp>
        <p:nvCxnSpPr>
          <p:cNvPr id="8" name="Straight Connector 7"/>
          <p:cNvCxnSpPr/>
          <p:nvPr/>
        </p:nvCxnSpPr>
        <p:spPr>
          <a:xfrm>
            <a:off x="224365" y="3064933"/>
            <a:ext cx="117432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53066" y="2265455"/>
            <a:ext cx="9999133" cy="523220"/>
          </a:xfrm>
          <a:prstGeom prst="rect">
            <a:avLst/>
          </a:prstGeom>
        </p:spPr>
        <p:txBody>
          <a:bodyPr wrap="square">
            <a:spAutoFit/>
          </a:bodyPr>
          <a:lstStyle/>
          <a:p>
            <a:pPr lvl="0"/>
            <a:r>
              <a:rPr lang="el-GR" sz="2800" b="1" dirty="0">
                <a:solidFill>
                  <a:prstClr val="black"/>
                </a:solidFill>
              </a:rPr>
              <a:t>ΓΕΝΙΚΗ ΓΡΑΜΜΑΤΕΙΑ ΕΜΠΟΡΙΟΥ ΚΑΙ ΠΡΟΣΤΑΣΙΑΣ ΚΑΤΑΝΑΛΩΤΗ</a:t>
            </a:r>
            <a:endParaRPr lang="el-GR" sz="3200" b="1" dirty="0">
              <a:solidFill>
                <a:prstClr val="black"/>
              </a:solidFill>
            </a:endParaRPr>
          </a:p>
        </p:txBody>
      </p:sp>
    </p:spTree>
    <p:extLst>
      <p:ext uri="{BB962C8B-B14F-4D97-AF65-F5344CB8AC3E}">
        <p14:creationId xmlns:p14="http://schemas.microsoft.com/office/powerpoint/2010/main" val="214146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230659" y="939114"/>
            <a:ext cx="11487021" cy="4462760"/>
          </a:xfrm>
          <a:prstGeom prst="rect">
            <a:avLst/>
          </a:prstGeom>
          <a:noFill/>
        </p:spPr>
        <p:txBody>
          <a:bodyPr wrap="square" rtlCol="0">
            <a:spAutoFit/>
          </a:bodyPr>
          <a:lstStyle/>
          <a:p>
            <a:pPr algn="ctr"/>
            <a:r>
              <a:rPr lang="el-GR" sz="2000" dirty="0" smtClean="0"/>
              <a:t> </a:t>
            </a:r>
            <a:r>
              <a:rPr lang="el-GR" sz="2800" b="1" u="sng" dirty="0" smtClean="0"/>
              <a:t>Μείωση του ΦΠΑ στα τρόφιμα – Γιατί δεν είναι η λύση;</a:t>
            </a:r>
          </a:p>
          <a:p>
            <a:pPr algn="ctr"/>
            <a:endParaRPr lang="el-GR" sz="2800" b="1" u="sng" dirty="0"/>
          </a:p>
          <a:p>
            <a:pPr algn="just"/>
            <a:r>
              <a:rPr lang="el-GR" sz="2400" b="1" u="sng" dirty="0" smtClean="0"/>
              <a:t>Τρίτος λόγος</a:t>
            </a:r>
          </a:p>
          <a:p>
            <a:pPr algn="just"/>
            <a:endParaRPr lang="el-GR" sz="2400" b="1" dirty="0" smtClean="0"/>
          </a:p>
          <a:p>
            <a:pPr algn="just">
              <a:lnSpc>
                <a:spcPct val="150000"/>
              </a:lnSpc>
            </a:pPr>
            <a:r>
              <a:rPr lang="el-GR" sz="2400" dirty="0"/>
              <a:t>Η μείωση του Φ.Π.Α και των ειδικών φόρων κατανάλωσης αναφέρεται συχνά ως </a:t>
            </a:r>
            <a:r>
              <a:rPr lang="el-GR" sz="2400" b="1" dirty="0"/>
              <a:t>μία εύκολη «μαγική» λύση </a:t>
            </a:r>
            <a:r>
              <a:rPr lang="el-GR" sz="2400" dirty="0"/>
              <a:t>για την αντιμετώπιση της ακρίβειας, ωστόσο </a:t>
            </a:r>
            <a:r>
              <a:rPr lang="el-GR" sz="2400" b="1" u="sng" dirty="0"/>
              <a:t>δεν έχει εφαρμοστεί ποτέ ως μέτρο από καμία πολιτική δύναμη που έχει εμπλακεί στη διακυβέρνηση της χώρας</a:t>
            </a:r>
            <a:r>
              <a:rPr lang="el-GR" sz="2400" dirty="0"/>
              <a:t> και που επικαλείται το μέτρο αυτό, ακριβώς επειδή εκτός από αναποτελεσματικό στην πράξη είναι επιζήμιο για τη δημοσιονομική ισορροπία του κράτους. </a:t>
            </a:r>
            <a:endParaRPr lang="el-GR" sz="2400" dirty="0" smtClean="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spTree>
    <p:extLst>
      <p:ext uri="{BB962C8B-B14F-4D97-AF65-F5344CB8AC3E}">
        <p14:creationId xmlns:p14="http://schemas.microsoft.com/office/powerpoint/2010/main" val="73181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230659" y="939114"/>
            <a:ext cx="11487021" cy="2800767"/>
          </a:xfrm>
          <a:prstGeom prst="rect">
            <a:avLst/>
          </a:prstGeom>
          <a:noFill/>
        </p:spPr>
        <p:txBody>
          <a:bodyPr wrap="square" rtlCol="0">
            <a:spAutoFit/>
          </a:bodyPr>
          <a:lstStyle/>
          <a:p>
            <a:pPr algn="ctr"/>
            <a:r>
              <a:rPr lang="el-GR" sz="2000" dirty="0" smtClean="0"/>
              <a:t> </a:t>
            </a:r>
            <a:r>
              <a:rPr lang="el-GR" sz="2800" b="1" u="sng" dirty="0" smtClean="0"/>
              <a:t>Μείωση του ΦΠΑ στα τρόφιμα – Γιατί δεν είναι η λύση;</a:t>
            </a:r>
          </a:p>
          <a:p>
            <a:pPr algn="ctr"/>
            <a:endParaRPr lang="el-GR" sz="2800" b="1" u="sng" dirty="0"/>
          </a:p>
          <a:p>
            <a:pPr algn="just"/>
            <a:r>
              <a:rPr lang="el-GR" sz="2400" b="1" u="sng" dirty="0" smtClean="0"/>
              <a:t>Τέταρτος λόγος</a:t>
            </a:r>
          </a:p>
          <a:p>
            <a:pPr algn="just"/>
            <a:endParaRPr lang="el-GR" sz="2400" b="1" dirty="0" smtClean="0"/>
          </a:p>
          <a:p>
            <a:pPr algn="just">
              <a:lnSpc>
                <a:spcPct val="150000"/>
              </a:lnSpc>
            </a:pPr>
            <a:r>
              <a:rPr lang="el-GR" sz="2400" dirty="0"/>
              <a:t>Η μείωση του Φ.Π.Α. στα είδη διατροφής θα στερούσε από το κράτος πόρους </a:t>
            </a:r>
            <a:r>
              <a:rPr lang="el-GR" sz="2400" dirty="0" smtClean="0"/>
              <a:t>που θα μπορούσαν να οδηγήσουν σε δημοσιονομικό </a:t>
            </a:r>
            <a:r>
              <a:rPr lang="el-GR" sz="2400" dirty="0" smtClean="0"/>
              <a:t>εκτροχιασμό</a:t>
            </a:r>
            <a:r>
              <a:rPr lang="el-GR" sz="2400" b="1" dirty="0" smtClean="0"/>
              <a:t>.</a:t>
            </a:r>
            <a:endParaRPr lang="el-GR" sz="2400" b="1" dirty="0" smtClean="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spTree>
    <p:extLst>
      <p:ext uri="{BB962C8B-B14F-4D97-AF65-F5344CB8AC3E}">
        <p14:creationId xmlns:p14="http://schemas.microsoft.com/office/powerpoint/2010/main" val="165157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4493538"/>
          </a:xfrm>
          <a:prstGeom prst="rect">
            <a:avLst/>
          </a:prstGeom>
          <a:noFill/>
        </p:spPr>
        <p:txBody>
          <a:bodyPr wrap="square" rtlCol="0">
            <a:spAutoFit/>
          </a:bodyPr>
          <a:lstStyle/>
          <a:p>
            <a:pPr algn="ctr"/>
            <a:r>
              <a:rPr lang="el-GR" sz="2000" dirty="0" smtClean="0"/>
              <a:t> </a:t>
            </a:r>
            <a:r>
              <a:rPr lang="en-US" sz="2800" b="1" u="sng" dirty="0" smtClean="0"/>
              <a:t>T</a:t>
            </a:r>
            <a:r>
              <a:rPr lang="el-GR" sz="2800" b="1" u="sng" dirty="0" smtClean="0"/>
              <a:t>ο «ισπανικό μοντέλο»</a:t>
            </a:r>
          </a:p>
          <a:p>
            <a:pPr algn="ctr"/>
            <a:endParaRPr lang="el-GR" sz="2800" b="1" u="sng" dirty="0"/>
          </a:p>
          <a:p>
            <a:pPr>
              <a:lnSpc>
                <a:spcPct val="150000"/>
              </a:lnSpc>
            </a:pPr>
            <a:r>
              <a:rPr lang="el-GR" sz="2800" dirty="0" smtClean="0"/>
              <a:t>Στην Ισπανία ο Φ.Π.Α. στα τρόφιμα έπεσε στο 0% από 4% ή 5% ανάλογα με την κατηγορία τροφίμων τους μήνες Ιανουάριο και Φεβρουάριο 2023.</a:t>
            </a:r>
          </a:p>
          <a:p>
            <a:pPr>
              <a:lnSpc>
                <a:spcPct val="150000"/>
              </a:lnSpc>
            </a:pPr>
            <a:endParaRPr lang="el-GR" sz="2800" dirty="0"/>
          </a:p>
          <a:p>
            <a:pPr>
              <a:lnSpc>
                <a:spcPct val="150000"/>
              </a:lnSpc>
            </a:pPr>
            <a:r>
              <a:rPr lang="el-GR" sz="2800" dirty="0" smtClean="0"/>
              <a:t> </a:t>
            </a:r>
            <a:endParaRPr lang="el-GR" sz="2800" dirty="0"/>
          </a:p>
          <a:p>
            <a:pPr>
              <a:lnSpc>
                <a:spcPct val="150000"/>
              </a:lnSpc>
            </a:pPr>
            <a:r>
              <a:rPr lang="el-GR" sz="2800" b="1" u="sng" dirty="0" smtClean="0"/>
              <a:t> </a:t>
            </a:r>
            <a:endParaRPr lang="el-GR" sz="2000" b="1" u="sng"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graphicFrame>
        <p:nvGraphicFramePr>
          <p:cNvPr id="8" name="Πίνακας 7"/>
          <p:cNvGraphicFramePr>
            <a:graphicFrameLocks noGrp="1"/>
          </p:cNvGraphicFramePr>
          <p:nvPr>
            <p:extLst>
              <p:ext uri="{D42A27DB-BD31-4B8C-83A1-F6EECF244321}">
                <p14:modId xmlns:p14="http://schemas.microsoft.com/office/powerpoint/2010/main" val="2032453559"/>
              </p:ext>
            </p:extLst>
          </p:nvPr>
        </p:nvGraphicFramePr>
        <p:xfrm>
          <a:off x="1062680" y="3336917"/>
          <a:ext cx="9786552" cy="2098196"/>
        </p:xfrm>
        <a:graphic>
          <a:graphicData uri="http://schemas.openxmlformats.org/drawingml/2006/table">
            <a:tbl>
              <a:tblPr firstRow="1" bandRow="1">
                <a:tableStyleId>{5C22544A-7EE6-4342-B048-85BDC9FD1C3A}</a:tableStyleId>
              </a:tblPr>
              <a:tblGrid>
                <a:gridCol w="3262184"/>
                <a:gridCol w="3262184"/>
                <a:gridCol w="3262184"/>
              </a:tblGrid>
              <a:tr h="698578">
                <a:tc>
                  <a:txBody>
                    <a:bodyPr/>
                    <a:lstStyle/>
                    <a:p>
                      <a:r>
                        <a:rPr lang="el-GR" sz="2000" dirty="0" smtClean="0">
                          <a:solidFill>
                            <a:schemeClr val="tx1"/>
                          </a:solidFill>
                        </a:rPr>
                        <a:t>ΝΟΕ</a:t>
                      </a:r>
                      <a:r>
                        <a:rPr lang="el-GR" sz="2000" baseline="0" dirty="0" smtClean="0">
                          <a:solidFill>
                            <a:schemeClr val="tx1"/>
                          </a:solidFill>
                        </a:rPr>
                        <a:t> 2022 – ΦΕΒ 2023</a:t>
                      </a:r>
                      <a:endParaRPr lang="el-G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2000" dirty="0" smtClean="0">
                          <a:solidFill>
                            <a:schemeClr val="tx1"/>
                          </a:solidFill>
                        </a:rPr>
                        <a:t>ΜΕΤΡΑ</a:t>
                      </a:r>
                      <a:endParaRPr lang="el-G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2000" dirty="0" smtClean="0">
                          <a:solidFill>
                            <a:schemeClr val="tx1"/>
                          </a:solidFill>
                        </a:rPr>
                        <a:t>ΑΠΟΤΕΛΕΣΜΑ ΣΤΙΣ ΤΙΜΕΣ ΤΩΝ</a:t>
                      </a:r>
                      <a:r>
                        <a:rPr lang="el-GR" sz="2000" baseline="0" dirty="0" smtClean="0">
                          <a:solidFill>
                            <a:schemeClr val="tx1"/>
                          </a:solidFill>
                        </a:rPr>
                        <a:t> ΤΡΟΦΙΜΩΝ</a:t>
                      </a:r>
                      <a:endParaRPr lang="el-G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8578">
                <a:tc>
                  <a:txBody>
                    <a:bodyPr/>
                    <a:lstStyle/>
                    <a:p>
                      <a:r>
                        <a:rPr lang="el-GR" sz="2000" b="1" dirty="0" smtClean="0"/>
                        <a:t>ΙΣΠΑΝΙΑ</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2000" dirty="0" smtClean="0">
                          <a:solidFill>
                            <a:schemeClr val="tx1"/>
                          </a:solidFill>
                        </a:rPr>
                        <a:t>ΜΕΙΩΣΗ ΦΠΑ</a:t>
                      </a:r>
                      <a:endParaRPr lang="el-G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2400" dirty="0" smtClean="0">
                          <a:solidFill>
                            <a:schemeClr val="tx1"/>
                          </a:solidFill>
                        </a:rPr>
                        <a:t>Αύξηση </a:t>
                      </a:r>
                      <a:r>
                        <a:rPr lang="el-GR" sz="2400" dirty="0" smtClean="0">
                          <a:solidFill>
                            <a:srgbClr val="FF0000"/>
                          </a:solidFill>
                        </a:rPr>
                        <a:t>4,5 %</a:t>
                      </a:r>
                      <a:endParaRPr lang="el-GR"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8578">
                <a:tc>
                  <a:txBody>
                    <a:bodyPr/>
                    <a:lstStyle/>
                    <a:p>
                      <a:r>
                        <a:rPr lang="el-GR" sz="2000" b="1" dirty="0" smtClean="0"/>
                        <a:t>ΕΛΛΑΔΑ</a:t>
                      </a:r>
                      <a:endParaRPr lang="el-G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2000" dirty="0" smtClean="0">
                          <a:solidFill>
                            <a:schemeClr val="tx1"/>
                          </a:solidFill>
                        </a:rPr>
                        <a:t>«ΚΑΛΑΘΙ» / </a:t>
                      </a:r>
                      <a:r>
                        <a:rPr lang="en-US" sz="2000" dirty="0" smtClean="0">
                          <a:solidFill>
                            <a:schemeClr val="tx1"/>
                          </a:solidFill>
                        </a:rPr>
                        <a:t>MARKET</a:t>
                      </a:r>
                      <a:r>
                        <a:rPr lang="en-US" sz="2000" baseline="0" dirty="0" smtClean="0">
                          <a:solidFill>
                            <a:schemeClr val="tx1"/>
                          </a:solidFill>
                        </a:rPr>
                        <a:t> PASS</a:t>
                      </a:r>
                      <a:endParaRPr lang="el-G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2400" dirty="0" smtClean="0">
                          <a:solidFill>
                            <a:schemeClr val="tx1"/>
                          </a:solidFill>
                        </a:rPr>
                        <a:t>Αύξηση</a:t>
                      </a:r>
                      <a:r>
                        <a:rPr lang="el-GR" sz="2400" baseline="0" dirty="0" smtClean="0">
                          <a:solidFill>
                            <a:schemeClr val="tx1"/>
                          </a:solidFill>
                        </a:rPr>
                        <a:t> 2,5 %</a:t>
                      </a:r>
                      <a:endParaRPr lang="el-G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2140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2123658"/>
          </a:xfrm>
          <a:prstGeom prst="rect">
            <a:avLst/>
          </a:prstGeom>
          <a:noFill/>
        </p:spPr>
        <p:txBody>
          <a:bodyPr wrap="square" rtlCol="0">
            <a:spAutoFit/>
          </a:bodyPr>
          <a:lstStyle/>
          <a:p>
            <a:pPr algn="ctr"/>
            <a:r>
              <a:rPr lang="el-GR" sz="2000" dirty="0" smtClean="0"/>
              <a:t> </a:t>
            </a:r>
            <a:r>
              <a:rPr lang="el-GR" sz="2800" b="1" u="sng" dirty="0" smtClean="0"/>
              <a:t>Πρωτοβουλία «Καλάθι των νονών»</a:t>
            </a:r>
          </a:p>
          <a:p>
            <a:pPr algn="ctr"/>
            <a:endParaRPr lang="el-GR" sz="2800" b="1" u="sng" dirty="0"/>
          </a:p>
          <a:p>
            <a:endParaRPr lang="el-GR" sz="2800" b="1" u="sng" dirty="0"/>
          </a:p>
          <a:p>
            <a:r>
              <a:rPr lang="el-GR" sz="2800" b="1" u="sng" dirty="0" smtClean="0"/>
              <a:t> </a:t>
            </a:r>
            <a:endParaRPr lang="el-GR" sz="2000" b="1" u="sng"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146" y="2096810"/>
            <a:ext cx="4737274" cy="2507779"/>
          </a:xfrm>
          <a:prstGeom prst="rect">
            <a:avLst/>
          </a:prstGeom>
        </p:spPr>
      </p:pic>
      <p:graphicFrame>
        <p:nvGraphicFramePr>
          <p:cNvPr id="5" name="Πίνακας 4"/>
          <p:cNvGraphicFramePr>
            <a:graphicFrameLocks noGrp="1"/>
          </p:cNvGraphicFramePr>
          <p:nvPr>
            <p:extLst>
              <p:ext uri="{D42A27DB-BD31-4B8C-83A1-F6EECF244321}">
                <p14:modId xmlns:p14="http://schemas.microsoft.com/office/powerpoint/2010/main" val="3478553833"/>
              </p:ext>
            </p:extLst>
          </p:nvPr>
        </p:nvGraphicFramePr>
        <p:xfrm>
          <a:off x="724412" y="1870542"/>
          <a:ext cx="7587566" cy="4582920"/>
        </p:xfrm>
        <a:graphic>
          <a:graphicData uri="http://schemas.openxmlformats.org/drawingml/2006/table">
            <a:tbl>
              <a:tblPr firstRow="1" firstCol="1" bandRow="1"/>
              <a:tblGrid>
                <a:gridCol w="1147615"/>
                <a:gridCol w="6439951"/>
              </a:tblGrid>
              <a:tr h="335174">
                <a:tc>
                  <a:txBody>
                    <a:bodyPr/>
                    <a:lstStyle/>
                    <a:p>
                      <a:pPr marR="26670" algn="ctr">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Α/Α</a:t>
                      </a:r>
                      <a:endParaRPr lang="el-GR" sz="16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gn="ctr">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Κατηγορία Παιχνιδιών</a:t>
                      </a:r>
                      <a:endParaRPr lang="el-GR" sz="1600"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Πασχαλινές λαμπάδες - παιχνίδια</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Επιτραπέζια / Παζλ</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Παιχνίδια με κούκλες, κουκλόσπιτα και άλλα αξεσουάρ (παιχνίδια μίμησης)</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Βρεφικά παιχνίδια</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Φιγούρες δράσης</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Παιχνίδια κατασκευών και δημιουργίας (π.χ. παιχνίδια με τουβλάκια)</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Οχήματα - Τηλεκατευθυνόμενα</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Ηλεκτρονικά παιχνίδια</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Αθλητικά παιχνίδια (π.χ. μπάλες, παιδικές </a:t>
                      </a:r>
                      <a:r>
                        <a:rPr lang="el-GR" sz="16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μπασκέτες</a:t>
                      </a: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και τέρματα)</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Λούτρινα</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Μουσικά παιχνίδια</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5174">
                <a:tc>
                  <a:txBody>
                    <a:bodyPr/>
                    <a:lstStyle/>
                    <a:p>
                      <a:pPr marR="26670"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l-GR" sz="1600" b="1">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26670">
                        <a:lnSpc>
                          <a:spcPct val="115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Σοκολατένια αυγά και </a:t>
                      </a:r>
                      <a:r>
                        <a:rPr lang="el-GR" sz="16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αντίστοιχα (προαιρετικά)</a:t>
                      </a:r>
                      <a:endParaRPr lang="el-GR" sz="1600" b="1" dirty="0">
                        <a:effectLst/>
                        <a:latin typeface="CG 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Ορθογώνιο 9"/>
          <p:cNvSpPr/>
          <p:nvPr/>
        </p:nvSpPr>
        <p:spPr>
          <a:xfrm>
            <a:off x="11434376" y="1958206"/>
            <a:ext cx="824044" cy="2734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2974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74320" y="907316"/>
            <a:ext cx="11252886" cy="2862322"/>
          </a:xfrm>
          <a:prstGeom prst="rect">
            <a:avLst/>
          </a:prstGeom>
          <a:noFill/>
        </p:spPr>
        <p:txBody>
          <a:bodyPr wrap="square" rtlCol="0">
            <a:spAutoFit/>
          </a:bodyPr>
          <a:lstStyle/>
          <a:p>
            <a:pPr algn="ctr"/>
            <a:endParaRPr lang="el-GR" sz="2800" b="1" u="sng" dirty="0"/>
          </a:p>
          <a:p>
            <a:endParaRPr lang="el-GR" sz="2800" b="1" u="sng" dirty="0" smtClean="0"/>
          </a:p>
          <a:p>
            <a:endParaRPr lang="el-GR" sz="2800" b="1" u="sng" dirty="0"/>
          </a:p>
          <a:p>
            <a:r>
              <a:rPr lang="el-GR" sz="2800" b="1" u="sng" dirty="0" smtClean="0"/>
              <a:t> </a:t>
            </a:r>
          </a:p>
          <a:p>
            <a:endParaRPr lang="el-GR" sz="2800" b="1" u="sng" dirty="0"/>
          </a:p>
          <a:p>
            <a:endParaRPr lang="el-GR" sz="2000" b="1" u="sng"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790" y="74141"/>
            <a:ext cx="6623222" cy="6783860"/>
          </a:xfrm>
          <a:prstGeom prst="rect">
            <a:avLst/>
          </a:prstGeom>
        </p:spPr>
      </p:pic>
    </p:spTree>
    <p:extLst>
      <p:ext uri="{BB962C8B-B14F-4D97-AF65-F5344CB8AC3E}">
        <p14:creationId xmlns:p14="http://schemas.microsoft.com/office/powerpoint/2010/main" val="182858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57" y="0"/>
            <a:ext cx="10840994" cy="6858000"/>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pic>
        <p:nvPicPr>
          <p:cNvPr id="3" name="Εικόνα 2" descr="Απόσπασμα οθόνης"/>
          <p:cNvPicPr>
            <a:picLocks noChangeAspect="1"/>
          </p:cNvPicPr>
          <p:nvPr/>
        </p:nvPicPr>
        <p:blipFill>
          <a:blip r:embed="rId4"/>
          <a:stretch>
            <a:fillRect/>
          </a:stretch>
        </p:blipFill>
        <p:spPr>
          <a:xfrm>
            <a:off x="6091237" y="3400421"/>
            <a:ext cx="9526" cy="57158"/>
          </a:xfrm>
          <a:prstGeom prst="rect">
            <a:avLst/>
          </a:prstGeom>
        </p:spPr>
      </p:pic>
      <p:sp>
        <p:nvSpPr>
          <p:cNvPr id="11" name="TextBox 10"/>
          <p:cNvSpPr txBox="1"/>
          <p:nvPr/>
        </p:nvSpPr>
        <p:spPr>
          <a:xfrm>
            <a:off x="8468496" y="5659395"/>
            <a:ext cx="799071" cy="338554"/>
          </a:xfrm>
          <a:prstGeom prst="rect">
            <a:avLst/>
          </a:prstGeom>
          <a:noFill/>
        </p:spPr>
        <p:txBody>
          <a:bodyPr wrap="square" rtlCol="0">
            <a:spAutoFit/>
          </a:bodyPr>
          <a:lstStyle/>
          <a:p>
            <a:r>
              <a:rPr lang="en-US" sz="1600" b="1" dirty="0" smtClean="0"/>
              <a:t>68,6%</a:t>
            </a:r>
            <a:endParaRPr lang="el-GR" sz="1600" b="1" dirty="0"/>
          </a:p>
        </p:txBody>
      </p:sp>
      <p:sp>
        <p:nvSpPr>
          <p:cNvPr id="12" name="TextBox 11"/>
          <p:cNvSpPr txBox="1"/>
          <p:nvPr/>
        </p:nvSpPr>
        <p:spPr>
          <a:xfrm>
            <a:off x="6561437" y="5862604"/>
            <a:ext cx="799071" cy="338554"/>
          </a:xfrm>
          <a:prstGeom prst="rect">
            <a:avLst/>
          </a:prstGeom>
          <a:noFill/>
        </p:spPr>
        <p:txBody>
          <a:bodyPr wrap="square" rtlCol="0">
            <a:spAutoFit/>
          </a:bodyPr>
          <a:lstStyle/>
          <a:p>
            <a:r>
              <a:rPr lang="en-US" sz="1600" b="1" dirty="0" smtClean="0"/>
              <a:t>14,7%</a:t>
            </a:r>
            <a:endParaRPr lang="el-GR" sz="1600" b="1" dirty="0"/>
          </a:p>
        </p:txBody>
      </p:sp>
      <p:sp>
        <p:nvSpPr>
          <p:cNvPr id="14" name="TextBox 13"/>
          <p:cNvSpPr txBox="1"/>
          <p:nvPr/>
        </p:nvSpPr>
        <p:spPr>
          <a:xfrm>
            <a:off x="1758777" y="5693327"/>
            <a:ext cx="799071" cy="338554"/>
          </a:xfrm>
          <a:prstGeom prst="rect">
            <a:avLst/>
          </a:prstGeom>
          <a:noFill/>
        </p:spPr>
        <p:txBody>
          <a:bodyPr wrap="square" rtlCol="0">
            <a:spAutoFit/>
          </a:bodyPr>
          <a:lstStyle/>
          <a:p>
            <a:r>
              <a:rPr lang="en-US" sz="1600" b="1" dirty="0" smtClean="0"/>
              <a:t>16,7%</a:t>
            </a:r>
            <a:endParaRPr lang="el-GR" sz="1600" b="1" dirty="0"/>
          </a:p>
        </p:txBody>
      </p:sp>
      <p:sp>
        <p:nvSpPr>
          <p:cNvPr id="15" name="TextBox 14"/>
          <p:cNvSpPr txBox="1"/>
          <p:nvPr/>
        </p:nvSpPr>
        <p:spPr>
          <a:xfrm>
            <a:off x="4279555" y="4090087"/>
            <a:ext cx="799071" cy="338554"/>
          </a:xfrm>
          <a:prstGeom prst="rect">
            <a:avLst/>
          </a:prstGeom>
          <a:noFill/>
        </p:spPr>
        <p:txBody>
          <a:bodyPr wrap="square" rtlCol="0">
            <a:spAutoFit/>
          </a:bodyPr>
          <a:lstStyle/>
          <a:p>
            <a:r>
              <a:rPr lang="en-US" sz="1600" b="1" dirty="0" smtClean="0"/>
              <a:t>22,3%</a:t>
            </a:r>
            <a:endParaRPr lang="el-GR" sz="1600" b="1" dirty="0"/>
          </a:p>
        </p:txBody>
      </p:sp>
      <p:sp>
        <p:nvSpPr>
          <p:cNvPr id="16" name="TextBox 15"/>
          <p:cNvSpPr txBox="1"/>
          <p:nvPr/>
        </p:nvSpPr>
        <p:spPr>
          <a:xfrm>
            <a:off x="6792092" y="5320841"/>
            <a:ext cx="799071" cy="338554"/>
          </a:xfrm>
          <a:prstGeom prst="rect">
            <a:avLst/>
          </a:prstGeom>
          <a:noFill/>
        </p:spPr>
        <p:txBody>
          <a:bodyPr wrap="square" rtlCol="0">
            <a:spAutoFit/>
          </a:bodyPr>
          <a:lstStyle/>
          <a:p>
            <a:r>
              <a:rPr lang="en-US" sz="1600" b="1" dirty="0" smtClean="0"/>
              <a:t>25,0%</a:t>
            </a:r>
            <a:endParaRPr lang="el-GR" sz="1600" b="1" dirty="0"/>
          </a:p>
        </p:txBody>
      </p:sp>
      <p:sp>
        <p:nvSpPr>
          <p:cNvPr id="17" name="TextBox 16"/>
          <p:cNvSpPr txBox="1"/>
          <p:nvPr/>
        </p:nvSpPr>
        <p:spPr>
          <a:xfrm>
            <a:off x="6783858" y="4851713"/>
            <a:ext cx="799071" cy="338554"/>
          </a:xfrm>
          <a:prstGeom prst="rect">
            <a:avLst/>
          </a:prstGeom>
          <a:noFill/>
        </p:spPr>
        <p:txBody>
          <a:bodyPr wrap="square" rtlCol="0">
            <a:spAutoFit/>
          </a:bodyPr>
          <a:lstStyle/>
          <a:p>
            <a:r>
              <a:rPr lang="en-US" sz="1600" b="1" dirty="0" smtClean="0"/>
              <a:t>22,9%</a:t>
            </a:r>
            <a:endParaRPr lang="el-GR" sz="1600" b="1" dirty="0"/>
          </a:p>
        </p:txBody>
      </p:sp>
      <p:sp>
        <p:nvSpPr>
          <p:cNvPr id="18" name="TextBox 17"/>
          <p:cNvSpPr txBox="1"/>
          <p:nvPr/>
        </p:nvSpPr>
        <p:spPr>
          <a:xfrm>
            <a:off x="4674970" y="5354773"/>
            <a:ext cx="799071" cy="338554"/>
          </a:xfrm>
          <a:prstGeom prst="rect">
            <a:avLst/>
          </a:prstGeom>
          <a:noFill/>
        </p:spPr>
        <p:txBody>
          <a:bodyPr wrap="square" rtlCol="0">
            <a:spAutoFit/>
          </a:bodyPr>
          <a:lstStyle/>
          <a:p>
            <a:r>
              <a:rPr lang="en-US" sz="1600" b="1" dirty="0" smtClean="0"/>
              <a:t>13,5%</a:t>
            </a:r>
            <a:endParaRPr lang="el-GR" sz="1600" b="1" dirty="0"/>
          </a:p>
        </p:txBody>
      </p:sp>
      <p:sp>
        <p:nvSpPr>
          <p:cNvPr id="19" name="TextBox 18"/>
          <p:cNvSpPr txBox="1"/>
          <p:nvPr/>
        </p:nvSpPr>
        <p:spPr>
          <a:xfrm>
            <a:off x="3093307" y="4851713"/>
            <a:ext cx="799071" cy="338554"/>
          </a:xfrm>
          <a:prstGeom prst="rect">
            <a:avLst/>
          </a:prstGeom>
          <a:noFill/>
        </p:spPr>
        <p:txBody>
          <a:bodyPr wrap="square" rtlCol="0">
            <a:spAutoFit/>
          </a:bodyPr>
          <a:lstStyle/>
          <a:p>
            <a:r>
              <a:rPr lang="en-US" sz="1600" b="1" dirty="0" smtClean="0"/>
              <a:t>16,1%</a:t>
            </a:r>
            <a:endParaRPr lang="el-GR" sz="1600" b="1" dirty="0"/>
          </a:p>
        </p:txBody>
      </p:sp>
      <p:sp>
        <p:nvSpPr>
          <p:cNvPr id="20" name="TextBox 19"/>
          <p:cNvSpPr txBox="1"/>
          <p:nvPr/>
        </p:nvSpPr>
        <p:spPr>
          <a:xfrm>
            <a:off x="5762366" y="3960639"/>
            <a:ext cx="799071" cy="338554"/>
          </a:xfrm>
          <a:prstGeom prst="rect">
            <a:avLst/>
          </a:prstGeom>
          <a:noFill/>
        </p:spPr>
        <p:txBody>
          <a:bodyPr wrap="square" rtlCol="0">
            <a:spAutoFit/>
          </a:bodyPr>
          <a:lstStyle/>
          <a:p>
            <a:r>
              <a:rPr lang="en-US" sz="1600" b="1" dirty="0" smtClean="0"/>
              <a:t>24,5%</a:t>
            </a:r>
            <a:endParaRPr lang="el-GR" sz="1600" b="1" dirty="0"/>
          </a:p>
        </p:txBody>
      </p:sp>
      <p:sp>
        <p:nvSpPr>
          <p:cNvPr id="21" name="TextBox 20"/>
          <p:cNvSpPr txBox="1"/>
          <p:nvPr/>
        </p:nvSpPr>
        <p:spPr>
          <a:xfrm>
            <a:off x="4872680" y="2756137"/>
            <a:ext cx="799071" cy="338554"/>
          </a:xfrm>
          <a:prstGeom prst="rect">
            <a:avLst/>
          </a:prstGeom>
          <a:noFill/>
        </p:spPr>
        <p:txBody>
          <a:bodyPr wrap="square" rtlCol="0">
            <a:spAutoFit/>
          </a:bodyPr>
          <a:lstStyle/>
          <a:p>
            <a:r>
              <a:rPr lang="en-US" sz="1600" b="1" dirty="0" smtClean="0"/>
              <a:t>2,8%</a:t>
            </a:r>
            <a:endParaRPr lang="el-GR" sz="1600" b="1" dirty="0"/>
          </a:p>
        </p:txBody>
      </p:sp>
      <p:sp>
        <p:nvSpPr>
          <p:cNvPr id="22" name="TextBox 21"/>
          <p:cNvSpPr txBox="1"/>
          <p:nvPr/>
        </p:nvSpPr>
        <p:spPr>
          <a:xfrm>
            <a:off x="6100763" y="2149370"/>
            <a:ext cx="799071" cy="338554"/>
          </a:xfrm>
          <a:prstGeom prst="rect">
            <a:avLst/>
          </a:prstGeom>
          <a:noFill/>
        </p:spPr>
        <p:txBody>
          <a:bodyPr wrap="square" rtlCol="0">
            <a:spAutoFit/>
          </a:bodyPr>
          <a:lstStyle/>
          <a:p>
            <a:r>
              <a:rPr lang="en-US" sz="1600" b="1" dirty="0" smtClean="0"/>
              <a:t>2,6%</a:t>
            </a:r>
            <a:endParaRPr lang="el-GR" sz="1600" b="1" dirty="0"/>
          </a:p>
        </p:txBody>
      </p:sp>
      <p:sp>
        <p:nvSpPr>
          <p:cNvPr id="23" name="TextBox 22"/>
          <p:cNvSpPr txBox="1"/>
          <p:nvPr/>
        </p:nvSpPr>
        <p:spPr>
          <a:xfrm>
            <a:off x="998833" y="5693327"/>
            <a:ext cx="799071" cy="338554"/>
          </a:xfrm>
          <a:prstGeom prst="rect">
            <a:avLst/>
          </a:prstGeom>
          <a:noFill/>
        </p:spPr>
        <p:txBody>
          <a:bodyPr wrap="square" rtlCol="0">
            <a:spAutoFit/>
          </a:bodyPr>
          <a:lstStyle/>
          <a:p>
            <a:r>
              <a:rPr lang="en-US" sz="1600" b="1" dirty="0" smtClean="0"/>
              <a:t>22,0%</a:t>
            </a:r>
            <a:endParaRPr lang="el-GR" sz="1600" b="1" dirty="0"/>
          </a:p>
        </p:txBody>
      </p:sp>
      <p:sp>
        <p:nvSpPr>
          <p:cNvPr id="24" name="TextBox 23"/>
          <p:cNvSpPr txBox="1"/>
          <p:nvPr/>
        </p:nvSpPr>
        <p:spPr>
          <a:xfrm>
            <a:off x="5609966" y="4761017"/>
            <a:ext cx="799071" cy="338554"/>
          </a:xfrm>
          <a:prstGeom prst="rect">
            <a:avLst/>
          </a:prstGeom>
          <a:noFill/>
        </p:spPr>
        <p:txBody>
          <a:bodyPr wrap="square" rtlCol="0">
            <a:spAutoFit/>
          </a:bodyPr>
          <a:lstStyle/>
          <a:p>
            <a:r>
              <a:rPr lang="en-US" sz="1600" b="1" dirty="0" smtClean="0"/>
              <a:t>47,0%</a:t>
            </a:r>
            <a:endParaRPr lang="el-GR" sz="1600" b="1" dirty="0"/>
          </a:p>
        </p:txBody>
      </p:sp>
      <p:sp>
        <p:nvSpPr>
          <p:cNvPr id="25" name="TextBox 24"/>
          <p:cNvSpPr txBox="1"/>
          <p:nvPr/>
        </p:nvSpPr>
        <p:spPr>
          <a:xfrm>
            <a:off x="4963295" y="4360828"/>
            <a:ext cx="799071" cy="338554"/>
          </a:xfrm>
          <a:prstGeom prst="rect">
            <a:avLst/>
          </a:prstGeom>
          <a:noFill/>
        </p:spPr>
        <p:txBody>
          <a:bodyPr wrap="square" rtlCol="0">
            <a:spAutoFit/>
          </a:bodyPr>
          <a:lstStyle/>
          <a:p>
            <a:r>
              <a:rPr lang="en-US" sz="1600" b="1" dirty="0" smtClean="0"/>
              <a:t>25,2%</a:t>
            </a:r>
            <a:endParaRPr lang="el-GR" sz="1600" b="1" dirty="0"/>
          </a:p>
        </p:txBody>
      </p:sp>
      <p:sp>
        <p:nvSpPr>
          <p:cNvPr id="26" name="TextBox 25"/>
          <p:cNvSpPr txBox="1"/>
          <p:nvPr/>
        </p:nvSpPr>
        <p:spPr>
          <a:xfrm>
            <a:off x="1427198" y="3739578"/>
            <a:ext cx="799071" cy="338554"/>
          </a:xfrm>
          <a:prstGeom prst="rect">
            <a:avLst/>
          </a:prstGeom>
          <a:noFill/>
        </p:spPr>
        <p:txBody>
          <a:bodyPr wrap="square" rtlCol="0">
            <a:spAutoFit/>
          </a:bodyPr>
          <a:lstStyle/>
          <a:p>
            <a:r>
              <a:rPr lang="en-US" sz="1600" b="1" dirty="0" smtClean="0"/>
              <a:t>13,3%</a:t>
            </a:r>
            <a:endParaRPr lang="el-GR" sz="1600" b="1" dirty="0"/>
          </a:p>
        </p:txBody>
      </p:sp>
      <p:sp>
        <p:nvSpPr>
          <p:cNvPr id="27" name="TextBox 26"/>
          <p:cNvSpPr txBox="1"/>
          <p:nvPr/>
        </p:nvSpPr>
        <p:spPr>
          <a:xfrm>
            <a:off x="4073609" y="2677160"/>
            <a:ext cx="799071" cy="338554"/>
          </a:xfrm>
          <a:prstGeom prst="rect">
            <a:avLst/>
          </a:prstGeom>
          <a:noFill/>
        </p:spPr>
        <p:txBody>
          <a:bodyPr wrap="square" rtlCol="0">
            <a:spAutoFit/>
          </a:bodyPr>
          <a:lstStyle/>
          <a:p>
            <a:r>
              <a:rPr lang="en-US" sz="1600" b="1" dirty="0" smtClean="0"/>
              <a:t>8,9%</a:t>
            </a:r>
            <a:endParaRPr lang="el-GR" sz="1600" b="1" dirty="0"/>
          </a:p>
        </p:txBody>
      </p:sp>
      <p:sp>
        <p:nvSpPr>
          <p:cNvPr id="28" name="TextBox 27"/>
          <p:cNvSpPr txBox="1"/>
          <p:nvPr/>
        </p:nvSpPr>
        <p:spPr>
          <a:xfrm>
            <a:off x="998833" y="2064570"/>
            <a:ext cx="3534031" cy="523220"/>
          </a:xfrm>
          <a:prstGeom prst="rect">
            <a:avLst/>
          </a:prstGeom>
          <a:noFill/>
        </p:spPr>
        <p:txBody>
          <a:bodyPr wrap="square" rtlCol="0">
            <a:spAutoFit/>
          </a:bodyPr>
          <a:lstStyle/>
          <a:p>
            <a:r>
              <a:rPr lang="el-GR" sz="2800" b="1" dirty="0" smtClean="0">
                <a:solidFill>
                  <a:srgbClr val="FF0000"/>
                </a:solidFill>
              </a:rPr>
              <a:t>ΦΕΒ 2022 - ΦΕΒ 2023</a:t>
            </a:r>
            <a:endParaRPr lang="el-GR" sz="2800" b="1" dirty="0">
              <a:solidFill>
                <a:srgbClr val="FF0000"/>
              </a:solidFill>
            </a:endParaRPr>
          </a:p>
        </p:txBody>
      </p:sp>
    </p:spTree>
    <p:extLst>
      <p:ext uri="{BB962C8B-B14F-4D97-AF65-F5344CB8AC3E}">
        <p14:creationId xmlns:p14="http://schemas.microsoft.com/office/powerpoint/2010/main" val="232870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19" y="0"/>
            <a:ext cx="11211697" cy="6858000"/>
          </a:xfrm>
          <a:prstGeom prst="rect">
            <a:avLst/>
          </a:prstGeom>
        </p:spPr>
      </p:pic>
      <p:sp>
        <p:nvSpPr>
          <p:cNvPr id="11" name="TextBox 10"/>
          <p:cNvSpPr txBox="1"/>
          <p:nvPr/>
        </p:nvSpPr>
        <p:spPr>
          <a:xfrm>
            <a:off x="8468496" y="5659395"/>
            <a:ext cx="799071" cy="338554"/>
          </a:xfrm>
          <a:prstGeom prst="rect">
            <a:avLst/>
          </a:prstGeom>
          <a:noFill/>
        </p:spPr>
        <p:txBody>
          <a:bodyPr wrap="square" rtlCol="0">
            <a:spAutoFit/>
          </a:bodyPr>
          <a:lstStyle/>
          <a:p>
            <a:r>
              <a:rPr lang="en-US" sz="1600" b="1" dirty="0" smtClean="0"/>
              <a:t>7,5%</a:t>
            </a:r>
            <a:endParaRPr lang="el-GR" sz="1600" b="1" dirty="0"/>
          </a:p>
        </p:txBody>
      </p:sp>
      <p:sp>
        <p:nvSpPr>
          <p:cNvPr id="12" name="TextBox 11"/>
          <p:cNvSpPr txBox="1"/>
          <p:nvPr/>
        </p:nvSpPr>
        <p:spPr>
          <a:xfrm>
            <a:off x="6561437" y="5862604"/>
            <a:ext cx="799071" cy="338554"/>
          </a:xfrm>
          <a:prstGeom prst="rect">
            <a:avLst/>
          </a:prstGeom>
          <a:noFill/>
        </p:spPr>
        <p:txBody>
          <a:bodyPr wrap="square" rtlCol="0">
            <a:spAutoFit/>
          </a:bodyPr>
          <a:lstStyle/>
          <a:p>
            <a:r>
              <a:rPr lang="en-US" sz="1600" b="1" dirty="0" smtClean="0"/>
              <a:t>1,4%</a:t>
            </a:r>
            <a:endParaRPr lang="el-GR" sz="1600" b="1" dirty="0"/>
          </a:p>
        </p:txBody>
      </p:sp>
      <p:sp>
        <p:nvSpPr>
          <p:cNvPr id="14" name="TextBox 13"/>
          <p:cNvSpPr txBox="1"/>
          <p:nvPr/>
        </p:nvSpPr>
        <p:spPr>
          <a:xfrm>
            <a:off x="1758777" y="5693327"/>
            <a:ext cx="799071" cy="338554"/>
          </a:xfrm>
          <a:prstGeom prst="rect">
            <a:avLst/>
          </a:prstGeom>
          <a:noFill/>
        </p:spPr>
        <p:txBody>
          <a:bodyPr wrap="square" rtlCol="0">
            <a:spAutoFit/>
          </a:bodyPr>
          <a:lstStyle/>
          <a:p>
            <a:r>
              <a:rPr lang="en-US" sz="1600" b="1" dirty="0" smtClean="0"/>
              <a:t>1,8%</a:t>
            </a:r>
            <a:endParaRPr lang="el-GR" sz="1600" b="1" dirty="0"/>
          </a:p>
        </p:txBody>
      </p:sp>
      <p:sp>
        <p:nvSpPr>
          <p:cNvPr id="15" name="TextBox 14"/>
          <p:cNvSpPr txBox="1"/>
          <p:nvPr/>
        </p:nvSpPr>
        <p:spPr>
          <a:xfrm>
            <a:off x="4279555" y="4090087"/>
            <a:ext cx="799071" cy="338554"/>
          </a:xfrm>
          <a:prstGeom prst="rect">
            <a:avLst/>
          </a:prstGeom>
          <a:noFill/>
        </p:spPr>
        <p:txBody>
          <a:bodyPr wrap="square" rtlCol="0">
            <a:spAutoFit/>
          </a:bodyPr>
          <a:lstStyle/>
          <a:p>
            <a:r>
              <a:rPr lang="en-US" sz="1600" b="1" dirty="0" smtClean="0"/>
              <a:t>2,5%</a:t>
            </a:r>
            <a:endParaRPr lang="el-GR" sz="1600" b="1" dirty="0"/>
          </a:p>
        </p:txBody>
      </p:sp>
      <p:sp>
        <p:nvSpPr>
          <p:cNvPr id="16" name="TextBox 15"/>
          <p:cNvSpPr txBox="1"/>
          <p:nvPr/>
        </p:nvSpPr>
        <p:spPr>
          <a:xfrm>
            <a:off x="6960972" y="5305346"/>
            <a:ext cx="799071" cy="338554"/>
          </a:xfrm>
          <a:prstGeom prst="rect">
            <a:avLst/>
          </a:prstGeom>
          <a:noFill/>
        </p:spPr>
        <p:txBody>
          <a:bodyPr wrap="square" rtlCol="0">
            <a:spAutoFit/>
          </a:bodyPr>
          <a:lstStyle/>
          <a:p>
            <a:r>
              <a:rPr lang="en-US" sz="1600" b="1" dirty="0" smtClean="0"/>
              <a:t>2,3%</a:t>
            </a:r>
            <a:endParaRPr lang="el-GR" sz="1600" b="1" dirty="0"/>
          </a:p>
        </p:txBody>
      </p:sp>
      <p:sp>
        <p:nvSpPr>
          <p:cNvPr id="17" name="TextBox 16"/>
          <p:cNvSpPr txBox="1"/>
          <p:nvPr/>
        </p:nvSpPr>
        <p:spPr>
          <a:xfrm>
            <a:off x="6783858" y="4851713"/>
            <a:ext cx="799071" cy="338554"/>
          </a:xfrm>
          <a:prstGeom prst="rect">
            <a:avLst/>
          </a:prstGeom>
          <a:noFill/>
        </p:spPr>
        <p:txBody>
          <a:bodyPr wrap="square" rtlCol="0">
            <a:spAutoFit/>
          </a:bodyPr>
          <a:lstStyle/>
          <a:p>
            <a:r>
              <a:rPr lang="en-US" sz="1600" b="1" dirty="0" smtClean="0"/>
              <a:t>2,0%</a:t>
            </a:r>
            <a:endParaRPr lang="el-GR" sz="1600" b="1" dirty="0"/>
          </a:p>
        </p:txBody>
      </p:sp>
      <p:sp>
        <p:nvSpPr>
          <p:cNvPr id="18" name="TextBox 17"/>
          <p:cNvSpPr txBox="1"/>
          <p:nvPr/>
        </p:nvSpPr>
        <p:spPr>
          <a:xfrm>
            <a:off x="4674970" y="5354773"/>
            <a:ext cx="799071" cy="338554"/>
          </a:xfrm>
          <a:prstGeom prst="rect">
            <a:avLst/>
          </a:prstGeom>
          <a:noFill/>
        </p:spPr>
        <p:txBody>
          <a:bodyPr wrap="square" rtlCol="0">
            <a:spAutoFit/>
          </a:bodyPr>
          <a:lstStyle/>
          <a:p>
            <a:r>
              <a:rPr lang="en-US" sz="1600" b="1" dirty="0" smtClean="0"/>
              <a:t>1,8%</a:t>
            </a:r>
            <a:endParaRPr lang="el-GR" sz="1600" b="1" dirty="0"/>
          </a:p>
        </p:txBody>
      </p:sp>
      <p:sp>
        <p:nvSpPr>
          <p:cNvPr id="19" name="TextBox 18"/>
          <p:cNvSpPr txBox="1"/>
          <p:nvPr/>
        </p:nvSpPr>
        <p:spPr>
          <a:xfrm>
            <a:off x="3093307" y="4851713"/>
            <a:ext cx="799071" cy="338554"/>
          </a:xfrm>
          <a:prstGeom prst="rect">
            <a:avLst/>
          </a:prstGeom>
          <a:noFill/>
        </p:spPr>
        <p:txBody>
          <a:bodyPr wrap="square" rtlCol="0">
            <a:spAutoFit/>
          </a:bodyPr>
          <a:lstStyle/>
          <a:p>
            <a:r>
              <a:rPr lang="en-US" sz="1600" b="1" dirty="0" smtClean="0"/>
              <a:t>1,8%</a:t>
            </a:r>
            <a:endParaRPr lang="el-GR" sz="1600" b="1" dirty="0"/>
          </a:p>
        </p:txBody>
      </p:sp>
      <p:sp>
        <p:nvSpPr>
          <p:cNvPr id="20" name="TextBox 19"/>
          <p:cNvSpPr txBox="1"/>
          <p:nvPr/>
        </p:nvSpPr>
        <p:spPr>
          <a:xfrm>
            <a:off x="5762366" y="3960639"/>
            <a:ext cx="799071" cy="338554"/>
          </a:xfrm>
          <a:prstGeom prst="rect">
            <a:avLst/>
          </a:prstGeom>
          <a:noFill/>
        </p:spPr>
        <p:txBody>
          <a:bodyPr wrap="square" rtlCol="0">
            <a:spAutoFit/>
          </a:bodyPr>
          <a:lstStyle/>
          <a:p>
            <a:r>
              <a:rPr lang="en-US" sz="1600" b="1" dirty="0" smtClean="0"/>
              <a:t>2,2%</a:t>
            </a:r>
            <a:endParaRPr lang="el-GR" sz="1600" b="1" dirty="0"/>
          </a:p>
        </p:txBody>
      </p:sp>
      <p:sp>
        <p:nvSpPr>
          <p:cNvPr id="21" name="TextBox 20"/>
          <p:cNvSpPr txBox="1"/>
          <p:nvPr/>
        </p:nvSpPr>
        <p:spPr>
          <a:xfrm>
            <a:off x="4872680" y="2756137"/>
            <a:ext cx="799071" cy="338554"/>
          </a:xfrm>
          <a:prstGeom prst="rect">
            <a:avLst/>
          </a:prstGeom>
          <a:noFill/>
        </p:spPr>
        <p:txBody>
          <a:bodyPr wrap="square" rtlCol="0">
            <a:spAutoFit/>
          </a:bodyPr>
          <a:lstStyle/>
          <a:p>
            <a:r>
              <a:rPr lang="en-US" sz="1600" b="1" dirty="0" smtClean="0"/>
              <a:t>2,8%</a:t>
            </a:r>
            <a:endParaRPr lang="el-GR" sz="1600" b="1" dirty="0"/>
          </a:p>
        </p:txBody>
      </p:sp>
      <p:sp>
        <p:nvSpPr>
          <p:cNvPr id="22" name="TextBox 21"/>
          <p:cNvSpPr txBox="1"/>
          <p:nvPr/>
        </p:nvSpPr>
        <p:spPr>
          <a:xfrm>
            <a:off x="6100763" y="2149370"/>
            <a:ext cx="799071" cy="338554"/>
          </a:xfrm>
          <a:prstGeom prst="rect">
            <a:avLst/>
          </a:prstGeom>
          <a:noFill/>
        </p:spPr>
        <p:txBody>
          <a:bodyPr wrap="square" rtlCol="0">
            <a:spAutoFit/>
          </a:bodyPr>
          <a:lstStyle/>
          <a:p>
            <a:r>
              <a:rPr lang="en-US" sz="1600" b="1" dirty="0" smtClean="0"/>
              <a:t>2,6%</a:t>
            </a:r>
            <a:endParaRPr lang="el-GR" sz="1600" b="1" dirty="0"/>
          </a:p>
        </p:txBody>
      </p:sp>
      <p:sp>
        <p:nvSpPr>
          <p:cNvPr id="23" name="TextBox 22"/>
          <p:cNvSpPr txBox="1"/>
          <p:nvPr/>
        </p:nvSpPr>
        <p:spPr>
          <a:xfrm>
            <a:off x="998833" y="5693327"/>
            <a:ext cx="799071" cy="338554"/>
          </a:xfrm>
          <a:prstGeom prst="rect">
            <a:avLst/>
          </a:prstGeom>
          <a:noFill/>
        </p:spPr>
        <p:txBody>
          <a:bodyPr wrap="square" rtlCol="0">
            <a:spAutoFit/>
          </a:bodyPr>
          <a:lstStyle/>
          <a:p>
            <a:r>
              <a:rPr lang="en-US" sz="1600" b="1" dirty="0" smtClean="0"/>
              <a:t>1,5%</a:t>
            </a:r>
            <a:endParaRPr lang="el-GR" sz="1600" b="1" dirty="0"/>
          </a:p>
        </p:txBody>
      </p:sp>
      <p:sp>
        <p:nvSpPr>
          <p:cNvPr id="24" name="TextBox 23"/>
          <p:cNvSpPr txBox="1"/>
          <p:nvPr/>
        </p:nvSpPr>
        <p:spPr>
          <a:xfrm>
            <a:off x="2075935" y="1046205"/>
            <a:ext cx="2512541" cy="523220"/>
          </a:xfrm>
          <a:prstGeom prst="rect">
            <a:avLst/>
          </a:prstGeom>
          <a:noFill/>
        </p:spPr>
        <p:txBody>
          <a:bodyPr wrap="square" rtlCol="0">
            <a:spAutoFit/>
          </a:bodyPr>
          <a:lstStyle/>
          <a:p>
            <a:r>
              <a:rPr lang="el-GR" sz="2800" b="1" dirty="0" smtClean="0">
                <a:solidFill>
                  <a:srgbClr val="FF0000"/>
                </a:solidFill>
              </a:rPr>
              <a:t>ΙΑΝ - ΦΕΒ 2023</a:t>
            </a:r>
            <a:endParaRPr lang="el-GR" sz="2800" b="1" dirty="0">
              <a:solidFill>
                <a:srgbClr val="FF0000"/>
              </a:solidFill>
            </a:endParaRPr>
          </a:p>
        </p:txBody>
      </p:sp>
    </p:spTree>
    <p:extLst>
      <p:ext uri="{BB962C8B-B14F-4D97-AF65-F5344CB8AC3E}">
        <p14:creationId xmlns:p14="http://schemas.microsoft.com/office/powerpoint/2010/main" val="118318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9" y="0"/>
            <a:ext cx="10890938" cy="6858000"/>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pic>
        <p:nvPicPr>
          <p:cNvPr id="3" name="Εικόνα 2" descr="Απόσπασμα οθόνης"/>
          <p:cNvPicPr>
            <a:picLocks noChangeAspect="1"/>
          </p:cNvPicPr>
          <p:nvPr/>
        </p:nvPicPr>
        <p:blipFill>
          <a:blip r:embed="rId4"/>
          <a:stretch>
            <a:fillRect/>
          </a:stretch>
        </p:blipFill>
        <p:spPr>
          <a:xfrm>
            <a:off x="6091237" y="3400421"/>
            <a:ext cx="9526" cy="57158"/>
          </a:xfrm>
          <a:prstGeom prst="rect">
            <a:avLst/>
          </a:prstGeom>
        </p:spPr>
      </p:pic>
      <p:sp>
        <p:nvSpPr>
          <p:cNvPr id="11" name="TextBox 10"/>
          <p:cNvSpPr txBox="1"/>
          <p:nvPr/>
        </p:nvSpPr>
        <p:spPr>
          <a:xfrm>
            <a:off x="8468496" y="5659395"/>
            <a:ext cx="799071" cy="338554"/>
          </a:xfrm>
          <a:prstGeom prst="rect">
            <a:avLst/>
          </a:prstGeom>
          <a:noFill/>
        </p:spPr>
        <p:txBody>
          <a:bodyPr wrap="square" rtlCol="0">
            <a:spAutoFit/>
          </a:bodyPr>
          <a:lstStyle/>
          <a:p>
            <a:r>
              <a:rPr lang="el-GR" sz="1600" b="1" dirty="0" smtClean="0"/>
              <a:t>509</a:t>
            </a:r>
            <a:r>
              <a:rPr lang="en-US" sz="1600" b="1" dirty="0" smtClean="0"/>
              <a:t>,</a:t>
            </a:r>
            <a:r>
              <a:rPr lang="el-GR" sz="1600" b="1" dirty="0" smtClean="0"/>
              <a:t>2</a:t>
            </a:r>
            <a:r>
              <a:rPr lang="en-US" sz="1600" b="1" dirty="0" smtClean="0"/>
              <a:t>%</a:t>
            </a:r>
            <a:endParaRPr lang="el-GR" sz="1600" b="1" dirty="0"/>
          </a:p>
        </p:txBody>
      </p:sp>
      <p:sp>
        <p:nvSpPr>
          <p:cNvPr id="12" name="TextBox 11"/>
          <p:cNvSpPr txBox="1"/>
          <p:nvPr/>
        </p:nvSpPr>
        <p:spPr>
          <a:xfrm>
            <a:off x="6561437" y="5862604"/>
            <a:ext cx="799071" cy="338554"/>
          </a:xfrm>
          <a:prstGeom prst="rect">
            <a:avLst/>
          </a:prstGeom>
          <a:noFill/>
        </p:spPr>
        <p:txBody>
          <a:bodyPr wrap="square" rtlCol="0">
            <a:spAutoFit/>
          </a:bodyPr>
          <a:lstStyle/>
          <a:p>
            <a:r>
              <a:rPr lang="el-GR" sz="1600" b="1" dirty="0" smtClean="0"/>
              <a:t>25</a:t>
            </a:r>
            <a:r>
              <a:rPr lang="en-US" sz="1600" b="1" dirty="0" smtClean="0"/>
              <a:t>,</a:t>
            </a:r>
            <a:r>
              <a:rPr lang="el-GR" sz="1600" b="1" dirty="0" smtClean="0"/>
              <a:t>4</a:t>
            </a:r>
            <a:r>
              <a:rPr lang="en-US" sz="1600" b="1" dirty="0" smtClean="0"/>
              <a:t>%</a:t>
            </a:r>
            <a:endParaRPr lang="el-GR" sz="1600" b="1" dirty="0"/>
          </a:p>
        </p:txBody>
      </p:sp>
      <p:sp>
        <p:nvSpPr>
          <p:cNvPr id="14" name="TextBox 13"/>
          <p:cNvSpPr txBox="1"/>
          <p:nvPr/>
        </p:nvSpPr>
        <p:spPr>
          <a:xfrm>
            <a:off x="1758777" y="5693327"/>
            <a:ext cx="799071" cy="338554"/>
          </a:xfrm>
          <a:prstGeom prst="rect">
            <a:avLst/>
          </a:prstGeom>
          <a:noFill/>
        </p:spPr>
        <p:txBody>
          <a:bodyPr wrap="square" rtlCol="0">
            <a:spAutoFit/>
          </a:bodyPr>
          <a:lstStyle/>
          <a:p>
            <a:r>
              <a:rPr lang="el-GR" sz="1600" b="1" dirty="0" smtClean="0"/>
              <a:t>33</a:t>
            </a:r>
            <a:r>
              <a:rPr lang="en-US" sz="1600" b="1" dirty="0" smtClean="0"/>
              <a:t>,7%</a:t>
            </a:r>
            <a:endParaRPr lang="el-GR" sz="1600" b="1" dirty="0"/>
          </a:p>
        </p:txBody>
      </p:sp>
      <p:sp>
        <p:nvSpPr>
          <p:cNvPr id="15" name="TextBox 14"/>
          <p:cNvSpPr txBox="1"/>
          <p:nvPr/>
        </p:nvSpPr>
        <p:spPr>
          <a:xfrm>
            <a:off x="4279555" y="4090087"/>
            <a:ext cx="799071" cy="338554"/>
          </a:xfrm>
          <a:prstGeom prst="rect">
            <a:avLst/>
          </a:prstGeom>
          <a:noFill/>
        </p:spPr>
        <p:txBody>
          <a:bodyPr wrap="square" rtlCol="0">
            <a:spAutoFit/>
          </a:bodyPr>
          <a:lstStyle/>
          <a:p>
            <a:r>
              <a:rPr lang="el-GR" sz="1600" b="1" dirty="0" smtClean="0"/>
              <a:t>45</a:t>
            </a:r>
            <a:r>
              <a:rPr lang="en-US" sz="1600" b="1" dirty="0" smtClean="0"/>
              <a:t>,</a:t>
            </a:r>
            <a:r>
              <a:rPr lang="el-GR" sz="1600" b="1" dirty="0" smtClean="0"/>
              <a:t>6</a:t>
            </a:r>
            <a:r>
              <a:rPr lang="en-US" sz="1600" b="1" dirty="0" smtClean="0"/>
              <a:t>%</a:t>
            </a:r>
            <a:endParaRPr lang="el-GR" sz="1600" b="1" dirty="0"/>
          </a:p>
        </p:txBody>
      </p:sp>
      <p:sp>
        <p:nvSpPr>
          <p:cNvPr id="16" name="TextBox 15"/>
          <p:cNvSpPr txBox="1"/>
          <p:nvPr/>
        </p:nvSpPr>
        <p:spPr>
          <a:xfrm>
            <a:off x="6792092" y="5320841"/>
            <a:ext cx="799071" cy="338554"/>
          </a:xfrm>
          <a:prstGeom prst="rect">
            <a:avLst/>
          </a:prstGeom>
          <a:noFill/>
        </p:spPr>
        <p:txBody>
          <a:bodyPr wrap="square" rtlCol="0">
            <a:spAutoFit/>
          </a:bodyPr>
          <a:lstStyle/>
          <a:p>
            <a:r>
              <a:rPr lang="el-GR" sz="1600" b="1" dirty="0" smtClean="0"/>
              <a:t>67</a:t>
            </a:r>
            <a:r>
              <a:rPr lang="en-US" sz="1600" b="1" dirty="0" smtClean="0"/>
              <a:t>,</a:t>
            </a:r>
            <a:r>
              <a:rPr lang="el-GR" sz="1600" b="1" dirty="0" smtClean="0"/>
              <a:t>3</a:t>
            </a:r>
            <a:r>
              <a:rPr lang="en-US" sz="1600" b="1" dirty="0" smtClean="0"/>
              <a:t>%</a:t>
            </a:r>
            <a:endParaRPr lang="el-GR" sz="1600" b="1" dirty="0"/>
          </a:p>
        </p:txBody>
      </p:sp>
      <p:sp>
        <p:nvSpPr>
          <p:cNvPr id="17" name="TextBox 16"/>
          <p:cNvSpPr txBox="1"/>
          <p:nvPr/>
        </p:nvSpPr>
        <p:spPr>
          <a:xfrm>
            <a:off x="6783858" y="4851713"/>
            <a:ext cx="799071" cy="338554"/>
          </a:xfrm>
          <a:prstGeom prst="rect">
            <a:avLst/>
          </a:prstGeom>
          <a:noFill/>
        </p:spPr>
        <p:txBody>
          <a:bodyPr wrap="square" rtlCol="0">
            <a:spAutoFit/>
          </a:bodyPr>
          <a:lstStyle/>
          <a:p>
            <a:r>
              <a:rPr lang="el-GR" sz="1600" b="1" dirty="0" smtClean="0"/>
              <a:t>56</a:t>
            </a:r>
            <a:r>
              <a:rPr lang="en-US" sz="1600" b="1" dirty="0" smtClean="0"/>
              <a:t>,</a:t>
            </a:r>
            <a:r>
              <a:rPr lang="el-GR" sz="1600" b="1" dirty="0" smtClean="0"/>
              <a:t>8</a:t>
            </a:r>
            <a:r>
              <a:rPr lang="en-US" sz="1600" b="1" dirty="0" smtClean="0"/>
              <a:t>%</a:t>
            </a:r>
            <a:endParaRPr lang="el-GR" sz="1600" b="1" dirty="0"/>
          </a:p>
        </p:txBody>
      </p:sp>
      <p:sp>
        <p:nvSpPr>
          <p:cNvPr id="18" name="TextBox 17"/>
          <p:cNvSpPr txBox="1"/>
          <p:nvPr/>
        </p:nvSpPr>
        <p:spPr>
          <a:xfrm>
            <a:off x="4674970" y="5354773"/>
            <a:ext cx="799071" cy="338554"/>
          </a:xfrm>
          <a:prstGeom prst="rect">
            <a:avLst/>
          </a:prstGeom>
          <a:noFill/>
        </p:spPr>
        <p:txBody>
          <a:bodyPr wrap="square" rtlCol="0">
            <a:spAutoFit/>
          </a:bodyPr>
          <a:lstStyle/>
          <a:p>
            <a:r>
              <a:rPr lang="el-GR" sz="1600" b="1" dirty="0" smtClean="0"/>
              <a:t>26</a:t>
            </a:r>
            <a:r>
              <a:rPr lang="en-US" sz="1600" b="1" dirty="0" smtClean="0"/>
              <a:t>,</a:t>
            </a:r>
            <a:r>
              <a:rPr lang="el-GR" sz="1600" b="1" dirty="0" smtClean="0"/>
              <a:t>4</a:t>
            </a:r>
            <a:r>
              <a:rPr lang="en-US" sz="1600" b="1" dirty="0" smtClean="0"/>
              <a:t>%</a:t>
            </a:r>
            <a:endParaRPr lang="el-GR" sz="1600" b="1" dirty="0"/>
          </a:p>
        </p:txBody>
      </p:sp>
      <p:sp>
        <p:nvSpPr>
          <p:cNvPr id="19" name="TextBox 18"/>
          <p:cNvSpPr txBox="1"/>
          <p:nvPr/>
        </p:nvSpPr>
        <p:spPr>
          <a:xfrm>
            <a:off x="3093307" y="4851713"/>
            <a:ext cx="799071" cy="338554"/>
          </a:xfrm>
          <a:prstGeom prst="rect">
            <a:avLst/>
          </a:prstGeom>
          <a:noFill/>
        </p:spPr>
        <p:txBody>
          <a:bodyPr wrap="square" rtlCol="0">
            <a:spAutoFit/>
          </a:bodyPr>
          <a:lstStyle/>
          <a:p>
            <a:r>
              <a:rPr lang="el-GR" sz="1600" b="1" dirty="0" smtClean="0"/>
              <a:t>29</a:t>
            </a:r>
            <a:r>
              <a:rPr lang="en-US" sz="1600" b="1" dirty="0" smtClean="0"/>
              <a:t>,</a:t>
            </a:r>
            <a:r>
              <a:rPr lang="el-GR" sz="1600" b="1" dirty="0" smtClean="0"/>
              <a:t>4</a:t>
            </a:r>
            <a:r>
              <a:rPr lang="en-US" sz="1600" b="1" dirty="0" smtClean="0"/>
              <a:t>%</a:t>
            </a:r>
            <a:endParaRPr lang="el-GR" sz="1600" b="1" dirty="0"/>
          </a:p>
        </p:txBody>
      </p:sp>
      <p:sp>
        <p:nvSpPr>
          <p:cNvPr id="20" name="TextBox 19"/>
          <p:cNvSpPr txBox="1"/>
          <p:nvPr/>
        </p:nvSpPr>
        <p:spPr>
          <a:xfrm>
            <a:off x="5762366" y="3960639"/>
            <a:ext cx="799071" cy="338554"/>
          </a:xfrm>
          <a:prstGeom prst="rect">
            <a:avLst/>
          </a:prstGeom>
          <a:noFill/>
        </p:spPr>
        <p:txBody>
          <a:bodyPr wrap="square" rtlCol="0">
            <a:spAutoFit/>
          </a:bodyPr>
          <a:lstStyle/>
          <a:p>
            <a:r>
              <a:rPr lang="el-GR" sz="1600" b="1" dirty="0" smtClean="0"/>
              <a:t>60</a:t>
            </a:r>
            <a:r>
              <a:rPr lang="en-US" sz="1600" b="1" dirty="0" smtClean="0"/>
              <a:t>,</a:t>
            </a:r>
            <a:r>
              <a:rPr lang="el-GR" sz="1600" b="1" dirty="0" smtClean="0"/>
              <a:t>0</a:t>
            </a:r>
            <a:r>
              <a:rPr lang="en-US" sz="1600" b="1" dirty="0" smtClean="0"/>
              <a:t>%</a:t>
            </a:r>
            <a:endParaRPr lang="el-GR" sz="1600" b="1" dirty="0"/>
          </a:p>
        </p:txBody>
      </p:sp>
      <p:sp>
        <p:nvSpPr>
          <p:cNvPr id="21" name="TextBox 20"/>
          <p:cNvSpPr txBox="1"/>
          <p:nvPr/>
        </p:nvSpPr>
        <p:spPr>
          <a:xfrm>
            <a:off x="4872680" y="2756137"/>
            <a:ext cx="799071" cy="338554"/>
          </a:xfrm>
          <a:prstGeom prst="rect">
            <a:avLst/>
          </a:prstGeom>
          <a:noFill/>
        </p:spPr>
        <p:txBody>
          <a:bodyPr wrap="square" rtlCol="0">
            <a:spAutoFit/>
          </a:bodyPr>
          <a:lstStyle/>
          <a:p>
            <a:r>
              <a:rPr lang="el-GR" sz="1600" b="1" dirty="0" smtClean="0"/>
              <a:t>41</a:t>
            </a:r>
            <a:r>
              <a:rPr lang="en-US" sz="1600" b="1" dirty="0" smtClean="0"/>
              <a:t>,</a:t>
            </a:r>
            <a:r>
              <a:rPr lang="el-GR" sz="1600" b="1" dirty="0" smtClean="0"/>
              <a:t>3</a:t>
            </a:r>
            <a:r>
              <a:rPr lang="en-US" sz="1600" b="1" dirty="0" smtClean="0"/>
              <a:t>%</a:t>
            </a:r>
            <a:endParaRPr lang="el-GR" sz="1600" b="1" dirty="0"/>
          </a:p>
        </p:txBody>
      </p:sp>
      <p:sp>
        <p:nvSpPr>
          <p:cNvPr id="22" name="TextBox 21"/>
          <p:cNvSpPr txBox="1"/>
          <p:nvPr/>
        </p:nvSpPr>
        <p:spPr>
          <a:xfrm>
            <a:off x="6100763" y="2149370"/>
            <a:ext cx="799071" cy="338554"/>
          </a:xfrm>
          <a:prstGeom prst="rect">
            <a:avLst/>
          </a:prstGeom>
          <a:noFill/>
        </p:spPr>
        <p:txBody>
          <a:bodyPr wrap="square" rtlCol="0">
            <a:spAutoFit/>
          </a:bodyPr>
          <a:lstStyle/>
          <a:p>
            <a:r>
              <a:rPr lang="en-US" sz="1600" b="1" dirty="0" smtClean="0"/>
              <a:t>2</a:t>
            </a:r>
            <a:r>
              <a:rPr lang="el-GR" sz="1600" b="1" dirty="0" smtClean="0"/>
              <a:t>5</a:t>
            </a:r>
            <a:r>
              <a:rPr lang="en-US" sz="1600" b="1" dirty="0" smtClean="0"/>
              <a:t>,</a:t>
            </a:r>
            <a:r>
              <a:rPr lang="el-GR" sz="1600" b="1" dirty="0" smtClean="0"/>
              <a:t>0</a:t>
            </a:r>
            <a:r>
              <a:rPr lang="en-US" sz="1600" b="1" dirty="0" smtClean="0"/>
              <a:t>%</a:t>
            </a:r>
            <a:endParaRPr lang="el-GR" sz="1600" b="1" dirty="0"/>
          </a:p>
        </p:txBody>
      </p:sp>
      <p:sp>
        <p:nvSpPr>
          <p:cNvPr id="23" name="TextBox 22"/>
          <p:cNvSpPr txBox="1"/>
          <p:nvPr/>
        </p:nvSpPr>
        <p:spPr>
          <a:xfrm>
            <a:off x="998833" y="5693327"/>
            <a:ext cx="799071" cy="338554"/>
          </a:xfrm>
          <a:prstGeom prst="rect">
            <a:avLst/>
          </a:prstGeom>
          <a:noFill/>
        </p:spPr>
        <p:txBody>
          <a:bodyPr wrap="square" rtlCol="0">
            <a:spAutoFit/>
          </a:bodyPr>
          <a:lstStyle/>
          <a:p>
            <a:r>
              <a:rPr lang="el-GR" sz="1600" b="1" dirty="0" smtClean="0"/>
              <a:t>33</a:t>
            </a:r>
            <a:r>
              <a:rPr lang="en-US" sz="1600" b="1" dirty="0" smtClean="0"/>
              <a:t>,</a:t>
            </a:r>
            <a:r>
              <a:rPr lang="el-GR" sz="1600" b="1" dirty="0" smtClean="0"/>
              <a:t>8</a:t>
            </a:r>
            <a:r>
              <a:rPr lang="en-US" sz="1600" b="1" dirty="0" smtClean="0"/>
              <a:t>%</a:t>
            </a:r>
            <a:endParaRPr lang="el-GR" sz="1600" b="1" dirty="0"/>
          </a:p>
        </p:txBody>
      </p:sp>
      <p:sp>
        <p:nvSpPr>
          <p:cNvPr id="24" name="TextBox 23"/>
          <p:cNvSpPr txBox="1"/>
          <p:nvPr/>
        </p:nvSpPr>
        <p:spPr>
          <a:xfrm>
            <a:off x="5609966" y="4761017"/>
            <a:ext cx="799071" cy="338554"/>
          </a:xfrm>
          <a:prstGeom prst="rect">
            <a:avLst/>
          </a:prstGeom>
          <a:noFill/>
        </p:spPr>
        <p:txBody>
          <a:bodyPr wrap="square" rtlCol="0">
            <a:spAutoFit/>
          </a:bodyPr>
          <a:lstStyle/>
          <a:p>
            <a:r>
              <a:rPr lang="el-GR" sz="1600" b="1" dirty="0" smtClean="0"/>
              <a:t>104</a:t>
            </a:r>
            <a:r>
              <a:rPr lang="en-US" sz="1600" b="1" dirty="0" smtClean="0"/>
              <a:t>,</a:t>
            </a:r>
            <a:r>
              <a:rPr lang="el-GR" sz="1600" b="1" dirty="0" smtClean="0"/>
              <a:t>2</a:t>
            </a:r>
            <a:r>
              <a:rPr lang="en-US" sz="1600" b="1" dirty="0" smtClean="0"/>
              <a:t>%</a:t>
            </a:r>
            <a:endParaRPr lang="el-GR" sz="1600" b="1" dirty="0"/>
          </a:p>
        </p:txBody>
      </p:sp>
      <p:sp>
        <p:nvSpPr>
          <p:cNvPr id="25" name="TextBox 24"/>
          <p:cNvSpPr txBox="1"/>
          <p:nvPr/>
        </p:nvSpPr>
        <p:spPr>
          <a:xfrm>
            <a:off x="4963295" y="4360828"/>
            <a:ext cx="799071" cy="338554"/>
          </a:xfrm>
          <a:prstGeom prst="rect">
            <a:avLst/>
          </a:prstGeom>
          <a:noFill/>
        </p:spPr>
        <p:txBody>
          <a:bodyPr wrap="square" rtlCol="0">
            <a:spAutoFit/>
          </a:bodyPr>
          <a:lstStyle/>
          <a:p>
            <a:r>
              <a:rPr lang="el-GR" sz="1600" b="1" dirty="0" smtClean="0"/>
              <a:t>54</a:t>
            </a:r>
            <a:r>
              <a:rPr lang="en-US" sz="1600" b="1" dirty="0" smtClean="0"/>
              <a:t>,</a:t>
            </a:r>
            <a:r>
              <a:rPr lang="el-GR" sz="1600" b="1" dirty="0" smtClean="0"/>
              <a:t>4</a:t>
            </a:r>
            <a:r>
              <a:rPr lang="en-US" sz="1600" b="1" dirty="0" smtClean="0"/>
              <a:t>%</a:t>
            </a:r>
            <a:endParaRPr lang="el-GR" sz="1600" b="1" dirty="0"/>
          </a:p>
        </p:txBody>
      </p:sp>
      <p:sp>
        <p:nvSpPr>
          <p:cNvPr id="26" name="TextBox 25"/>
          <p:cNvSpPr txBox="1"/>
          <p:nvPr/>
        </p:nvSpPr>
        <p:spPr>
          <a:xfrm>
            <a:off x="1427198" y="3739578"/>
            <a:ext cx="799071" cy="338554"/>
          </a:xfrm>
          <a:prstGeom prst="rect">
            <a:avLst/>
          </a:prstGeom>
          <a:noFill/>
        </p:spPr>
        <p:txBody>
          <a:bodyPr wrap="square" rtlCol="0">
            <a:spAutoFit/>
          </a:bodyPr>
          <a:lstStyle/>
          <a:p>
            <a:r>
              <a:rPr lang="el-GR" sz="1600" b="1" dirty="0" smtClean="0"/>
              <a:t>6</a:t>
            </a:r>
            <a:r>
              <a:rPr lang="en-US" sz="1600" b="1" dirty="0" smtClean="0"/>
              <a:t>,</a:t>
            </a:r>
            <a:r>
              <a:rPr lang="el-GR" sz="1600" b="1" dirty="0" smtClean="0"/>
              <a:t>6</a:t>
            </a:r>
            <a:r>
              <a:rPr lang="en-US" sz="1600" b="1" dirty="0" smtClean="0"/>
              <a:t>%</a:t>
            </a:r>
            <a:endParaRPr lang="el-GR" sz="1600" b="1" dirty="0"/>
          </a:p>
        </p:txBody>
      </p:sp>
      <p:sp>
        <p:nvSpPr>
          <p:cNvPr id="27" name="TextBox 26"/>
          <p:cNvSpPr txBox="1"/>
          <p:nvPr/>
        </p:nvSpPr>
        <p:spPr>
          <a:xfrm>
            <a:off x="4073609" y="2677160"/>
            <a:ext cx="799071" cy="338554"/>
          </a:xfrm>
          <a:prstGeom prst="rect">
            <a:avLst/>
          </a:prstGeom>
          <a:noFill/>
        </p:spPr>
        <p:txBody>
          <a:bodyPr wrap="square" rtlCol="0">
            <a:spAutoFit/>
          </a:bodyPr>
          <a:lstStyle/>
          <a:p>
            <a:r>
              <a:rPr lang="el-GR" sz="1600" b="1" dirty="0" smtClean="0"/>
              <a:t>21</a:t>
            </a:r>
            <a:r>
              <a:rPr lang="en-US" sz="1600" b="1" dirty="0" smtClean="0"/>
              <a:t>,</a:t>
            </a:r>
            <a:r>
              <a:rPr lang="el-GR" sz="1600" b="1" dirty="0" smtClean="0"/>
              <a:t>7</a:t>
            </a:r>
            <a:r>
              <a:rPr lang="en-US" sz="1600" b="1" dirty="0" smtClean="0"/>
              <a:t>%</a:t>
            </a:r>
            <a:endParaRPr lang="el-GR" sz="1600" b="1" dirty="0"/>
          </a:p>
        </p:txBody>
      </p:sp>
      <p:sp>
        <p:nvSpPr>
          <p:cNvPr id="8" name="TextBox 7"/>
          <p:cNvSpPr txBox="1"/>
          <p:nvPr/>
        </p:nvSpPr>
        <p:spPr>
          <a:xfrm>
            <a:off x="2557848" y="1046205"/>
            <a:ext cx="2030628" cy="523220"/>
          </a:xfrm>
          <a:prstGeom prst="rect">
            <a:avLst/>
          </a:prstGeom>
          <a:noFill/>
        </p:spPr>
        <p:txBody>
          <a:bodyPr wrap="square" rtlCol="0">
            <a:spAutoFit/>
          </a:bodyPr>
          <a:lstStyle/>
          <a:p>
            <a:r>
              <a:rPr lang="el-GR" sz="2800" b="1" dirty="0" smtClean="0">
                <a:solidFill>
                  <a:srgbClr val="FF0000"/>
                </a:solidFill>
              </a:rPr>
              <a:t>2015 - 2023</a:t>
            </a:r>
            <a:endParaRPr lang="el-GR" sz="2800" b="1" dirty="0">
              <a:solidFill>
                <a:srgbClr val="FF0000"/>
              </a:solidFill>
            </a:endParaRPr>
          </a:p>
        </p:txBody>
      </p:sp>
    </p:spTree>
    <p:extLst>
      <p:ext uri="{BB962C8B-B14F-4D97-AF65-F5344CB8AC3E}">
        <p14:creationId xmlns:p14="http://schemas.microsoft.com/office/powerpoint/2010/main" val="410357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230659" y="939114"/>
            <a:ext cx="11487021" cy="5447645"/>
          </a:xfrm>
          <a:prstGeom prst="rect">
            <a:avLst/>
          </a:prstGeom>
          <a:noFill/>
        </p:spPr>
        <p:txBody>
          <a:bodyPr wrap="square" rtlCol="0">
            <a:spAutoFit/>
          </a:bodyPr>
          <a:lstStyle/>
          <a:p>
            <a:pPr algn="ctr"/>
            <a:r>
              <a:rPr lang="el-GR" sz="2000" dirty="0" smtClean="0"/>
              <a:t> </a:t>
            </a:r>
            <a:r>
              <a:rPr lang="el-GR" sz="2800" b="1" u="sng" dirty="0" smtClean="0"/>
              <a:t>Μείωση του ΦΠΑ στα τρόφιμα – Γιατί δεν είναι η λύση;</a:t>
            </a:r>
          </a:p>
          <a:p>
            <a:pPr algn="ctr"/>
            <a:endParaRPr lang="el-GR" sz="2800" b="1" u="sng" dirty="0"/>
          </a:p>
          <a:p>
            <a:pPr algn="just"/>
            <a:r>
              <a:rPr lang="el-GR" sz="2400" b="1" u="sng" dirty="0" smtClean="0"/>
              <a:t>Πρώτος λόγος</a:t>
            </a:r>
          </a:p>
          <a:p>
            <a:pPr algn="just"/>
            <a:endParaRPr lang="el-GR" sz="2400" b="1" dirty="0" smtClean="0"/>
          </a:p>
          <a:p>
            <a:pPr algn="just"/>
            <a:r>
              <a:rPr lang="el-GR" sz="2800" b="1" dirty="0" smtClean="0"/>
              <a:t>Ο </a:t>
            </a:r>
            <a:r>
              <a:rPr lang="el-GR" sz="2800" b="1" dirty="0"/>
              <a:t>Φ.Π.Α. είναι ένας φόρος που διασπείρεται στο σύνολο της αλυσίδας παραγωγής, μεταφοράς και πώλησης των τελικών προϊόντων στον καταναλωτή. </a:t>
            </a:r>
            <a:r>
              <a:rPr lang="el-GR" sz="2800" dirty="0"/>
              <a:t>Το γεγονός αυτό συνεπάγεται ότι η ενδεχόμενη μείωσή του θα ευνοήσει πρωτίστως </a:t>
            </a:r>
            <a:r>
              <a:rPr lang="el-GR" sz="2800" b="1" dirty="0"/>
              <a:t>το σύνολο των επιχειρήσεων που εμπλέκονται στην παραγωγή, μεταφορά και πώληση του προϊόντος αφού αναμένεται να αξιοποιήσουν τη μείωση αυτή ως ένα μέσο της βελτίωσης της κερδοφορίας τους</a:t>
            </a:r>
            <a:r>
              <a:rPr lang="el-GR" sz="2800" dirty="0"/>
              <a:t>. </a:t>
            </a:r>
            <a:endParaRPr lang="el-GR" sz="3200" b="1" u="sng" dirty="0"/>
          </a:p>
          <a:p>
            <a:r>
              <a:rPr lang="el-GR" sz="2800" b="1" u="sng" dirty="0" smtClean="0"/>
              <a:t> </a:t>
            </a:r>
            <a:endParaRPr lang="el-GR" sz="2000" b="1" u="sng"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spTree>
    <p:extLst>
      <p:ext uri="{BB962C8B-B14F-4D97-AF65-F5344CB8AC3E}">
        <p14:creationId xmlns:p14="http://schemas.microsoft.com/office/powerpoint/2010/main" val="377300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230659" y="939114"/>
            <a:ext cx="11487021" cy="5816977"/>
          </a:xfrm>
          <a:prstGeom prst="rect">
            <a:avLst/>
          </a:prstGeom>
          <a:noFill/>
        </p:spPr>
        <p:txBody>
          <a:bodyPr wrap="square" rtlCol="0">
            <a:spAutoFit/>
          </a:bodyPr>
          <a:lstStyle/>
          <a:p>
            <a:pPr algn="ctr"/>
            <a:r>
              <a:rPr lang="el-GR" sz="2000" dirty="0" smtClean="0"/>
              <a:t> </a:t>
            </a:r>
            <a:r>
              <a:rPr lang="el-GR" sz="2800" b="1" u="sng" dirty="0" smtClean="0"/>
              <a:t>Μείωση του ΦΠΑ στα τρόφιμα – Γιατί δεν είναι η λύση;</a:t>
            </a:r>
          </a:p>
          <a:p>
            <a:pPr algn="ctr"/>
            <a:endParaRPr lang="el-GR" sz="2800" b="1" u="sng" dirty="0"/>
          </a:p>
          <a:p>
            <a:pPr algn="just"/>
            <a:r>
              <a:rPr lang="el-GR" sz="2400" dirty="0" smtClean="0"/>
              <a:t>Η </a:t>
            </a:r>
            <a:r>
              <a:rPr lang="el-GR" sz="2400" dirty="0"/>
              <a:t>τιμή ενός προϊόντος στην αγορά εξαρτάται πρωτίστως από τη ζήτηση που έχει, τα χαρακτηριστικά της ζήτησης (ελαστική/ανελαστική), την αγοραστική δύναμη των καταναλωτών και τις τιμές των ανταγωνιστικών προϊόντων. Στο μέτρο που οι ως άνω παράμετροι δεν διαφοροποιούνται οι παραγωγοί προϊόντων, οι μεταφορείς, οι μεσάζοντες, οι χονδρέμποροι και οι </a:t>
            </a:r>
            <a:r>
              <a:rPr lang="el-GR" sz="2400" dirty="0" err="1"/>
              <a:t>λιανέμποροι</a:t>
            </a:r>
            <a:r>
              <a:rPr lang="el-GR" sz="2400" dirty="0"/>
              <a:t> έχουν χαμηλό κίνητρο να μειώσουν τις τιμές τους και, συνεπώς, αναμένεται να αξιοποιήσουν τη μείωση του Φ.Π.Α. για να αυξήσουν το περιθώριο κέρδους τους. </a:t>
            </a:r>
            <a:endParaRPr lang="el-GR" sz="2400" dirty="0" smtClean="0"/>
          </a:p>
          <a:p>
            <a:pPr algn="just"/>
            <a:endParaRPr lang="el-GR" sz="2400" dirty="0"/>
          </a:p>
          <a:p>
            <a:pPr algn="just"/>
            <a:r>
              <a:rPr lang="el-GR" sz="2400" b="1" u="sng" dirty="0" smtClean="0"/>
              <a:t>Ένα </a:t>
            </a:r>
            <a:r>
              <a:rPr lang="el-GR" sz="2400" b="1" u="sng" dirty="0"/>
              <a:t>μόνο μικρό ποσοστό της μείωσης του Φ.Π.Α. αναμένεται να φτάσει στον τελικό καταναλωτή.</a:t>
            </a:r>
          </a:p>
          <a:p>
            <a:pPr marL="457200" indent="-457200">
              <a:buFont typeface="Arial" panose="020B0604020202020204" pitchFamily="34" charset="0"/>
              <a:buChar char="•"/>
            </a:pPr>
            <a:endParaRPr lang="el-GR" sz="2800" b="1" u="sng" dirty="0"/>
          </a:p>
          <a:p>
            <a:r>
              <a:rPr lang="el-GR" sz="2800" b="1" u="sng" dirty="0" smtClean="0"/>
              <a:t> </a:t>
            </a:r>
            <a:endParaRPr lang="el-GR" sz="2000" b="1" u="sng"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spTree>
    <p:extLst>
      <p:ext uri="{BB962C8B-B14F-4D97-AF65-F5344CB8AC3E}">
        <p14:creationId xmlns:p14="http://schemas.microsoft.com/office/powerpoint/2010/main" val="394712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230659" y="939114"/>
            <a:ext cx="11487021" cy="4278094"/>
          </a:xfrm>
          <a:prstGeom prst="rect">
            <a:avLst/>
          </a:prstGeom>
          <a:noFill/>
        </p:spPr>
        <p:txBody>
          <a:bodyPr wrap="square" rtlCol="0">
            <a:spAutoFit/>
          </a:bodyPr>
          <a:lstStyle/>
          <a:p>
            <a:pPr algn="ctr"/>
            <a:r>
              <a:rPr lang="el-GR" sz="2000" dirty="0" smtClean="0"/>
              <a:t> </a:t>
            </a:r>
            <a:r>
              <a:rPr lang="el-GR" sz="2800" b="1" u="sng" dirty="0" smtClean="0"/>
              <a:t>Μείωση του ΦΠΑ στα τρόφιμα – Γιατί δεν είναι η λύση;</a:t>
            </a:r>
          </a:p>
          <a:p>
            <a:pPr algn="ctr"/>
            <a:endParaRPr lang="el-GR" sz="2800" b="1" u="sng" dirty="0"/>
          </a:p>
          <a:p>
            <a:pPr algn="just"/>
            <a:r>
              <a:rPr lang="el-GR" sz="2400" b="1" u="sng" dirty="0" smtClean="0"/>
              <a:t>Δεύτερος λόγος</a:t>
            </a:r>
          </a:p>
          <a:p>
            <a:pPr algn="just"/>
            <a:endParaRPr lang="el-GR" sz="2400" b="1" dirty="0" smtClean="0"/>
          </a:p>
          <a:p>
            <a:pPr algn="just"/>
            <a:r>
              <a:rPr lang="el-GR" sz="2800" dirty="0"/>
              <a:t>Ο Φ.Π.Α. είναι έμμεσος φόρος που </a:t>
            </a:r>
            <a:r>
              <a:rPr lang="el-GR" sz="2800" b="1" dirty="0"/>
              <a:t>σχετίζεται στενά με το επίπεδο (τον όγκο) της κατανάλωσης</a:t>
            </a:r>
            <a:r>
              <a:rPr lang="el-GR" sz="2800" dirty="0"/>
              <a:t>. </a:t>
            </a:r>
            <a:endParaRPr lang="el-GR" sz="2800" dirty="0" smtClean="0"/>
          </a:p>
          <a:p>
            <a:pPr algn="just"/>
            <a:endParaRPr lang="el-GR" sz="2800" dirty="0"/>
          </a:p>
          <a:p>
            <a:pPr algn="just"/>
            <a:r>
              <a:rPr lang="el-GR" sz="2800" dirty="0" smtClean="0"/>
              <a:t>Η </a:t>
            </a:r>
            <a:r>
              <a:rPr lang="el-GR" sz="2800" dirty="0"/>
              <a:t>μείωσή του συνεπώς </a:t>
            </a:r>
            <a:r>
              <a:rPr lang="el-GR" sz="2800" b="1" dirty="0"/>
              <a:t>θα ευνοούσε αναλογικά περισσότερο όσους αγοράζουν μεγαλύτερες ποσότητες προϊόντων διατροφής </a:t>
            </a:r>
            <a:r>
              <a:rPr lang="el-GR" sz="2800" dirty="0"/>
              <a:t>και κυρίως </a:t>
            </a:r>
            <a:r>
              <a:rPr lang="el-GR" sz="2800" b="1" dirty="0" smtClean="0"/>
              <a:t>τα νοικοκυριά </a:t>
            </a:r>
            <a:r>
              <a:rPr lang="el-GR" sz="2800" b="1" dirty="0"/>
              <a:t>μεγαλύτερου εισοδήματος </a:t>
            </a:r>
            <a:r>
              <a:rPr lang="el-GR" sz="2800" dirty="0"/>
              <a:t>αλλά και </a:t>
            </a:r>
            <a:r>
              <a:rPr lang="el-GR" sz="2800" b="1" dirty="0" smtClean="0"/>
              <a:t>τις επιχειρήσεις εστίασης.</a:t>
            </a:r>
            <a:endParaRPr lang="el-GR" sz="2000" b="1"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spTree>
    <p:extLst>
      <p:ext uri="{BB962C8B-B14F-4D97-AF65-F5344CB8AC3E}">
        <p14:creationId xmlns:p14="http://schemas.microsoft.com/office/powerpoint/2010/main" val="3348511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669</Words>
  <Application>Microsoft Office PowerPoint</Application>
  <PresentationFormat>Προσαρμογή</PresentationFormat>
  <Paragraphs>131</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Sotiris Anagnostopoulos</dc:creator>
  <cp:lastModifiedBy>Μακρής, Γιώργος</cp:lastModifiedBy>
  <cp:revision>284</cp:revision>
  <dcterms:created xsi:type="dcterms:W3CDTF">2021-06-28T17:56:48Z</dcterms:created>
  <dcterms:modified xsi:type="dcterms:W3CDTF">2023-03-22T07:16:01Z</dcterms:modified>
</cp:coreProperties>
</file>