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1" r:id="rId2"/>
    <p:sldId id="272" r:id="rId3"/>
    <p:sldId id="274" r:id="rId4"/>
    <p:sldId id="273" r:id="rId5"/>
    <p:sldId id="276" r:id="rId6"/>
    <p:sldId id="278" r:id="rId7"/>
    <p:sldId id="1723" r:id="rId8"/>
    <p:sldId id="277" r:id="rId9"/>
    <p:sldId id="1731" r:id="rId10"/>
    <p:sldId id="1732" r:id="rId11"/>
    <p:sldId id="1733" r:id="rId12"/>
    <p:sldId id="1734" r:id="rId13"/>
    <p:sldId id="1735" r:id="rId14"/>
    <p:sldId id="1736" r:id="rId15"/>
    <p:sldId id="1738" r:id="rId16"/>
    <p:sldId id="1740" r:id="rId17"/>
    <p:sldId id="1726" r:id="rId18"/>
    <p:sldId id="268" r:id="rId19"/>
    <p:sldId id="1727" r:id="rId20"/>
    <p:sldId id="1728" r:id="rId21"/>
    <p:sldId id="1729" r:id="rId22"/>
    <p:sldId id="280" r:id="rId23"/>
    <p:sldId id="1730" r:id="rId24"/>
    <p:sldId id="1742" r:id="rId25"/>
    <p:sldId id="316" r:id="rId26"/>
    <p:sldId id="1673" r:id="rId27"/>
    <p:sldId id="1704" r:id="rId28"/>
    <p:sldId id="1714" r:id="rId29"/>
  </p:sldIdLst>
  <p:sldSz cx="24384000" cy="13716000"/>
  <p:notesSz cx="6797675" cy="9926638"/>
  <p:defaultTextStyle>
    <a:defPPr marL="0" marR="0" indent="0" algn="l" defTabSz="91437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94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89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83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77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71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566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160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754" algn="ctr" defTabSz="82548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091"/>
    <a:srgbClr val="66C63C"/>
    <a:srgbClr val="00C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7"/>
    <p:restoredTop sz="94673"/>
  </p:normalViewPr>
  <p:slideViewPr>
    <p:cSldViewPr snapToGrid="0" snapToObjects="1">
      <p:cViewPr varScale="1">
        <p:scale>
          <a:sx n="55" d="100"/>
          <a:sy n="55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922;&#913;&#923;&#913;&#924;&#913;&#932;&#913;%2016-17%20&#921;&#927;&#933;&#925;&#921;&#927;&#933;%202022\&#917;&#931;&#928;&#913;%202021-2027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922;&#913;&#923;&#913;&#924;&#913;&#932;&#913;%2016-17%20&#921;&#927;&#933;&#925;&#921;&#927;&#933;%202022\&#917;&#931;&#928;&#913;%202021-202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038-4FA0-ABC3-DCC31A882E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038-4FA0-ABC3-DCC31A882E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4D-4C12-9D47-05A8748A93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24D-4C12-9D47-05A8748A93F8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5.3</c:v>
                </c:pt>
                <c:pt idx="1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8-4FA0-ABC3-DCC31A882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13 Περιφερειακά Προγράμματα</c:v>
                </c:pt>
                <c:pt idx="1">
                  <c:v>ΕΤΘΑΥ</c:v>
                </c:pt>
                <c:pt idx="2">
                  <c:v>Δίκαιη Αναπτυξιακή Μετάβαση</c:v>
                </c:pt>
                <c:pt idx="3">
                  <c:v>Τεχνική Βοήθεια και Υποστήριξη Δικαιούχων</c:v>
                </c:pt>
                <c:pt idx="4">
                  <c:v>Πολιτική Προστασία</c:v>
                </c:pt>
                <c:pt idx="5">
                  <c:v>Μεταφορές</c:v>
                </c:pt>
                <c:pt idx="6">
                  <c:v>Περιβάλλον και Κλιματική Αλλαγή</c:v>
                </c:pt>
                <c:pt idx="7">
                  <c:v>Ψηφιακός Μετασχηματισμός</c:v>
                </c:pt>
                <c:pt idx="8">
                  <c:v>Ανθρώπινο Δυναμικό και Κοινωνική Συνοχή</c:v>
                </c:pt>
                <c:pt idx="9">
                  <c:v>Ανταγωνιστικότητα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8066</c:v>
                </c:pt>
                <c:pt idx="1">
                  <c:v>455</c:v>
                </c:pt>
                <c:pt idx="2">
                  <c:v>1629</c:v>
                </c:pt>
                <c:pt idx="3">
                  <c:v>504</c:v>
                </c:pt>
                <c:pt idx="4">
                  <c:v>714</c:v>
                </c:pt>
                <c:pt idx="5">
                  <c:v>2224</c:v>
                </c:pt>
                <c:pt idx="6">
                  <c:v>3607</c:v>
                </c:pt>
                <c:pt idx="7">
                  <c:v>943</c:v>
                </c:pt>
                <c:pt idx="8">
                  <c:v>4162</c:v>
                </c:pt>
                <c:pt idx="9">
                  <c:v>3885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DE-4789-B57B-FAAF1F5BA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693840"/>
        <c:axId val="102697584"/>
      </c:barChart>
      <c:catAx>
        <c:axId val="10269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l-GR"/>
          </a:p>
        </c:txPr>
        <c:crossAx val="102697584"/>
        <c:crosses val="autoZero"/>
        <c:auto val="1"/>
        <c:lblAlgn val="ctr"/>
        <c:lblOffset val="100"/>
        <c:noMultiLvlLbl val="0"/>
      </c:catAx>
      <c:valAx>
        <c:axId val="10269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10269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Ανταγωνιστικότητα!$B$1</c:f>
              <c:strCache>
                <c:ptCount val="1"/>
                <c:pt idx="0">
                  <c:v>Ποσά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591-4350-AC35-CBB718CA6E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591-4350-AC35-CBB718CA6E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591-4350-AC35-CBB718CA6E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591-4350-AC35-CBB718CA6E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591-4350-AC35-CBB718CA6EC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3225559442221"/>
                      <c:h val="0.296704839448904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591-4350-AC35-CBB718CA6EC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591-4350-AC35-CBB718CA6ECF}"/>
                </c:ext>
              </c:extLst>
            </c:dLbl>
            <c:dLbl>
              <c:idx val="3"/>
              <c:layout>
                <c:manualLayout>
                  <c:x val="-2.044827476122595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37712462816726"/>
                      <c:h val="0.3453995174828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591-4350-AC35-CBB718CA6EC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591-4350-AC35-CBB718CA6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Ανταγωνιστικότητα!$A$2:$A$6</c:f>
              <c:strCache>
                <c:ptCount val="5"/>
                <c:pt idx="0">
                  <c:v> Ενίσχυση έρευνας &amp; καινοτομίας</c:v>
                </c:pt>
                <c:pt idx="1">
                  <c:v> Ενίσχυση επιχειρηματικότητας &amp; ανταγωνιστικότητας</c:v>
                </c:pt>
                <c:pt idx="2">
                  <c:v>Βελτίωση πρόσβασης επιχειρήσεων σε χρηματοδότηση</c:v>
                </c:pt>
                <c:pt idx="3">
                  <c:v>Ανάπτυξη ανθρώπινου κεφαλαίου στο πλαίσιο του αναπτυξιακού μετασχηματισμού</c:v>
                </c:pt>
                <c:pt idx="4">
                  <c:v>Τεχνική βοήθεια</c:v>
                </c:pt>
              </c:strCache>
            </c:strRef>
          </c:cat>
          <c:val>
            <c:numRef>
              <c:f>Ανταγωνιστικότητα!$B$2:$B$6</c:f>
              <c:numCache>
                <c:formatCode>0</c:formatCode>
                <c:ptCount val="5"/>
                <c:pt idx="0">
                  <c:v>772.850595</c:v>
                </c:pt>
                <c:pt idx="1">
                  <c:v>1589.4111640000001</c:v>
                </c:pt>
                <c:pt idx="2">
                  <c:v>920.88567899999998</c:v>
                </c:pt>
                <c:pt idx="3">
                  <c:v>530.94663100000002</c:v>
                </c:pt>
                <c:pt idx="4">
                  <c:v>70.991422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591-4350-AC35-CBB718CA6EC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238924122968326E-2"/>
          <c:y val="7.2790916754122234E-2"/>
          <c:w val="0.85851876080777489"/>
          <c:h val="0.8426571022358292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33B-4562-86B3-74164F23B9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33B-4562-86B3-74164F23B9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33B-4562-86B3-74164F23B9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33B-4562-86B3-74164F23B9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33B-4562-86B3-74164F23B9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33B-4562-86B3-74164F23B9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033B-4562-86B3-74164F23B9CB}"/>
              </c:ext>
            </c:extLst>
          </c:dPt>
          <c:dLbls>
            <c:dLbl>
              <c:idx val="0"/>
              <c:layout>
                <c:manualLayout>
                  <c:x val="7.1169465025649623E-2"/>
                  <c:y val="5.7879253227983831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32046433283125"/>
                      <c:h val="0.193763533616386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3B-4562-86B3-74164F23B9CB}"/>
                </c:ext>
              </c:extLst>
            </c:dLbl>
            <c:dLbl>
              <c:idx val="1"/>
              <c:layout>
                <c:manualLayout>
                  <c:x val="-1.423389300513003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3B-4562-86B3-74164F23B9CB}"/>
                </c:ext>
              </c:extLst>
            </c:dLbl>
            <c:dLbl>
              <c:idx val="2"/>
              <c:layout>
                <c:manualLayout>
                  <c:x val="0.30865073253229086"/>
                  <c:y val="-1.02909312239355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3B-4562-86B3-74164F23B9C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33B-4562-86B3-74164F23B9CB}"/>
                </c:ext>
              </c:extLst>
            </c:dLbl>
            <c:dLbl>
              <c:idx val="4"/>
              <c:layout>
                <c:manualLayout>
                  <c:x val="0"/>
                  <c:y val="0.110259977399309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3B-4562-86B3-74164F23B9CB}"/>
                </c:ext>
              </c:extLst>
            </c:dLbl>
            <c:dLbl>
              <c:idx val="5"/>
              <c:layout>
                <c:manualLayout>
                  <c:x val="-3.3711851854255084E-2"/>
                  <c:y val="5.7879253227983831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24887162627095"/>
                      <c:h val="0.24110181724648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33B-4562-86B3-74164F23B9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033B-4562-86B3-74164F23B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'Ανθρώπινο Δυναμικό'!$A$2:$A$8</c:f>
              <c:strCache>
                <c:ptCount val="7"/>
                <c:pt idx="0">
                  <c:v>Οριζόντιες - Συστημικές Παρεμβάσεις</c:v>
                </c:pt>
                <c:pt idx="1">
                  <c:v>Απασχόληση &amp; Αγορά Εργασίας</c:v>
                </c:pt>
                <c:pt idx="2">
                  <c:v>Εκπαίδευση &amp; Διά Βίου Μάθηση</c:v>
                </c:pt>
                <c:pt idx="3">
                  <c:v>Κοινωνική Καινοτομία</c:v>
                </c:pt>
                <c:pt idx="4">
                  <c:v>Απασχόληση των Νέων</c:v>
                </c:pt>
                <c:pt idx="5">
                  <c:v>Επισιτιστική Βοήθεια &amp; Αντιμετώπιση της Υλικής Στέρησης</c:v>
                </c:pt>
                <c:pt idx="6">
                  <c:v>Τεχνική Βοήθεια</c:v>
                </c:pt>
              </c:strCache>
            </c:strRef>
          </c:cat>
          <c:val>
            <c:numRef>
              <c:f>'Ανθρώπινο Δυναμικό'!$B$2:$B$8</c:f>
              <c:numCache>
                <c:formatCode>#,##0</c:formatCode>
                <c:ptCount val="7"/>
                <c:pt idx="0" formatCode="General">
                  <c:v>165</c:v>
                </c:pt>
                <c:pt idx="1">
                  <c:v>1355</c:v>
                </c:pt>
                <c:pt idx="2">
                  <c:v>1223</c:v>
                </c:pt>
                <c:pt idx="3" formatCode="General">
                  <c:v>25</c:v>
                </c:pt>
                <c:pt idx="4" formatCode="General">
                  <c:v>939</c:v>
                </c:pt>
                <c:pt idx="5" formatCode="General">
                  <c:v>400</c:v>
                </c:pt>
                <c:pt idx="6" formatCode="General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33B-4562-86B3-74164F23B9C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609-4F12-8C54-0575B20C5A3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609-4F12-8C54-0575B20C5A3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609-4F12-8C54-0575B20C5A3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609-4F12-8C54-0575B20C5A3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609-4F12-8C54-0575B20C5A3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609-4F12-8C54-0575B20C5A30}"/>
                </c:ext>
              </c:extLst>
            </c:dLbl>
            <c:dLbl>
              <c:idx val="2"/>
              <c:layout>
                <c:manualLayout>
                  <c:x val="-8.4415090123584873E-3"/>
                  <c:y val="5.9198443601879574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5773662133529"/>
                      <c:h val="0.19817981361488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609-4F12-8C54-0575B20C5A3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4609-4F12-8C54-0575B20C5A3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'Ψηφ Μετ'!$E$1:$E$4</c:f>
              <c:strCache>
                <c:ptCount val="4"/>
                <c:pt idx="0">
                  <c:v>Ψηφιακός Μετασχηματισμός του Δημόσιου Τομέα</c:v>
                </c:pt>
                <c:pt idx="1">
                  <c:v>Ενίσχυση της συνδεσιμότητας με ευρυζωνική πρόσβαση υψηλών ταχυτήτων  </c:v>
                </c:pt>
                <c:pt idx="2">
                  <c:v>Ανάπτυξη ψηφιακών δεξιοτήτων</c:v>
                </c:pt>
                <c:pt idx="3">
                  <c:v>Τεχνική Βοήθεια</c:v>
                </c:pt>
              </c:strCache>
            </c:strRef>
          </c:cat>
          <c:val>
            <c:numRef>
              <c:f>'Ψηφ Μετ'!$F$1:$F$4</c:f>
              <c:numCache>
                <c:formatCode>0</c:formatCode>
                <c:ptCount val="4"/>
                <c:pt idx="0">
                  <c:v>513.52978700000006</c:v>
                </c:pt>
                <c:pt idx="1">
                  <c:v>303</c:v>
                </c:pt>
                <c:pt idx="2">
                  <c:v>113.05091299999999</c:v>
                </c:pt>
                <c:pt idx="3">
                  <c:v>13.423603999999999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09-4F12-8C54-0575B20C5A3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800">
          <a:latin typeface="Arial" panose="020B0604020202020204" pitchFamily="34" charset="0"/>
          <a:cs typeface="Arial" panose="020B0604020202020204" pitchFamily="34" charset="0"/>
        </a:defRPr>
      </a:pPr>
      <a:endParaRPr lang="el-G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9B3-459A-B99B-2AEC52BAA7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9B3-459A-B99B-2AEC52BAA7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9B3-459A-B99B-2AEC52BAA7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9B3-459A-B99B-2AEC52BAA7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9B3-459A-B99B-2AEC52BAA7A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9B3-459A-B99B-2AEC52BAA7A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9B3-459A-B99B-2AEC52BAA7A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9B3-459A-B99B-2AEC52BAA7A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9B3-459A-B99B-2AEC52BAA7A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9B3-459A-B99B-2AEC52BAA7A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9B3-459A-B99B-2AEC52BAA7A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9B3-459A-B99B-2AEC52BAA7A0}"/>
                </c:ext>
              </c:extLst>
            </c:dLbl>
            <c:dLbl>
              <c:idx val="5"/>
              <c:layout>
                <c:manualLayout>
                  <c:x val="-3.567092043308725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B3-459A-B99B-2AEC52BAA7A0}"/>
                </c:ext>
              </c:extLst>
            </c:dLbl>
            <c:dLbl>
              <c:idx val="6"/>
              <c:layout>
                <c:manualLayout>
                  <c:x val="5.0792319407264343E-2"/>
                  <c:y val="2.840219112840790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3CAC724-8497-4DAD-AAA9-226D789B9C4B}" type="CATEGORYNAME">
                      <a:rPr lang="el-GR" sz="2000" dirty="0"/>
                      <a:pPr>
                        <a:defRPr sz="2400" b="1" i="0" u="none" strike="noStrike" kern="1200" spc="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[ΟΝΟΜΑ ΚΑΤΗΓΟΡΙΑΣ]</a:t>
                    </a:fld>
                    <a:r>
                      <a:rPr lang="el-GR" baseline="0" dirty="0"/>
                      <a:t>
</a:t>
                    </a:r>
                    <a:fld id="{FFAB51A3-6516-45D5-838F-1E67D4892970}" type="PERCENTAGE">
                      <a:rPr lang="el-GR" sz="2000" baseline="0" dirty="0"/>
                      <a:pPr>
                        <a:defRPr sz="2400" b="1" i="0" u="none" strike="noStrike" kern="1200" spc="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[ΠΟΣΟΣΤΟ]</a:t>
                    </a:fld>
                    <a:endParaRPr lang="el-GR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87267777240047"/>
                      <c:h val="8.83166133137842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9B3-459A-B99B-2AEC52BAA7A0}"/>
                </c:ext>
              </c:extLst>
            </c:dLbl>
            <c:dLbl>
              <c:idx val="7"/>
              <c:layout>
                <c:manualLayout>
                  <c:x val="0.13415370954980513"/>
                  <c:y val="1.420109556420393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4C2DED9-DA58-4CB8-A7EE-874AA6BA5B32}" type="CATEGORYNAME">
                      <a:rPr lang="el-GR" sz="2000" dirty="0"/>
                      <a:pPr>
                        <a:defRPr sz="2400" b="1" i="0" u="none" strike="noStrike" kern="1200" spc="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[ΟΝΟΜΑ ΚΑΤΗΓΟΡΙΑΣ]</a:t>
                    </a:fld>
                    <a:r>
                      <a:rPr lang="el-GR" baseline="0" dirty="0"/>
                      <a:t>
</a:t>
                    </a:r>
                    <a:fld id="{E3D5FDD2-003E-402C-9EAC-FAF47A78A4E4}" type="PERCENTAGE">
                      <a:rPr lang="el-GR" sz="2000" baseline="0" dirty="0"/>
                      <a:pPr>
                        <a:defRPr sz="2400" b="1" i="0" u="none" strike="noStrike" kern="1200" spc="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[ΠΟΣΟΣΤΟ]</a:t>
                    </a:fld>
                    <a:endParaRPr lang="el-GR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84620142554235"/>
                      <c:h val="0.119559023555032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9B3-459A-B99B-2AEC52BAA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ΠΕΚΑ!$B$2:$B$9</c:f>
              <c:strCache>
                <c:ptCount val="8"/>
                <c:pt idx="0">
                  <c:v>Ενεργειακή απόδοση - Προώθηση ΑΠΕ - Ενεργειακές Υποδομές</c:v>
                </c:pt>
                <c:pt idx="1">
                  <c:v>Προσαρμογή στην Κλιματική Αλλαγή, </c:v>
                </c:pt>
                <c:pt idx="2">
                  <c:v>Αστική Αναζωογόνησης</c:v>
                </c:pt>
                <c:pt idx="3">
                  <c:v>Ολοκληρωμένη Διαχείριση Αποβλήτων - Μετάβαση στην Κυκλική Οικονομία </c:v>
                </c:pt>
                <c:pt idx="4">
                  <c:v>Διαχείριση Αστικών Λυμάτων και Υδάτινων Πόρων</c:v>
                </c:pt>
                <c:pt idx="5">
                  <c:v>Προστασία της Βιοποικιλότητας</c:v>
                </c:pt>
                <c:pt idx="6">
                  <c:v>Αστική κινητικότητα</c:v>
                </c:pt>
                <c:pt idx="7">
                  <c:v>Τεχνική Βοήθεια  </c:v>
                </c:pt>
              </c:strCache>
            </c:strRef>
          </c:cat>
          <c:val>
            <c:numRef>
              <c:f>ΠΕΚΑ!$C$2:$C$9</c:f>
              <c:numCache>
                <c:formatCode>0</c:formatCode>
                <c:ptCount val="8"/>
                <c:pt idx="0">
                  <c:v>1296.0688709999999</c:v>
                </c:pt>
                <c:pt idx="1">
                  <c:v>444.05744199999998</c:v>
                </c:pt>
                <c:pt idx="2">
                  <c:v>288.90257700000001</c:v>
                </c:pt>
                <c:pt idx="3">
                  <c:v>795.53420400000005</c:v>
                </c:pt>
                <c:pt idx="4">
                  <c:v>640.94859099999996</c:v>
                </c:pt>
                <c:pt idx="5">
                  <c:v>73.692263999999994</c:v>
                </c:pt>
                <c:pt idx="6">
                  <c:v>32.353636000000002</c:v>
                </c:pt>
                <c:pt idx="7">
                  <c:v>35.288583000000003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9B3-459A-B99B-2AEC52BAA7A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Μεταφορές!$B$1</c:f>
              <c:strCache>
                <c:ptCount val="1"/>
                <c:pt idx="0">
                  <c:v>ΔΗΜΟΣΙΑ ΔΑΠΑΝΗ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026-4FB1-AF38-3979318B03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026-4FB1-AF38-3979318B03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026-4FB1-AF38-3979318B03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026-4FB1-AF38-3979318B03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026-4FB1-AF38-3979318B03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026-4FB1-AF38-3979318B03C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026-4FB1-AF38-3979318B03C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026-4FB1-AF38-3979318B03C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026-4FB1-AF38-3979318B03C0}"/>
              </c:ext>
            </c:extLst>
          </c:dPt>
          <c:dLbls>
            <c:dLbl>
              <c:idx val="1"/>
              <c:layout>
                <c:manualLayout>
                  <c:x val="3.2255255684746444E-2"/>
                  <c:y val="-9.9140578838170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22997474042992"/>
                      <c:h val="0.23910374896264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26-4FB1-AF38-3979318B03C0}"/>
                </c:ext>
              </c:extLst>
            </c:dLbl>
            <c:dLbl>
              <c:idx val="2"/>
              <c:layout>
                <c:manualLayout>
                  <c:x val="-5.1917226071371052E-2"/>
                  <c:y val="-5.7399594154026139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0531926144855"/>
                      <c:h val="0.28604972894189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26-4FB1-AF38-3979318B03C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00745312941727"/>
                      <c:h val="0.28604972894189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026-4FB1-AF38-3979318B03C0}"/>
                </c:ext>
              </c:extLst>
            </c:dLbl>
            <c:dLbl>
              <c:idx val="4"/>
              <c:layout>
                <c:manualLayout>
                  <c:x val="0"/>
                  <c:y val="5.8317987551864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26-4FB1-AF38-3979318B03C0}"/>
                </c:ext>
              </c:extLst>
            </c:dLbl>
            <c:dLbl>
              <c:idx val="5"/>
              <c:layout>
                <c:manualLayout>
                  <c:x val="-1.8851267425631493E-2"/>
                  <c:y val="9.33088374825777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5265022516986"/>
                      <c:h val="0.192157768983394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026-4FB1-AF38-3979318B03C0}"/>
                </c:ext>
              </c:extLst>
            </c:dLbl>
            <c:dLbl>
              <c:idx val="6"/>
              <c:layout>
                <c:manualLayout>
                  <c:x val="-5.154634882060323E-2"/>
                  <c:y val="1.239264665255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9706060317068"/>
                      <c:h val="0.154319956587539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026-4FB1-AF38-3979318B03C0}"/>
                </c:ext>
              </c:extLst>
            </c:dLbl>
            <c:dLbl>
              <c:idx val="7"/>
              <c:layout>
                <c:manualLayout>
                  <c:x val="7.713416444889401E-2"/>
                  <c:y val="-1.60373891771687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40372201543251"/>
                      <c:h val="0.16008287582986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1026-4FB1-AF38-3979318B03C0}"/>
                </c:ext>
              </c:extLst>
            </c:dLbl>
            <c:dLbl>
              <c:idx val="8"/>
              <c:layout>
                <c:manualLayout>
                  <c:x val="0.1467120073214383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26-4FB1-AF38-3979318B03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Μεταφορές!$A$2:$A$10</c:f>
              <c:strCache>
                <c:ptCount val="9"/>
                <c:pt idx="0">
                  <c:v>Βιώσιμες Αστικές Μεταφορές  </c:v>
                </c:pt>
                <c:pt idx="1">
                  <c:v>Ανάπτυξη προαστιακού σιδηροδρομικού δικτύου </c:v>
                </c:pt>
                <c:pt idx="2">
                  <c:v>Ολοκλήρωση /αναβάθμιση Κεντρικού Σιδηροδρομικού ΔΕΔ-Μ </c:v>
                </c:pt>
                <c:pt idx="3">
                  <c:v>Κατασκευή κρίσιμων ελλειπόντων τμημάτων οδικού ΔΕΔ-Μ </c:v>
                </c:pt>
                <c:pt idx="4">
                  <c:v>Οδική ασφάλεια </c:v>
                </c:pt>
                <c:pt idx="5">
                  <c:v>Πολυτροπικές συνδέσεις μεταφορών </c:v>
                </c:pt>
                <c:pt idx="6">
                  <c:v>Συνδεσιμότητα και προσβασιμότητα νησιών</c:v>
                </c:pt>
                <c:pt idx="7">
                  <c:v>Ασφάλεια ναυσιπλοΐας και αεροναυτιλίας</c:v>
                </c:pt>
                <c:pt idx="8">
                  <c:v>Τεχνική Βοήθεια</c:v>
                </c:pt>
              </c:strCache>
            </c:strRef>
          </c:cat>
          <c:val>
            <c:numRef>
              <c:f>Μεταφορές!$B$2:$B$10</c:f>
              <c:numCache>
                <c:formatCode>0</c:formatCode>
                <c:ptCount val="9"/>
                <c:pt idx="0">
                  <c:v>757.91551800000002</c:v>
                </c:pt>
                <c:pt idx="1">
                  <c:v>87.1</c:v>
                </c:pt>
                <c:pt idx="2">
                  <c:v>218.679126</c:v>
                </c:pt>
                <c:pt idx="3">
                  <c:v>432.5</c:v>
                </c:pt>
                <c:pt idx="4">
                  <c:v>364.53257000000002</c:v>
                </c:pt>
                <c:pt idx="5">
                  <c:v>61.661065000000001</c:v>
                </c:pt>
                <c:pt idx="6">
                  <c:v>181</c:v>
                </c:pt>
                <c:pt idx="7">
                  <c:v>88.907042000000004</c:v>
                </c:pt>
                <c:pt idx="8">
                  <c:v>31.795964999999999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026-4FB1-AF38-3979318B03C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17750681396843E-2"/>
          <c:y val="0.20839639725885328"/>
          <c:w val="0.8263867828586392"/>
          <c:h val="0.7858414506697301"/>
        </c:manualLayout>
      </c:layout>
      <c:pie3DChart>
        <c:varyColors val="1"/>
        <c:ser>
          <c:idx val="0"/>
          <c:order val="0"/>
          <c:tx>
            <c:strRef>
              <c:f>'Πολιτική Προστασλια'!$B$1</c:f>
              <c:strCache>
                <c:ptCount val="1"/>
                <c:pt idx="0">
                  <c:v>ΔΗΜΟΣΙΑ ΔΑΠΑΝΗ (ΕΥΡΩ)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C5F-47BD-9B10-C3F168DE46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C5F-47BD-9B10-C3F168DE46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C5F-47BD-9B10-C3F168DE46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C5F-47BD-9B10-C3F168DE46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C5F-47BD-9B10-C3F168DE46A5}"/>
              </c:ext>
            </c:extLst>
          </c:dPt>
          <c:dLbls>
            <c:dLbl>
              <c:idx val="0"/>
              <c:layout>
                <c:manualLayout>
                  <c:x val="0.11352729219973549"/>
                  <c:y val="-2.775557561562891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8085695153336"/>
                      <c:h val="0.277613937762978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C5F-47BD-9B10-C3F168DE46A5}"/>
                </c:ext>
              </c:extLst>
            </c:dLbl>
            <c:dLbl>
              <c:idx val="1"/>
              <c:layout>
                <c:manualLayout>
                  <c:x val="0.13422894313817196"/>
                  <c:y val="-3.0814351597973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93536625787206"/>
                      <c:h val="0.3583993490175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5F-47BD-9B10-C3F168DE46A5}"/>
                </c:ext>
              </c:extLst>
            </c:dLbl>
            <c:dLbl>
              <c:idx val="2"/>
              <c:layout>
                <c:manualLayout>
                  <c:x val="-4.971826317533975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95688734963813"/>
                      <c:h val="0.3583993490175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C5F-47BD-9B10-C3F168DE46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29004669079937"/>
                      <c:h val="0.259473310517036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C5F-47BD-9B10-C3F168DE46A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4C5F-47BD-9B10-C3F168DE4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'Πολιτική Προστασλια'!$A$2:$A$6</c:f>
              <c:strCache>
                <c:ptCount val="5"/>
                <c:pt idx="0">
                  <c:v> Βάση Δεδομένων Κινδύνων, Απειλών , Απωλειών Καταστροφών</c:v>
                </c:pt>
                <c:pt idx="1">
                  <c:v>Εξοπλισμός, συνοδευτικές ενέργειες πρόληψης και αντιμετώπισης φυσικών καταστροφών  </c:v>
                </c:pt>
                <c:pt idx="2">
                  <c:v>Αντιμετώπιση επιπτώσεων ανθρωπογενών κινδύνων – Προστασία Δημόσιας Υγείας</c:v>
                </c:pt>
                <c:pt idx="3">
                  <c:v>Αναβάθμιση δεξιοτήτων ανθρώπινου δυναμικού </c:v>
                </c:pt>
                <c:pt idx="4">
                  <c:v>Τεχνική Βοήθεια</c:v>
                </c:pt>
              </c:strCache>
            </c:strRef>
          </c:cat>
          <c:val>
            <c:numRef>
              <c:f>'Πολιτική Προστασλια'!$B$2:$B$6</c:f>
              <c:numCache>
                <c:formatCode>0</c:formatCode>
                <c:ptCount val="5"/>
                <c:pt idx="0">
                  <c:v>22.385383999999998</c:v>
                </c:pt>
                <c:pt idx="1">
                  <c:v>590.5</c:v>
                </c:pt>
                <c:pt idx="2">
                  <c:v>28.500001999999999</c:v>
                </c:pt>
                <c:pt idx="3">
                  <c:v>65.918251999999995</c:v>
                </c:pt>
                <c:pt idx="4">
                  <c:v>6.4543049999999997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5F-47BD-9B10-C3F168DE46A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A6D-492A-8D6B-580FB4F125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A6D-492A-8D6B-580FB4F125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A6D-492A-8D6B-580FB4F125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A6D-492A-8D6B-580FB4F125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A6D-492A-8D6B-580FB4F125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A6D-492A-8D6B-580FB4F1250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A6D-492A-8D6B-580FB4F1250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3A6D-492A-8D6B-580FB4F1250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3A6D-492A-8D6B-580FB4F1250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3A6D-492A-8D6B-580FB4F1250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3A6D-492A-8D6B-580FB4F1250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3A6D-492A-8D6B-580FB4F1250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3A6D-492A-8D6B-580FB4F1250E}"/>
              </c:ext>
            </c:extLst>
          </c:dPt>
          <c:dLbls>
            <c:dLbl>
              <c:idx val="0"/>
              <c:layout>
                <c:manualLayout>
                  <c:x val="2.765833959666560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89390187219819"/>
                      <c:h val="0.177639973614173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6D-492A-8D6B-580FB4F125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A6D-492A-8D6B-580FB4F1250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A6D-492A-8D6B-580FB4F1250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A6D-492A-8D6B-580FB4F1250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A6D-492A-8D6B-580FB4F1250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A6D-492A-8D6B-580FB4F1250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3A6D-492A-8D6B-580FB4F1250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3A6D-492A-8D6B-580FB4F1250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3A6D-492A-8D6B-580FB4F1250E}"/>
                </c:ext>
              </c:extLst>
            </c:dLbl>
            <c:dLbl>
              <c:idx val="9"/>
              <c:layout>
                <c:manualLayout>
                  <c:x val="0"/>
                  <c:y val="-6.42374221042610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A6D-492A-8D6B-580FB4F1250E}"/>
                </c:ext>
              </c:extLst>
            </c:dLbl>
            <c:dLbl>
              <c:idx val="10"/>
              <c:layout>
                <c:manualLayout>
                  <c:x val="0"/>
                  <c:y val="-8.30386188177032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A6D-492A-8D6B-580FB4F1250E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3A6D-492A-8D6B-580FB4F1250E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l-G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3A6D-492A-8D6B-580FB4F1250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Sheet1!$A$1:$A$13</c:f>
              <c:strCache>
                <c:ptCount val="13"/>
                <c:pt idx="0">
                  <c:v> Ανατολικής Μακεδονίας &amp; Θράκης</c:v>
                </c:pt>
                <c:pt idx="1">
                  <c:v> Κεντρικής Μακεδονίας</c:v>
                </c:pt>
                <c:pt idx="2">
                  <c:v> Θεσσαλίας</c:v>
                </c:pt>
                <c:pt idx="3">
                  <c:v> Ηπείρου</c:v>
                </c:pt>
                <c:pt idx="4">
                  <c:v> Δυτικής Ελλάδας</c:v>
                </c:pt>
                <c:pt idx="5">
                  <c:v> Δυτικής Μακεδονίας</c:v>
                </c:pt>
                <c:pt idx="6">
                  <c:v> Στερεάς Ελλάδας</c:v>
                </c:pt>
                <c:pt idx="7">
                  <c:v> Πελοπoννήσου</c:v>
                </c:pt>
                <c:pt idx="8">
                  <c:v> Ιονίων Νήσων</c:v>
                </c:pt>
                <c:pt idx="9">
                  <c:v> Βορείου Αιγαίου</c:v>
                </c:pt>
                <c:pt idx="10">
                  <c:v> Κρήτης</c:v>
                </c:pt>
                <c:pt idx="11">
                  <c:v> Αττικής</c:v>
                </c:pt>
                <c:pt idx="12">
                  <c:v> Νοτίου Αιγαίου</c:v>
                </c:pt>
              </c:strCache>
            </c:strRef>
          </c:cat>
          <c:val>
            <c:numRef>
              <c:f>Sheet1!$B$1:$B$13</c:f>
              <c:numCache>
                <c:formatCode>#,##0.00</c:formatCode>
                <c:ptCount val="13"/>
                <c:pt idx="0" formatCode="General">
                  <c:v>639.1</c:v>
                </c:pt>
                <c:pt idx="1">
                  <c:v>1440.1</c:v>
                </c:pt>
                <c:pt idx="2" formatCode="General">
                  <c:v>553.9</c:v>
                </c:pt>
                <c:pt idx="3" formatCode="General">
                  <c:v>426</c:v>
                </c:pt>
                <c:pt idx="4" formatCode="General">
                  <c:v>628.4</c:v>
                </c:pt>
                <c:pt idx="5" formatCode="General">
                  <c:v>394.1</c:v>
                </c:pt>
                <c:pt idx="6" formatCode="General">
                  <c:v>426</c:v>
                </c:pt>
                <c:pt idx="7" formatCode="General">
                  <c:v>410.1</c:v>
                </c:pt>
                <c:pt idx="8" formatCode="General">
                  <c:v>287.60000000000002</c:v>
                </c:pt>
                <c:pt idx="9" formatCode="General">
                  <c:v>394</c:v>
                </c:pt>
                <c:pt idx="10" formatCode="General">
                  <c:v>564.5</c:v>
                </c:pt>
                <c:pt idx="11">
                  <c:v>1617</c:v>
                </c:pt>
                <c:pt idx="12" formatCode="General">
                  <c:v>285.3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A6D-492A-8D6B-580FB4F1250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panose="020B0604020202020204" pitchFamily="34" charset="0"/>
          <a:cs typeface="Arial" panose="020B0604020202020204" pitchFamily="34" charset="0"/>
        </a:defRPr>
      </a:pPr>
      <a:endParaRPr lang="el-G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7C497-80E5-4884-BE41-3AE6FA87E963}" type="datetimeFigureOut">
              <a:rPr lang="el-GR" smtClean="0"/>
              <a:t>16/6/2022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4D3F2-82BB-4146-9FE3-B419306DF4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385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189" latinLnBrk="0">
      <a:lnSpc>
        <a:spcPct val="117999"/>
      </a:lnSpc>
      <a:defRPr sz="1400"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/>
      </a:defRPr>
    </a:lvl1pPr>
    <a:lvl2pPr indent="228594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189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783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377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2971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566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160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754" defTabSz="457189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2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18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4923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18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9968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18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2284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18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1474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18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639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4068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6741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18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93407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8746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3062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68630" y="4715153"/>
            <a:ext cx="5863589" cy="4466987"/>
          </a:xfrm>
        </p:spPr>
        <p:txBody>
          <a:bodyPr/>
          <a:lstStyle/>
          <a:p>
            <a:pPr algn="just" defTabSz="457189" latinLnBrk="0">
              <a:lnSpc>
                <a:spcPct val="117999"/>
              </a:lnSpc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913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73967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18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91601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457189" latinLnBrk="0">
              <a:lnSpc>
                <a:spcPct val="117999"/>
              </a:lnSpc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35088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18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27776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5408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03780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97300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518160" y="4715153"/>
            <a:ext cx="5764529" cy="4466987"/>
          </a:xfrm>
        </p:spPr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38542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948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68630" y="4715153"/>
            <a:ext cx="5650229" cy="4466987"/>
          </a:xfrm>
        </p:spPr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63704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426720" y="4715153"/>
            <a:ext cx="5619750" cy="4466987"/>
          </a:xfrm>
        </p:spPr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83425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75310" y="4715153"/>
            <a:ext cx="5619749" cy="4466987"/>
          </a:xfrm>
        </p:spPr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n-US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074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>
          <a:xfrm>
            <a:off x="525780" y="4715153"/>
            <a:ext cx="5627369" cy="4466987"/>
          </a:xfrm>
        </p:spPr>
        <p:txBody>
          <a:bodyPr/>
          <a:lstStyle/>
          <a:p>
            <a:pPr algn="just" defTabSz="457189" latinLnBrk="0">
              <a:lnSpc>
                <a:spcPct val="117999"/>
              </a:lnSpc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300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300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189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3042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89" latinLnBrk="0">
              <a:lnSpc>
                <a:spcPct val="117999"/>
              </a:lnSpc>
            </a:pPr>
            <a:endParaRPr lang="el-GR" dirty="0">
              <a:effectLst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3528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ηλεκτρονικές συσκευές, ψάρι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DD11B56-EF63-D154-325A-4DA2EF5C6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" y="0"/>
            <a:ext cx="24378922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30">
            <a:extLst>
              <a:ext uri="{FF2B5EF4-FFF2-40B4-BE49-F238E27FC236}">
                <a16:creationId xmlns:a16="http://schemas.microsoft.com/office/drawing/2014/main" id="{47541D56-0865-B74C-BB41-7716F4EE98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9900" y="5903120"/>
            <a:ext cx="16738600" cy="1169193"/>
          </a:xfrm>
          <a:prstGeom prst="rect">
            <a:avLst/>
          </a:prstGeom>
        </p:spPr>
        <p:txBody>
          <a:bodyPr/>
          <a:lstStyle>
            <a:lvl1pPr algn="l">
              <a:defRPr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dirty="0"/>
              <a:t>ΘΕΣΗ ΤΙΤΛΟΥ </a:t>
            </a:r>
            <a:r>
              <a:rPr lang="en-US" dirty="0"/>
              <a:t>Lorem ipsum dolor 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enoti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D87F8E4-B7BE-194F-86B2-5046DABA2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6350"/>
            <a:ext cx="24371300" cy="13703300"/>
          </a:xfrm>
          <a:prstGeom prst="rect">
            <a:avLst/>
          </a:prstGeom>
        </p:spPr>
      </p:pic>
      <p:sp>
        <p:nvSpPr>
          <p:cNvPr id="8" name="Shape 30">
            <a:extLst>
              <a:ext uri="{FF2B5EF4-FFF2-40B4-BE49-F238E27FC236}">
                <a16:creationId xmlns:a16="http://schemas.microsoft.com/office/drawing/2014/main" id="{0202D961-ABE1-6148-8555-8C013D802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9" y="5903120"/>
            <a:ext cx="24371299" cy="1169193"/>
          </a:xfrm>
          <a:prstGeom prst="rect">
            <a:avLst/>
          </a:prstGeom>
        </p:spPr>
        <p:txBody>
          <a:bodyPr/>
          <a:lstStyle>
            <a:lvl1pPr algn="ctr">
              <a:defRPr sz="6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 dirty="0"/>
              <a:t>ΘΕΣΗ ΤΙΤΛΟΥ ΕΝΟΤΗΤΑΣ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FA849DB-AC0F-6A46-8F55-A7A81D4A0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33821" y="1162489"/>
            <a:ext cx="21482050" cy="1066361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7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 err="1"/>
              <a:t>Κείμενο</a:t>
            </a:r>
            <a:r>
              <a:rPr dirty="0"/>
              <a:t> </a:t>
            </a:r>
            <a:r>
              <a:rPr dirty="0" err="1"/>
              <a:t>τίτλου</a:t>
            </a:r>
            <a:endParaRPr dirty="0"/>
          </a:p>
        </p:txBody>
      </p:sp>
      <p:sp>
        <p:nvSpPr>
          <p:cNvPr id="9" name="Shape 57">
            <a:extLst>
              <a:ext uri="{FF2B5EF4-FFF2-40B4-BE49-F238E27FC236}">
                <a16:creationId xmlns:a16="http://schemas.microsoft.com/office/drawing/2014/main" id="{9C51273A-6FAD-6C40-A168-F8E0114526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47676" y="2549769"/>
            <a:ext cx="21482050" cy="7794381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rgbClr val="00B0DA"/>
              </a:buClr>
              <a:buFont typeface="Wingdings" panose="05000000000000000000" pitchFamily="2" charset="2"/>
              <a:buChar char="q"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20808" indent="-68580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0016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05024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4003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ut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Hhhhdhhhsd</a:t>
            </a:r>
            <a:endParaRPr lang="en-US" dirty="0"/>
          </a:p>
          <a:p>
            <a:pPr lvl="0"/>
            <a:r>
              <a:rPr lang="en-US" dirty="0" err="1"/>
              <a:t>kglllfddffd</a:t>
            </a:r>
            <a:endParaRPr lang="en-US" dirty="0"/>
          </a:p>
          <a:p>
            <a:pPr lvl="1"/>
            <a:endParaRPr lang="en-US" sz="2400" dirty="0"/>
          </a:p>
          <a:p>
            <a:pPr lvl="1"/>
            <a:endParaRPr lang="el-GR" dirty="0"/>
          </a:p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F40BB6B-FED4-AC4C-8C0D-6F8C62A08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30">
            <a:extLst>
              <a:ext uri="{FF2B5EF4-FFF2-40B4-BE49-F238E27FC236}">
                <a16:creationId xmlns:a16="http://schemas.microsoft.com/office/drawing/2014/main" id="{C8491A3A-303D-A54E-951F-3CECCF32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829" y="1162489"/>
            <a:ext cx="21482050" cy="1066361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750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 err="1"/>
              <a:t>Κείμενο</a:t>
            </a:r>
            <a:r>
              <a:rPr dirty="0"/>
              <a:t> </a:t>
            </a:r>
            <a:r>
              <a:rPr dirty="0" err="1"/>
              <a:t>τίτλου</a:t>
            </a:r>
            <a:endParaRPr dirty="0"/>
          </a:p>
        </p:txBody>
      </p:sp>
      <p:sp>
        <p:nvSpPr>
          <p:cNvPr id="8" name="Shape 57">
            <a:extLst>
              <a:ext uri="{FF2B5EF4-FFF2-40B4-BE49-F238E27FC236}">
                <a16:creationId xmlns:a16="http://schemas.microsoft.com/office/drawing/2014/main" id="{A0F400F1-5512-D04F-89BF-272D1754EA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9974" y="3731060"/>
            <a:ext cx="8923337" cy="6041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35008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0016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05024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54003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0" name="Θέση περιεχομένου 3">
            <a:extLst>
              <a:ext uri="{FF2B5EF4-FFF2-40B4-BE49-F238E27FC236}">
                <a16:creationId xmlns:a16="http://schemas.microsoft.com/office/drawing/2014/main" id="{4383E408-1D3C-1346-A857-1CA0FCB6666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2442932" y="2305879"/>
            <a:ext cx="11941068" cy="92719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el-GR" dirty="0"/>
              <a:t>Θ</a:t>
            </a:r>
            <a:r>
              <a:rPr lang="en-US" dirty="0" err="1"/>
              <a:t>έ</a:t>
            </a:r>
            <a:r>
              <a:rPr lang="el-GR" dirty="0" err="1"/>
              <a:t>ση</a:t>
            </a:r>
            <a:r>
              <a:rPr lang="el-GR" dirty="0"/>
              <a:t> εικόνας, γραφήματος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, κουκκίδες και φωτογραφί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3" y="3238500"/>
            <a:ext cx="9525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689103" y="952501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1" y="3238500"/>
            <a:ext cx="10007600" cy="9207501"/>
          </a:xfrm>
          <a:prstGeom prst="rect">
            <a:avLst/>
          </a:prstGeom>
        </p:spPr>
        <p:txBody>
          <a:bodyPr/>
          <a:lstStyle>
            <a:lvl1pPr marL="558807" indent="-558807">
              <a:spcBef>
                <a:spcPts val="4501"/>
              </a:spcBef>
              <a:defRPr sz="4501"/>
            </a:lvl1pPr>
            <a:lvl2pPr marL="1117614" indent="-558807">
              <a:spcBef>
                <a:spcPts val="4501"/>
              </a:spcBef>
              <a:defRPr sz="4501"/>
            </a:lvl2pPr>
            <a:lvl3pPr marL="1676421" indent="-558807">
              <a:spcBef>
                <a:spcPts val="4501"/>
              </a:spcBef>
              <a:defRPr sz="4501"/>
            </a:lvl3pPr>
            <a:lvl4pPr marL="2235228" indent="-558807">
              <a:spcBef>
                <a:spcPts val="4501"/>
              </a:spcBef>
              <a:defRPr sz="4501"/>
            </a:lvl4pPr>
            <a:lvl5pPr marL="2794035" indent="-558807">
              <a:spcBef>
                <a:spcPts val="4501"/>
              </a:spcBef>
              <a:defRPr sz="4501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3" y="1778000"/>
            <a:ext cx="21005800" cy="10147301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3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699" y="7048500"/>
            <a:ext cx="7404101" cy="5549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699" y="1130300"/>
            <a:ext cx="7404101" cy="5549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1" y="1130299"/>
            <a:ext cx="14173200" cy="11468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Παράθε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2" y="8953503"/>
            <a:ext cx="19621501" cy="6873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–Γιάννης Μηλοσπόρος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2" y="6038296"/>
            <a:ext cx="19621501" cy="90281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«Πληκτρολογήστε παράθεση εδώ.»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28368" y="13081000"/>
            <a:ext cx="514564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3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6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9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11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14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17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20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23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8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16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24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32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40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48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56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64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71" marR="0" indent="-635008" algn="l" defTabSz="825512" rtl="0" latinLnBrk="0">
        <a:lnSpc>
          <a:spcPct val="100000"/>
        </a:lnSpc>
        <a:spcBef>
          <a:spcPts val="5901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3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6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9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11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14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17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20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23" algn="ctr" defTabSz="8255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C8F53F-3DB2-CD44-B558-FE8F5A2A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ΕΤΑΙΡΙΚΟ ΣΥΜΦΩΝΟ ΠΕΡΙΦΕΡΕΙΑΚΗΣ ΑΝΑΠΤΥΞΗΣ (ΕΣΠΑ 2021-2027)</a:t>
            </a:r>
            <a:br>
              <a:rPr lang="el-GR" dirty="0"/>
            </a:br>
            <a:r>
              <a:rPr lang="el-GR" dirty="0"/>
              <a:t>Πόροι, Βασικές Αρχές, Προγράμματα</a:t>
            </a:r>
          </a:p>
        </p:txBody>
      </p:sp>
    </p:spTree>
    <p:extLst>
      <p:ext uri="{BB962C8B-B14F-4D97-AF65-F5344CB8AC3E}">
        <p14:creationId xmlns:p14="http://schemas.microsoft.com/office/powerpoint/2010/main" val="99965012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0707-302F-7AA9-69E6-8F2CF7DE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«Ανθρώπινο Δυναμικό και Κοινωνική Συνοχή» π/υ 4.162 εκατ. €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6C371-796C-6DC1-18B9-9FFB4D08F0D4}"/>
              </a:ext>
            </a:extLst>
          </p:cNvPr>
          <p:cNvSpPr txBox="1"/>
          <p:nvPr/>
        </p:nvSpPr>
        <p:spPr>
          <a:xfrm>
            <a:off x="17638294" y="2228850"/>
            <a:ext cx="6292517" cy="95667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Νταντάδες της Γειτονιάς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Επέκταση ωραρίου λειτουργίας ολοήμερων νηπιαγωγείων και δημοτικών σχολείων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Συμπεριληπτική εκπαίδευση για μαθητές με αναπηρία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Λειτουργία Γραφείων Επαγγελματικής Ανάπτυξης &amp; Σταδιοδρομίας – ΓΕΑΣ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Υποστήριξη και ενίσχυση νεανικής επιχειρηματικότητας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Ενίσχυση Μαθητείας νέων έως 29 ετών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Παρατηρητήριο Ισότητας Φύλων και Δημογραφικής πολιτικής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65670A-C580-03C2-04C1-85A1E7226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444486"/>
              </p:ext>
            </p:extLst>
          </p:nvPr>
        </p:nvGraphicFramePr>
        <p:xfrm>
          <a:off x="685799" y="2598821"/>
          <a:ext cx="16952495" cy="863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75009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2A01-A95A-A7E2-8612-43F81593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«Ψηφιακός Μετασχηματισμός» π/υ 943 εκατ. €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54E89-86AF-FACE-01CF-58A5B26D46EC}"/>
              </a:ext>
            </a:extLst>
          </p:cNvPr>
          <p:cNvSpPr txBox="1"/>
          <p:nvPr/>
        </p:nvSpPr>
        <p:spPr>
          <a:xfrm>
            <a:off x="18227842" y="2470224"/>
            <a:ext cx="5702970" cy="76370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Ανάπτυξη Υποδομών </a:t>
            </a:r>
            <a:r>
              <a:rPr lang="el-GR" sz="3200" dirty="0" err="1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Υπερυψηλής</a:t>
            </a: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3200" dirty="0" err="1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Ευρυζωνικότητας</a:t>
            </a: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Ultra-Fast Broadband) - </a:t>
            </a: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Β’ Φάση (</a:t>
            </a:r>
            <a:r>
              <a:rPr lang="en-GB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phasing)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UFBB ΙΙ – σε περιοχές που δεν θα έχουν κάλυψη τύπου VHCN</a:t>
            </a:r>
            <a:endParaRPr lang="en-US" sz="3200" dirty="0">
              <a:solidFill>
                <a:srgbClr val="1F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Ψηφιακός Μετασχηματισμός των ΟΤΑ</a:t>
            </a:r>
            <a:endParaRPr lang="en-US" sz="3200" dirty="0">
              <a:solidFill>
                <a:srgbClr val="1F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Δίκτυο Δημόσιου Τομέα (ΣΥΖΕΥΞΙΣ ΙΙ) - Β’ Φάση (</a:t>
            </a:r>
            <a:r>
              <a:rPr lang="el-GR" sz="3200" dirty="0" err="1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phasing</a:t>
            </a: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1F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E3AAF22-7F61-13F9-C1B3-8F4D427E9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227070"/>
              </p:ext>
            </p:extLst>
          </p:nvPr>
        </p:nvGraphicFramePr>
        <p:xfrm>
          <a:off x="926432" y="2815390"/>
          <a:ext cx="17301409" cy="844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87162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FB74-57EA-1B7F-247E-77665495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«Περιβάλλον και Κλιματική Αλλαγή» π/υ 3.607 εκατ. €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2A87DF2-6ACB-EFBB-469A-F4E94523E68B}"/>
              </a:ext>
            </a:extLst>
          </p:cNvPr>
          <p:cNvGraphicFramePr>
            <a:graphicFrameLocks/>
          </p:cNvGraphicFramePr>
          <p:nvPr/>
        </p:nvGraphicFramePr>
        <p:xfrm>
          <a:off x="1100890" y="2514600"/>
          <a:ext cx="16377486" cy="894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A6CC21-FBA5-0418-389B-A6AC83911D28}"/>
              </a:ext>
            </a:extLst>
          </p:cNvPr>
          <p:cNvSpPr txBox="1"/>
          <p:nvPr/>
        </p:nvSpPr>
        <p:spPr>
          <a:xfrm>
            <a:off x="18297524" y="2470224"/>
            <a:ext cx="5633287" cy="83572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Πρόγραμμα «ΕΞΟΙΚΟΝΟΜΩ»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Παρεμβάσεις </a:t>
            </a:r>
            <a:r>
              <a:rPr lang="el-GR" sz="3200" dirty="0" err="1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Greco</a:t>
            </a:r>
            <a:r>
              <a:rPr lang="en-US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l-GR" sz="3200" dirty="0" err="1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slands</a:t>
            </a:r>
            <a:endParaRPr lang="en-US" sz="3200" dirty="0">
              <a:solidFill>
                <a:srgbClr val="1F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Ενεργειακή διασύνδεση νησιών με το ηπειρωτικό σύστημα</a:t>
            </a:r>
            <a:endParaRPr lang="en-US" sz="3200" dirty="0">
              <a:solidFill>
                <a:srgbClr val="1F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Αντιπλημμυρική θωράκιση της Χώρας</a:t>
            </a:r>
            <a:endParaRPr lang="en-US" sz="3200" dirty="0">
              <a:solidFill>
                <a:srgbClr val="1F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l-GR" sz="3200" dirty="0">
                <a:solidFill>
                  <a:srgbClr val="1F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</a:t>
            </a: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ύγχρονες Μονάδες Ανάκτησης και Ανακύκλωσης (RRF)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Ολοκλήρωση Οικολογικού Πάρκου στο Φαληρικό Όρμο</a:t>
            </a:r>
            <a:endParaRPr lang="en-US" sz="3200" dirty="0">
              <a:solidFill>
                <a:srgbClr val="1F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310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E1FA-02D6-3C69-7BB2-CD116EFE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«Μεταφορές» π/υ 2.224 εκατ. €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D4C46D-9B76-8741-79C2-BF54E64074AD}"/>
              </a:ext>
            </a:extLst>
          </p:cNvPr>
          <p:cNvSpPr txBox="1"/>
          <p:nvPr/>
        </p:nvSpPr>
        <p:spPr>
          <a:xfrm>
            <a:off x="18745200" y="2386002"/>
            <a:ext cx="5185611" cy="94128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Γραμμή 4 Μετρό Αθήνας, 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Αναβάθμιση/αναδιάρθρωση δικτύου, στόλος  λεωφορείων μηδενικών εκπομπών στην Αθήνα και τη Θεσσαλονίκη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Ολοκλήρωση κατασκευής Νέας Διπλής Σιδηροδρομικής Γραμμής Αθήνας (ΣΚΑ) – Πάτρας στο τμήμα Ροδοδάφνη – Ρίο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ΒΟΑΚ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Εκσυγχρονισμός του Εθνικού Συστήματος VTMIS.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69BA046-9387-708C-287D-2F2B5D4B1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634852"/>
              </p:ext>
            </p:extLst>
          </p:nvPr>
        </p:nvGraphicFramePr>
        <p:xfrm>
          <a:off x="683325" y="2622884"/>
          <a:ext cx="17123411" cy="871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898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FB53-972B-6B65-6434-AF94CF13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«Πολιτική Προστασία» π/υ 714 εκατ. €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5AAD-3176-A542-FEBD-BD336ABA09C4}"/>
              </a:ext>
            </a:extLst>
          </p:cNvPr>
          <p:cNvSpPr txBox="1"/>
          <p:nvPr/>
        </p:nvSpPr>
        <p:spPr>
          <a:xfrm>
            <a:off x="17916526" y="2470224"/>
            <a:ext cx="6014286" cy="8704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28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ΟΠΣ Διαχείρισης Κινδύνων και Πρόληψης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28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Αμφίβια Α/Φ πυρόσβεσης τύπου Air </a:t>
            </a:r>
            <a:r>
              <a:rPr lang="el-GR" sz="2800" dirty="0" err="1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tractor</a:t>
            </a:r>
            <a:r>
              <a:rPr lang="el-GR" sz="28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για τα νησιά και νέα πυροσβεστικά Α/Φ τύπου </a:t>
            </a:r>
            <a:r>
              <a:rPr lang="el-GR" sz="2800" dirty="0" err="1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Canadair</a:t>
            </a:r>
            <a:r>
              <a:rPr lang="el-GR" sz="28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CL 515 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28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Εξοπλισμός – συστήματα πρόληψης, αντιμετώπισης - διαχείρισης και έγκαιρης προειδοποίησης για φυσικούς κινδύνους που δεν σχετίζονται με το κλίμα και ανθρωπογενείς κινδύνους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28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Βελτίωση ικανότητας πληθυσμού στην αντιμετώπιση φυσικών καταστροφών μέσω δράσεων ευαισθητοποίησης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4DA6B7F-A689-9FC1-1D88-7B734AA66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738652"/>
              </p:ext>
            </p:extLst>
          </p:nvPr>
        </p:nvGraphicFramePr>
        <p:xfrm>
          <a:off x="866274" y="2370221"/>
          <a:ext cx="17229221" cy="897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323558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978C-0E0B-93A3-AF7F-B661A655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«Τεχνική Βοήθεια και Υποστήριξη Δικαιούχων» π/υ 504 εκατ. €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81A96-EE50-C4AF-F3BA-69A88D506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ym typeface="Helvetica Neue"/>
              </a:rPr>
              <a:t>Κομβικός ρόλος στην έγκαιρη και αποτελεσματική υλοποίηση παρεμβάσεων υψηλής ποιότητας</a:t>
            </a:r>
          </a:p>
          <a:p>
            <a:r>
              <a:rPr lang="el-GR" dirty="0">
                <a:sym typeface="Helvetica Neue"/>
              </a:rPr>
              <a:t>Κλασικές παρεμβάσεις οριζοντίου χαρακτήρα που συμπληρώνουν  τις δράσεις Τεχνικής Βοήθειας που αναλαμβάνονται στο πλαίσιο των Τομεακών και Περιφερειακών Προγραμμάτων</a:t>
            </a:r>
          </a:p>
          <a:p>
            <a:r>
              <a:rPr lang="el-GR" b="1" dirty="0">
                <a:sym typeface="Helvetica Neue"/>
              </a:rPr>
              <a:t>Βελτίωση της διοικητικής ικανότητας επιλεγμένων και σημαντικών για την υλοποίηση δικαιούχων, μέσω επιπλέον πόρων ύψους 100 εκ € καθαρών </a:t>
            </a:r>
            <a:r>
              <a:rPr lang="el-GR" b="1" dirty="0" err="1">
                <a:sym typeface="Helvetica Neue"/>
              </a:rPr>
              <a:t>ενωσιακών</a:t>
            </a:r>
            <a:r>
              <a:rPr lang="el-GR" b="1" dirty="0">
                <a:sym typeface="Helvetica Neue"/>
              </a:rPr>
              <a:t> πόρων  «πέραν της Τεχνικής Βοήθειας» </a:t>
            </a:r>
            <a:r>
              <a:rPr lang="en-US" b="1" dirty="0">
                <a:sym typeface="Helvetica Neue"/>
              </a:rPr>
              <a:t>(</a:t>
            </a:r>
            <a:r>
              <a:rPr lang="en-US" b="1" dirty="0">
                <a:solidFill>
                  <a:srgbClr val="075091"/>
                </a:solidFill>
                <a:sym typeface="Helvetica Neue"/>
              </a:rPr>
              <a:t>Capacity Building</a:t>
            </a:r>
            <a:r>
              <a:rPr lang="en-US" b="1" dirty="0">
                <a:solidFill>
                  <a:schemeClr val="tx1"/>
                </a:solidFill>
                <a:sym typeface="Helvetica Neue"/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530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5A848D-AB0B-3017-1D16-D3E3ECA0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13 Περιφερειακά Προγράμματα συνολικού π/υ 8.066 εκατ. €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16E1D85-91D1-134E-A664-17BD2237A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1381"/>
              </p:ext>
            </p:extLst>
          </p:nvPr>
        </p:nvGraphicFramePr>
        <p:xfrm>
          <a:off x="1044074" y="2420054"/>
          <a:ext cx="8581190" cy="90812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674424">
                  <a:extLst>
                    <a:ext uri="{9D8B030D-6E8A-4147-A177-3AD203B41FA5}">
                      <a16:colId xmlns:a16="http://schemas.microsoft.com/office/drawing/2014/main" val="1070012390"/>
                    </a:ext>
                  </a:extLst>
                </a:gridCol>
                <a:gridCol w="2906766">
                  <a:extLst>
                    <a:ext uri="{9D8B030D-6E8A-4147-A177-3AD203B41FA5}">
                      <a16:colId xmlns:a16="http://schemas.microsoft.com/office/drawing/2014/main" val="1169727690"/>
                    </a:ext>
                  </a:extLst>
                </a:gridCol>
              </a:tblGrid>
              <a:tr h="2078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ΠΕΡΙΦΕΡΕΙΑ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Εκατ. €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310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Ανατολικής Μακεδονίας &amp; Θράκης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639,1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396080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Κεντρικής Μακεδονίας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1.440,1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166853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Θεσσαλίας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553,9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2323839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Ηπείρου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426,0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2364606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Δυτικής Ελλάδας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628,4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1327266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Δυτικής Μακεδονίας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394,1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286356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Στερεάς Ελλάδας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426,0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395281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Πελοποννήσου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410,1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2230695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Ιονίων Νήσων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287,6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54272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Βορείου Αιγαίου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394,0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43061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Κρήτης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564,5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395782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Αττικής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1.617,0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607202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Νοτίου Αιγαίου</a:t>
                      </a:r>
                      <a:endParaRPr lang="el-GR" sz="32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u="none" strike="noStrike" dirty="0">
                          <a:solidFill>
                            <a:srgbClr val="0750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285,3</a:t>
                      </a:r>
                      <a:endParaRPr lang="el-GR" sz="3200" b="0" i="0" u="none" strike="noStrike" dirty="0">
                        <a:solidFill>
                          <a:srgbClr val="07509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39" marR="9239" marT="9239" marB="0" anchor="ctr"/>
                </a:tc>
                <a:extLst>
                  <a:ext uri="{0D108BD9-81ED-4DB2-BD59-A6C34878D82A}">
                    <a16:rowId xmlns:a16="http://schemas.microsoft.com/office/drawing/2014/main" val="83893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ΣΥΝΟΛΟ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825512" rtl="0" fontAlgn="ctr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0" u="none" strike="noStrike" cap="none" spc="0" baseline="0" dirty="0">
                          <a:ln>
                            <a:noFill/>
                          </a:ln>
                          <a:solidFill>
                            <a:srgbClr val="07509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8</a:t>
                      </a:r>
                      <a:r>
                        <a:rPr lang="el-GR" sz="3200" b="0" u="none" strike="noStrike" cap="none" spc="0" baseline="0" dirty="0">
                          <a:ln>
                            <a:noFill/>
                          </a:ln>
                          <a:solidFill>
                            <a:srgbClr val="07509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.</a:t>
                      </a:r>
                      <a:r>
                        <a:rPr lang="en-US" sz="3200" b="0" u="none" strike="noStrike" cap="none" spc="0" baseline="0" dirty="0">
                          <a:ln>
                            <a:noFill/>
                          </a:ln>
                          <a:solidFill>
                            <a:srgbClr val="075091"/>
                          </a:solidFill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066,1</a:t>
                      </a:r>
                      <a:endParaRPr lang="en-US" sz="3200" b="0" i="0" u="none" strike="noStrike" cap="none" spc="0" baseline="0" dirty="0">
                        <a:ln>
                          <a:noFill/>
                        </a:ln>
                        <a:solidFill>
                          <a:srgbClr val="07509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3658568635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52CFDEB-BEC1-5A18-2298-37F70485F339}"/>
              </a:ext>
            </a:extLst>
          </p:cNvPr>
          <p:cNvGraphicFramePr>
            <a:graphicFrameLocks/>
          </p:cNvGraphicFramePr>
          <p:nvPr/>
        </p:nvGraphicFramePr>
        <p:xfrm>
          <a:off x="11177337" y="2696781"/>
          <a:ext cx="11938533" cy="8105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5587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7FDB06-0A52-504F-9F48-A4C33257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6600" dirty="0">
                <a:latin typeface="Century Gothic" panose="020B0502020202020204" pitchFamily="34" charset="0"/>
              </a:rPr>
              <a:t>Αναμενόμενα Αποτελέσματα από τον  Προγραμματισμό των Πόρων 2021-2027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4574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2FA7148-B9F9-724E-AF8F-0C40003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Ανταγωνιστικότητα – Έρευνα &amp; Καινοτομία – Δεξιότητες Εργαζομένων</a:t>
            </a:r>
          </a:p>
        </p:txBody>
      </p:sp>
      <p:sp>
        <p:nvSpPr>
          <p:cNvPr id="65" name="Ορθογώνιο 64"/>
          <p:cNvSpPr/>
          <p:nvPr/>
        </p:nvSpPr>
        <p:spPr>
          <a:xfrm>
            <a:off x="2353496" y="8547856"/>
            <a:ext cx="4961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9.000 νέες θέσεις εργασίας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2353496" y="10189425"/>
            <a:ext cx="4961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3.500 επιχειρήσεις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εισάγουν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καινοτομίες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Ορθογώνιο 66"/>
          <p:cNvSpPr/>
          <p:nvPr/>
        </p:nvSpPr>
        <p:spPr>
          <a:xfrm>
            <a:off x="2353496" y="4820056"/>
            <a:ext cx="4961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25.000 επιχειρήσεις     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 των οποίων </a:t>
            </a:r>
          </a:p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3.300 νέες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Ορθογώνιο 69"/>
          <p:cNvSpPr/>
          <p:nvPr/>
        </p:nvSpPr>
        <p:spPr>
          <a:xfrm>
            <a:off x="2353496" y="6866836"/>
            <a:ext cx="4961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Ιδιωτικά κεφάλαια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πλέον των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 δις €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8613646" y="2417883"/>
            <a:ext cx="6473954" cy="8993829"/>
            <a:chOff x="8613646" y="2417883"/>
            <a:chExt cx="6473954" cy="8993829"/>
          </a:xfrm>
        </p:grpSpPr>
        <p:sp>
          <p:nvSpPr>
            <p:cNvPr id="71" name="Ορθογώνιο 70"/>
            <p:cNvSpPr/>
            <p:nvPr/>
          </p:nvSpPr>
          <p:spPr>
            <a:xfrm>
              <a:off x="8613648" y="2422214"/>
              <a:ext cx="6473952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Έρευνα και Καινοτομία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Ορθογώνιο 71"/>
            <p:cNvSpPr/>
            <p:nvPr/>
          </p:nvSpPr>
          <p:spPr>
            <a:xfrm>
              <a:off x="8613646" y="2417883"/>
              <a:ext cx="6473954" cy="8993829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3" name="Εικόνα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5198" y="3175711"/>
              <a:ext cx="1260000" cy="1260000"/>
            </a:xfrm>
            <a:prstGeom prst="rect">
              <a:avLst/>
            </a:prstGeom>
          </p:spPr>
        </p:pic>
      </p:grpSp>
      <p:sp>
        <p:nvSpPr>
          <p:cNvPr id="74" name="Ορθογώνιο 73"/>
          <p:cNvSpPr/>
          <p:nvPr/>
        </p:nvSpPr>
        <p:spPr>
          <a:xfrm>
            <a:off x="8668512" y="5030516"/>
            <a:ext cx="6419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6.500 επιχειρήσεις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8613648" y="6244372"/>
            <a:ext cx="6473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ερευνητικοί φορείς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2.200 επιχειρήσεις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θα συμμετέχουν σε κοινά ερευνητικά έργα</a:t>
            </a:r>
          </a:p>
        </p:txBody>
      </p:sp>
      <p:sp>
        <p:nvSpPr>
          <p:cNvPr id="76" name="Ορθογώνιο 75"/>
          <p:cNvSpPr/>
          <p:nvPr/>
        </p:nvSpPr>
        <p:spPr>
          <a:xfrm>
            <a:off x="8650224" y="8672084"/>
            <a:ext cx="6419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1.925 νέες ερευνητικές θέσεις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ερευνητικές εγκαταστάσεις</a:t>
            </a:r>
          </a:p>
        </p:txBody>
      </p:sp>
      <p:sp>
        <p:nvSpPr>
          <p:cNvPr id="77" name="Ορθογώνιο 76"/>
          <p:cNvSpPr/>
          <p:nvPr/>
        </p:nvSpPr>
        <p:spPr>
          <a:xfrm>
            <a:off x="8668512" y="10150891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υποβληθούν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 αιτήσεις για διπλώματα ευρεσιτεχνίας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Ορθογώνιο 77"/>
          <p:cNvSpPr/>
          <p:nvPr/>
        </p:nvSpPr>
        <p:spPr>
          <a:xfrm>
            <a:off x="16258033" y="5012400"/>
            <a:ext cx="61996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3.300 ΜΜΕ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επενδύσουν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δεξιότητες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έξυπνη εξειδίκευση, βιομηχανική μετάβαση και επιχειρηματικότητα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16258032" y="2417883"/>
            <a:ext cx="6199632" cy="8993829"/>
            <a:chOff x="16258032" y="2417883"/>
            <a:chExt cx="6199632" cy="8993829"/>
          </a:xfrm>
        </p:grpSpPr>
        <p:grpSp>
          <p:nvGrpSpPr>
            <p:cNvPr id="7" name="Ομάδα 6"/>
            <p:cNvGrpSpPr/>
            <p:nvPr/>
          </p:nvGrpSpPr>
          <p:grpSpPr>
            <a:xfrm>
              <a:off x="16258032" y="2417883"/>
              <a:ext cx="6199632" cy="8993829"/>
              <a:chOff x="16258032" y="2417883"/>
              <a:chExt cx="6199632" cy="8993829"/>
            </a:xfrm>
          </p:grpSpPr>
          <p:sp>
            <p:nvSpPr>
              <p:cNvPr id="79" name="Ορθογώνιο 78"/>
              <p:cNvSpPr/>
              <p:nvPr/>
            </p:nvSpPr>
            <p:spPr>
              <a:xfrm>
                <a:off x="16258033" y="2422212"/>
                <a:ext cx="6199631" cy="584775"/>
              </a:xfrm>
              <a:prstGeom prst="rect">
                <a:avLst/>
              </a:prstGeom>
              <a:solidFill>
                <a:srgbClr val="21D6DF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Δεξιότητες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Ορθογώνιο 79"/>
              <p:cNvSpPr/>
              <p:nvPr/>
            </p:nvSpPr>
            <p:spPr>
              <a:xfrm>
                <a:off x="16258032" y="2417883"/>
                <a:ext cx="6199632" cy="8993829"/>
              </a:xfrm>
              <a:prstGeom prst="rect">
                <a:avLst/>
              </a:prstGeom>
              <a:noFill/>
              <a:ln w="25400" cap="flat" cmpd="sng" algn="ctr">
                <a:solidFill>
                  <a:srgbClr val="21D6D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1" name="Εικόνα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9871" y="3264929"/>
              <a:ext cx="1440000" cy="1440000"/>
            </a:xfrm>
            <a:prstGeom prst="rect">
              <a:avLst/>
            </a:prstGeom>
          </p:spPr>
        </p:pic>
      </p:grpSp>
      <p:grpSp>
        <p:nvGrpSpPr>
          <p:cNvPr id="2" name="Ομάδα 1"/>
          <p:cNvGrpSpPr/>
          <p:nvPr/>
        </p:nvGrpSpPr>
        <p:grpSpPr>
          <a:xfrm>
            <a:off x="2353496" y="2417883"/>
            <a:ext cx="4961704" cy="8993829"/>
            <a:chOff x="2353496" y="2417883"/>
            <a:chExt cx="4961704" cy="8993829"/>
          </a:xfrm>
        </p:grpSpPr>
        <p:sp>
          <p:nvSpPr>
            <p:cNvPr id="68" name="Ορθογώνιο 67"/>
            <p:cNvSpPr/>
            <p:nvPr/>
          </p:nvSpPr>
          <p:spPr>
            <a:xfrm>
              <a:off x="2353496" y="2422212"/>
              <a:ext cx="4961704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Επιχειρηματικότητα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Ορθογώνιο 68"/>
            <p:cNvSpPr/>
            <p:nvPr/>
          </p:nvSpPr>
          <p:spPr>
            <a:xfrm>
              <a:off x="2353496" y="2417883"/>
              <a:ext cx="4961704" cy="8993829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24">
              <a:extLst>
                <a:ext uri="{FF2B5EF4-FFF2-40B4-BE49-F238E27FC236}">
                  <a16:creationId xmlns:a16="http://schemas.microsoft.com/office/drawing/2014/main" id="{232F6C18-72B4-35AC-B865-6351C3A60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6490" y="3179637"/>
              <a:ext cx="1355716" cy="1260000"/>
            </a:xfrm>
            <a:prstGeom prst="rect">
              <a:avLst/>
            </a:prstGeom>
          </p:spPr>
        </p:pic>
      </p:grpSp>
      <p:sp>
        <p:nvSpPr>
          <p:cNvPr id="24" name="Ορθογώνιο 23"/>
          <p:cNvSpPr/>
          <p:nvPr/>
        </p:nvSpPr>
        <p:spPr>
          <a:xfrm>
            <a:off x="16258032" y="8001253"/>
            <a:ext cx="6199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εργαζόμενοι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υποστηρίζονται για να αναβαθμίσουν τις 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επαγγελματικές τους δεξιότητες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να 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προσαρμοσθούν στις αλλαγές</a:t>
            </a:r>
            <a:endParaRPr lang="el-G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68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70" grpId="0"/>
      <p:bldP spid="74" grpId="0"/>
      <p:bldP spid="75" grpId="0"/>
      <p:bldP spid="76" grpId="0"/>
      <p:bldP spid="77" grpId="0"/>
      <p:bldP spid="78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2FA7148-B9F9-724E-AF8F-0C40003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Ψηφιακός Μετασχηματισμός – Ψηφιακή Συνδεσιμότητα - Δεξιότητες</a:t>
            </a:r>
            <a:br>
              <a:rPr lang="el-GR" dirty="0"/>
            </a:b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303804" y="5265077"/>
            <a:ext cx="8346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2.200 επιχειρήσεις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ενισχυθούν για τον ψηφιακό μετασχηματισμό τους και την ανάπτυξη ψηφιακής καινοτομίας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03804" y="7870696"/>
            <a:ext cx="8346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30.000 ετήσιοι χρήστες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ψηφιακών υπηρεσιών/ προϊόντων/ διαδικασιών που αναπτύσσονται από επιχειρήσεις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9071288" y="5579875"/>
            <a:ext cx="715016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670.000 επιπλέον κατοικίες </a:t>
            </a: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98.000 επιπλέον επιχειρήσεις </a:t>
            </a: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</a:pP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αποκτήσουν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πρόσβαση σε </a:t>
            </a:r>
            <a:r>
              <a:rPr lang="el-GR" sz="320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ευρυζωνικές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υπηρεσίες πολύ υψηλής χωρητικότητας 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23528" y="10296120"/>
            <a:ext cx="8326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7,27 εκατ. ετήσιοι χρήστες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δημόσιων ψηφιακών υπηρεσιών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323527" y="2415077"/>
            <a:ext cx="8326697" cy="8996635"/>
            <a:chOff x="3286183" y="2415077"/>
            <a:chExt cx="8326697" cy="8996635"/>
          </a:xfrm>
        </p:grpSpPr>
        <p:sp>
          <p:nvSpPr>
            <p:cNvPr id="6" name="Ορθογώνιο 5"/>
            <p:cNvSpPr/>
            <p:nvPr/>
          </p:nvSpPr>
          <p:spPr>
            <a:xfrm>
              <a:off x="3286184" y="2415077"/>
              <a:ext cx="8326696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Ψηφιακός Μετασχηματισμός</a:t>
              </a:r>
            </a:p>
          </p:txBody>
        </p:sp>
        <p:sp>
          <p:nvSpPr>
            <p:cNvPr id="14" name="Ορθογώνιο 13"/>
            <p:cNvSpPr/>
            <p:nvPr/>
          </p:nvSpPr>
          <p:spPr>
            <a:xfrm>
              <a:off x="3286183" y="2417883"/>
              <a:ext cx="8326697" cy="8993829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670" y="3293721"/>
              <a:ext cx="1440000" cy="1440000"/>
            </a:xfrm>
            <a:prstGeom prst="rect">
              <a:avLst/>
            </a:prstGeom>
          </p:spPr>
        </p:pic>
      </p:grpSp>
      <p:grpSp>
        <p:nvGrpSpPr>
          <p:cNvPr id="5" name="Ομάδα 4"/>
          <p:cNvGrpSpPr/>
          <p:nvPr/>
        </p:nvGrpSpPr>
        <p:grpSpPr>
          <a:xfrm>
            <a:off x="9071288" y="2423979"/>
            <a:ext cx="7150168" cy="8993829"/>
            <a:chOff x="13862744" y="2423979"/>
            <a:chExt cx="7150168" cy="8993829"/>
          </a:xfrm>
        </p:grpSpPr>
        <p:grpSp>
          <p:nvGrpSpPr>
            <p:cNvPr id="3" name="Ομάδα 2"/>
            <p:cNvGrpSpPr/>
            <p:nvPr/>
          </p:nvGrpSpPr>
          <p:grpSpPr>
            <a:xfrm>
              <a:off x="13862744" y="2423979"/>
              <a:ext cx="7150168" cy="8993829"/>
              <a:chOff x="13862744" y="2423979"/>
              <a:chExt cx="7150168" cy="8993829"/>
            </a:xfrm>
          </p:grpSpPr>
          <p:sp>
            <p:nvSpPr>
              <p:cNvPr id="7" name="Ορθογώνιο 6"/>
              <p:cNvSpPr/>
              <p:nvPr/>
            </p:nvSpPr>
            <p:spPr>
              <a:xfrm>
                <a:off x="13862744" y="2442196"/>
                <a:ext cx="7150168" cy="584775"/>
              </a:xfrm>
              <a:prstGeom prst="rect">
                <a:avLst/>
              </a:prstGeom>
              <a:solidFill>
                <a:srgbClr val="21D6D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defTabSz="9144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l-GR" sz="3200" b="1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Ψηφιακή Συνδεσιμότητα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Ορθογώνιο 14"/>
              <p:cNvSpPr/>
              <p:nvPr/>
            </p:nvSpPr>
            <p:spPr>
              <a:xfrm>
                <a:off x="13862744" y="2423979"/>
                <a:ext cx="7150168" cy="8993829"/>
              </a:xfrm>
              <a:prstGeom prst="rect">
                <a:avLst/>
              </a:prstGeom>
              <a:noFill/>
              <a:ln w="25400" cap="flat" cmpd="sng" algn="ctr">
                <a:solidFill>
                  <a:srgbClr val="21D6D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7828" y="3419051"/>
              <a:ext cx="1260000" cy="1260000"/>
            </a:xfrm>
            <a:prstGeom prst="rect">
              <a:avLst/>
            </a:prstGeom>
          </p:spPr>
        </p:pic>
      </p:grpSp>
      <p:sp>
        <p:nvSpPr>
          <p:cNvPr id="22" name="Ορθογώνιο 21"/>
          <p:cNvSpPr/>
          <p:nvPr/>
        </p:nvSpPr>
        <p:spPr>
          <a:xfrm>
            <a:off x="16666904" y="5610641"/>
            <a:ext cx="7150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tabLst>
                <a:tab pos="7351713" algn="l"/>
              </a:tabLst>
              <a:defRPr/>
            </a:pP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&gt;534.000 πολίτες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αναμένεται να ωφεληθούν από δράσεις προαγωγής των ψηφιακών τους δεξιοτήτων</a:t>
            </a:r>
          </a:p>
        </p:txBody>
      </p:sp>
      <p:sp>
        <p:nvSpPr>
          <p:cNvPr id="23" name="Ορθογώνιο 22"/>
          <p:cNvSpPr/>
          <p:nvPr/>
        </p:nvSpPr>
        <p:spPr>
          <a:xfrm>
            <a:off x="16666904" y="8280439"/>
            <a:ext cx="7150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tabLst>
                <a:tab pos="7351713" algn="l"/>
              </a:tabLst>
              <a:defRPr/>
            </a:pP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&gt;73.800 στελέχη της δημόσιας διοίκησης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υποστηριχθούν για την αναβάθμιση των ψηφιακών δεξιοτήτων τους</a:t>
            </a:r>
          </a:p>
        </p:txBody>
      </p:sp>
      <p:grpSp>
        <p:nvGrpSpPr>
          <p:cNvPr id="25" name="Ομάδα 24"/>
          <p:cNvGrpSpPr/>
          <p:nvPr/>
        </p:nvGrpSpPr>
        <p:grpSpPr>
          <a:xfrm>
            <a:off x="16666904" y="2411787"/>
            <a:ext cx="7150168" cy="8993829"/>
            <a:chOff x="16666904" y="2411787"/>
            <a:chExt cx="7150168" cy="8993829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16666904" y="2411787"/>
              <a:ext cx="7150168" cy="8993829"/>
              <a:chOff x="13862744" y="2423979"/>
              <a:chExt cx="7150168" cy="8993829"/>
            </a:xfrm>
          </p:grpSpPr>
          <p:sp>
            <p:nvSpPr>
              <p:cNvPr id="20" name="Ορθογώνιο 19"/>
              <p:cNvSpPr/>
              <p:nvPr/>
            </p:nvSpPr>
            <p:spPr>
              <a:xfrm>
                <a:off x="13862744" y="2442196"/>
                <a:ext cx="7150168" cy="584775"/>
              </a:xfrm>
              <a:prstGeom prst="rect">
                <a:avLst/>
              </a:prstGeom>
              <a:solidFill>
                <a:srgbClr val="21D6D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defTabSz="914400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l-GR" sz="3200" b="1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Ψηφιακές Δεξιότητες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Ορθογώνιο 20"/>
              <p:cNvSpPr/>
              <p:nvPr/>
            </p:nvSpPr>
            <p:spPr>
              <a:xfrm>
                <a:off x="13862744" y="2423979"/>
                <a:ext cx="7150168" cy="8993829"/>
              </a:xfrm>
              <a:prstGeom prst="rect">
                <a:avLst/>
              </a:prstGeom>
              <a:noFill/>
              <a:ln w="25400" cap="flat" cmpd="sng" algn="ctr">
                <a:solidFill>
                  <a:srgbClr val="21D6D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1988" y="3300674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192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7FDB06-0A52-504F-9F48-A4C33257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Συνοπτική Παρουσίαση ΕΣΠΑ 2021-2027</a:t>
            </a:r>
          </a:p>
        </p:txBody>
      </p:sp>
    </p:spTree>
    <p:extLst>
      <p:ext uri="{BB962C8B-B14F-4D97-AF65-F5344CB8AC3E}">
        <p14:creationId xmlns:p14="http://schemas.microsoft.com/office/powerpoint/2010/main" val="28923314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2FA7148-B9F9-724E-AF8F-0C40003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Κλιματική Αλλαγή - Οικοσύστημα - Ενεργειακή Αποδοτικότητα - ΑΠΕ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46305" y="4824770"/>
            <a:ext cx="7064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εκατ. €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συστήματα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παρακολούθησης, ετοιμότητας, προειδοποίησης και ανταπόκρισης σε περίπτωση φυσικών καταστροφών και κινδύνων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46305" y="9698526"/>
            <a:ext cx="6960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&gt;5,9 εκατ. άτομα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ωφεληθούν από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μέτρα προστασίας από ανεξέλεγκτες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πυρκαγιές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46305" y="7910141"/>
            <a:ext cx="7091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εκατ. άτομα</a:t>
            </a:r>
            <a:r>
              <a:rPr lang="en-US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ωφεληθούν από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αντιπλημμυρικά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έργα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7155703" y="5429586"/>
            <a:ext cx="447338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&gt;2,3 εκατ. τόνοι αποβλήτων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</a:t>
            </a:r>
            <a:r>
              <a:rPr lang="en-US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ανακυκλώνονται ετησίως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 των οποίων </a:t>
            </a:r>
          </a:p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1,88 εκατ. τόνοι           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είναι διαθέσιμοι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αξιοποίηση ως πρώτες ύλες</a:t>
            </a:r>
            <a:endParaRPr lang="en-US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1778089" y="6422068"/>
            <a:ext cx="6540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ετήσιας κατανάλωσης πρωτογενούς ενέργειας κατά 3,15 εκατ. </a:t>
            </a:r>
            <a:r>
              <a:rPr lang="en-US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sz="3200" b="1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11674017" y="9729414"/>
            <a:ext cx="6644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Μείωση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ετήσιας κατανάλωσης πρωτογενούς ενέργειας κατά 65.000 </a:t>
            </a:r>
            <a:r>
              <a:rPr lang="en-US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MWh/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έτος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18605169" y="5197272"/>
            <a:ext cx="5608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της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δυναμικότητας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παραγωγής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ανανεώσιμης ενέργειας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214 MW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18532017" y="7452368"/>
            <a:ext cx="5681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κοινότητες ανανεώσιμων πηγών ενέργειας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18532015" y="9322208"/>
            <a:ext cx="56812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Αύξηση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συνολικής παραγόμενης ενέργειας από ανανεώσιμες πηγέ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ς κατά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348.000 </a:t>
            </a:r>
            <a:r>
              <a:rPr lang="en-US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MWh/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έτος </a:t>
            </a: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146304" y="2468345"/>
            <a:ext cx="6960193" cy="8997993"/>
            <a:chOff x="146304" y="2468345"/>
            <a:chExt cx="6960193" cy="8997993"/>
          </a:xfrm>
        </p:grpSpPr>
        <p:sp>
          <p:nvSpPr>
            <p:cNvPr id="11" name="Ορθογώνιο 10"/>
            <p:cNvSpPr/>
            <p:nvPr/>
          </p:nvSpPr>
          <p:spPr>
            <a:xfrm>
              <a:off x="146305" y="2483776"/>
              <a:ext cx="6960192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Πρόληψη κινδύνου καταστροφών</a:t>
              </a: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146304" y="2468345"/>
              <a:ext cx="6960193" cy="8997993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" descr="World environment day background. Save the earth. Green day. Sketch for your design">
              <a:extLst>
                <a:ext uri="{FF2B5EF4-FFF2-40B4-BE49-F238E27FC236}">
                  <a16:creationId xmlns:a16="http://schemas.microsoft.com/office/drawing/2014/main" id="{991AA343-590C-E517-2891-6B85DAE806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9"/>
            <a:stretch/>
          </p:blipFill>
          <p:spPr bwMode="auto">
            <a:xfrm>
              <a:off x="2945518" y="3083982"/>
              <a:ext cx="1442909" cy="15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Ομάδα 28"/>
          <p:cNvGrpSpPr/>
          <p:nvPr/>
        </p:nvGrpSpPr>
        <p:grpSpPr>
          <a:xfrm>
            <a:off x="7219841" y="2468347"/>
            <a:ext cx="4326160" cy="8997991"/>
            <a:chOff x="7219841" y="2468347"/>
            <a:chExt cx="4326160" cy="8997991"/>
          </a:xfrm>
        </p:grpSpPr>
        <p:sp>
          <p:nvSpPr>
            <p:cNvPr id="14" name="Ορθογώνιο 13"/>
            <p:cNvSpPr/>
            <p:nvPr/>
          </p:nvSpPr>
          <p:spPr>
            <a:xfrm>
              <a:off x="7219841" y="2483778"/>
              <a:ext cx="4326160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Κυκλική Οικονομία</a:t>
              </a: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7219841" y="2468347"/>
              <a:ext cx="4326160" cy="8997991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257" y="3199218"/>
              <a:ext cx="1260000" cy="1260000"/>
            </a:xfrm>
            <a:prstGeom prst="rect">
              <a:avLst/>
            </a:prstGeom>
          </p:spPr>
        </p:pic>
      </p:grpSp>
      <p:grpSp>
        <p:nvGrpSpPr>
          <p:cNvPr id="30" name="Ομάδα 29"/>
          <p:cNvGrpSpPr/>
          <p:nvPr/>
        </p:nvGrpSpPr>
        <p:grpSpPr>
          <a:xfrm>
            <a:off x="11674017" y="2464702"/>
            <a:ext cx="6644199" cy="9001873"/>
            <a:chOff x="11674017" y="2464702"/>
            <a:chExt cx="6644199" cy="9001873"/>
          </a:xfrm>
        </p:grpSpPr>
        <p:sp>
          <p:nvSpPr>
            <p:cNvPr id="18" name="Ορθογώνιο 17"/>
            <p:cNvSpPr/>
            <p:nvPr/>
          </p:nvSpPr>
          <p:spPr>
            <a:xfrm>
              <a:off x="11674017" y="2480384"/>
              <a:ext cx="6644199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Ενεργειακή Αποδοτικότητα</a:t>
              </a:r>
            </a:p>
          </p:txBody>
        </p:sp>
        <p:sp>
          <p:nvSpPr>
            <p:cNvPr id="19" name="Ορθογώνιο 18"/>
            <p:cNvSpPr/>
            <p:nvPr/>
          </p:nvSpPr>
          <p:spPr>
            <a:xfrm>
              <a:off x="11674017" y="2464702"/>
              <a:ext cx="6644199" cy="9001873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14" descr="Icon&#10;&#10;Description automatically generated">
              <a:extLst>
                <a:ext uri="{FF2B5EF4-FFF2-40B4-BE49-F238E27FC236}">
                  <a16:creationId xmlns:a16="http://schemas.microsoft.com/office/drawing/2014/main" id="{67CAA9A8-CE77-727B-0DCB-AD6BED91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9852" y="3248639"/>
              <a:ext cx="1260000" cy="1260000"/>
            </a:xfrm>
            <a:prstGeom prst="rect">
              <a:avLst/>
            </a:prstGeom>
          </p:spPr>
        </p:pic>
      </p:grpSp>
      <p:grpSp>
        <p:nvGrpSpPr>
          <p:cNvPr id="33" name="Ομάδα 32"/>
          <p:cNvGrpSpPr/>
          <p:nvPr/>
        </p:nvGrpSpPr>
        <p:grpSpPr>
          <a:xfrm>
            <a:off x="18495440" y="2464702"/>
            <a:ext cx="5717872" cy="9001873"/>
            <a:chOff x="18495440" y="2464702"/>
            <a:chExt cx="5717872" cy="9001873"/>
          </a:xfrm>
        </p:grpSpPr>
        <p:sp>
          <p:nvSpPr>
            <p:cNvPr id="16" name="Ορθογώνιο 15"/>
            <p:cNvSpPr/>
            <p:nvPr/>
          </p:nvSpPr>
          <p:spPr>
            <a:xfrm>
              <a:off x="18495440" y="2480384"/>
              <a:ext cx="5717872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ΑΠΕ</a:t>
              </a: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18495440" y="2464702"/>
              <a:ext cx="5717872" cy="9001873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Εικόνα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56180" y="3248639"/>
              <a:ext cx="1260000" cy="1260000"/>
            </a:xfrm>
            <a:prstGeom prst="rect">
              <a:avLst/>
            </a:prstGeom>
          </p:spPr>
        </p:pic>
      </p:grpSp>
      <p:grpSp>
        <p:nvGrpSpPr>
          <p:cNvPr id="31" name="Ομάδα 30"/>
          <p:cNvGrpSpPr/>
          <p:nvPr/>
        </p:nvGrpSpPr>
        <p:grpSpPr>
          <a:xfrm>
            <a:off x="11683948" y="4791232"/>
            <a:ext cx="6641152" cy="1569660"/>
            <a:chOff x="11683948" y="4791232"/>
            <a:chExt cx="6641152" cy="1569660"/>
          </a:xfrm>
        </p:grpSpPr>
        <p:sp>
          <p:nvSpPr>
            <p:cNvPr id="2" name="Ορθογώνιο 1"/>
            <p:cNvSpPr/>
            <p:nvPr/>
          </p:nvSpPr>
          <p:spPr>
            <a:xfrm>
              <a:off x="11683948" y="4791232"/>
              <a:ext cx="66411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hangingPunct="1">
                <a:spcBef>
                  <a:spcPts val="300"/>
                </a:spcBef>
                <a:spcAft>
                  <a:spcPts val="300"/>
                </a:spcAft>
                <a:buClr>
                  <a:srgbClr val="4BACC6"/>
                </a:buClr>
                <a:defRPr/>
              </a:pPr>
              <a:r>
                <a:rPr lang="el-GR" sz="32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Ενεργειακή αναβάθμιση &gt;</a:t>
              </a:r>
              <a:r>
                <a:rPr lang="el-GR" sz="32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52.000 κατοικιών</a:t>
              </a:r>
              <a:r>
                <a:rPr lang="el-GR" sz="32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και </a:t>
              </a:r>
              <a:r>
                <a:rPr lang="el-GR" sz="32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950.000 τ.μ. δημόσιων κτιρίων </a:t>
              </a:r>
              <a:endPara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Δεξί βέλος 26"/>
            <p:cNvSpPr/>
            <p:nvPr/>
          </p:nvSpPr>
          <p:spPr>
            <a:xfrm>
              <a:off x="16861536" y="5935078"/>
              <a:ext cx="530352" cy="270988"/>
            </a:xfrm>
            <a:prstGeom prst="rightArrow">
              <a:avLst/>
            </a:prstGeom>
            <a:solidFill>
              <a:srgbClr val="21D6DF"/>
            </a:solidFill>
            <a:ln w="12700" cap="flat">
              <a:solidFill>
                <a:srgbClr val="21D6DF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32" name="Ομάδα 31"/>
          <p:cNvGrpSpPr/>
          <p:nvPr/>
        </p:nvGrpSpPr>
        <p:grpSpPr>
          <a:xfrm>
            <a:off x="11742428" y="8582431"/>
            <a:ext cx="6655165" cy="1077218"/>
            <a:chOff x="11742428" y="8582431"/>
            <a:chExt cx="6655165" cy="1077218"/>
          </a:xfrm>
        </p:grpSpPr>
        <p:sp>
          <p:nvSpPr>
            <p:cNvPr id="3" name="Ορθογώνιο 2"/>
            <p:cNvSpPr/>
            <p:nvPr/>
          </p:nvSpPr>
          <p:spPr>
            <a:xfrm>
              <a:off x="11742428" y="8582431"/>
              <a:ext cx="665516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200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Ενεργειακή αναβάθμιση </a:t>
              </a:r>
              <a:r>
                <a:rPr lang="el-GR" sz="32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330 επιχειρήσεων</a:t>
              </a:r>
            </a:p>
          </p:txBody>
        </p:sp>
        <p:sp>
          <p:nvSpPr>
            <p:cNvPr id="28" name="Δεξί βέλος 27"/>
            <p:cNvSpPr/>
            <p:nvPr/>
          </p:nvSpPr>
          <p:spPr>
            <a:xfrm>
              <a:off x="16575024" y="9233014"/>
              <a:ext cx="530352" cy="270988"/>
            </a:xfrm>
            <a:prstGeom prst="rightArrow">
              <a:avLst/>
            </a:prstGeom>
            <a:solidFill>
              <a:srgbClr val="21D6DF"/>
            </a:solidFill>
            <a:ln w="12700" cap="flat">
              <a:solidFill>
                <a:srgbClr val="21D6DF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l-G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158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20" grpId="0"/>
      <p:bldP spid="21" grpId="0"/>
      <p:bldP spid="22" grpId="0"/>
      <p:bldP spid="23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2FA7148-B9F9-724E-AF8F-0C40003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Δίκτυα Μεταφορών – Συνδεσιμότητα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sp>
        <p:nvSpPr>
          <p:cNvPr id="30" name="Ορθογώνιο 29"/>
          <p:cNvSpPr/>
          <p:nvPr/>
        </p:nvSpPr>
        <p:spPr>
          <a:xfrm>
            <a:off x="6236208" y="5144021"/>
            <a:ext cx="5492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331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χλμ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νέο &amp; αναβαθμισμένο δίκτυο</a:t>
            </a:r>
          </a:p>
        </p:txBody>
      </p:sp>
      <p:sp>
        <p:nvSpPr>
          <p:cNvPr id="31" name="Ορθογώνιο 30"/>
          <p:cNvSpPr/>
          <p:nvPr/>
        </p:nvSpPr>
        <p:spPr>
          <a:xfrm>
            <a:off x="358487" y="4690993"/>
            <a:ext cx="5513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616 </a:t>
            </a:r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χλμ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εκ των οποίων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408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χλμ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ΔΕΔ-Μ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384049" y="6477578"/>
            <a:ext cx="5488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Εξοικονόμηση χρόνου: </a:t>
            </a:r>
          </a:p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4,5 εκατ. </a:t>
            </a:r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ανθρωποηµέρες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/έτος</a:t>
            </a:r>
          </a:p>
        </p:txBody>
      </p:sp>
      <p:sp>
        <p:nvSpPr>
          <p:cNvPr id="33" name="Ορθογώνιο 32"/>
          <p:cNvSpPr/>
          <p:nvPr/>
        </p:nvSpPr>
        <p:spPr>
          <a:xfrm>
            <a:off x="6236208" y="6926351"/>
            <a:ext cx="54926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451 χιλιόμετρα ΔΕΔ-Μ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</a:p>
          <a:p>
            <a:pPr algn="ctr"/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Ευρωπαϊκό Σύστημα Διαχείρισης της Σιδηροδρομικής Κυκλοφορίας </a:t>
            </a:r>
          </a:p>
        </p:txBody>
      </p:sp>
      <p:sp>
        <p:nvSpPr>
          <p:cNvPr id="34" name="Ορθογώνιο 33"/>
          <p:cNvSpPr/>
          <p:nvPr/>
        </p:nvSpPr>
        <p:spPr>
          <a:xfrm>
            <a:off x="370351" y="10292658"/>
            <a:ext cx="5501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224 </a:t>
            </a:r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χλμ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βελτίωση οδικής ασφάλειας </a:t>
            </a:r>
          </a:p>
        </p:txBody>
      </p:sp>
      <p:sp>
        <p:nvSpPr>
          <p:cNvPr id="35" name="Ορθογώνιο 34"/>
          <p:cNvSpPr/>
          <p:nvPr/>
        </p:nvSpPr>
        <p:spPr>
          <a:xfrm>
            <a:off x="365996" y="8430154"/>
            <a:ext cx="5506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2 νέες </a:t>
            </a:r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διατροπικές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συνδέσεις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(με λιμένες) </a:t>
            </a:r>
          </a:p>
        </p:txBody>
      </p:sp>
      <p:sp>
        <p:nvSpPr>
          <p:cNvPr id="36" name="Ορθογώνιο 35"/>
          <p:cNvSpPr/>
          <p:nvPr/>
        </p:nvSpPr>
        <p:spPr>
          <a:xfrm>
            <a:off x="6236208" y="9916764"/>
            <a:ext cx="5492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6 νέες </a:t>
            </a:r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διατροπικές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συνδέσεις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(με λιμένες &amp; αεροδρόμια) </a:t>
            </a:r>
          </a:p>
        </p:txBody>
      </p:sp>
      <p:sp>
        <p:nvSpPr>
          <p:cNvPr id="38" name="Ορθογώνιο 37"/>
          <p:cNvSpPr/>
          <p:nvPr/>
        </p:nvSpPr>
        <p:spPr>
          <a:xfrm>
            <a:off x="12060831" y="8913674"/>
            <a:ext cx="52444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860.000 επιβάτες/ έτος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θα εξυπηρετηθούν από περισσότερα από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3.200 δρομολόγια άγονων γραμμών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12088369" y="5026044"/>
            <a:ext cx="5216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Αναβάθμιση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16.500 τ.μ.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33 λιμένες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12058063" y="6534844"/>
            <a:ext cx="5247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/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Αύξηση κατά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1,1 εκατ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επιβάτες/ έτος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επιβατικής κίνησης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Ομάδα 53"/>
          <p:cNvGrpSpPr/>
          <p:nvPr/>
        </p:nvGrpSpPr>
        <p:grpSpPr>
          <a:xfrm>
            <a:off x="347472" y="2468345"/>
            <a:ext cx="5524773" cy="8997993"/>
            <a:chOff x="347472" y="2468345"/>
            <a:chExt cx="5524773" cy="8997993"/>
          </a:xfrm>
        </p:grpSpPr>
        <p:sp>
          <p:nvSpPr>
            <p:cNvPr id="11" name="Ορθογώνιο 10"/>
            <p:cNvSpPr/>
            <p:nvPr/>
          </p:nvSpPr>
          <p:spPr>
            <a:xfrm>
              <a:off x="347473" y="2483776"/>
              <a:ext cx="5524772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l-GR" sz="32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Οδικό Δίκτυο</a:t>
              </a: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347472" y="2468345"/>
              <a:ext cx="5524773" cy="8997993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Ομάδα 40"/>
            <p:cNvGrpSpPr/>
            <p:nvPr/>
          </p:nvGrpSpPr>
          <p:grpSpPr>
            <a:xfrm>
              <a:off x="2498147" y="3311231"/>
              <a:ext cx="1260000" cy="1260000"/>
              <a:chOff x="1038549" y="1484784"/>
              <a:chExt cx="720000" cy="845177"/>
            </a:xfrm>
          </p:grpSpPr>
          <p:pic>
            <p:nvPicPr>
              <p:cNvPr id="42" name="Εικόνα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549" y="1484784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43" name="Picture 18" descr="Logo&#10;&#10;Description automatically generated">
                <a:extLst>
                  <a:ext uri="{FF2B5EF4-FFF2-40B4-BE49-F238E27FC236}">
                    <a16:creationId xmlns:a16="http://schemas.microsoft.com/office/drawing/2014/main" id="{7F5B8440-AC1B-C51D-3E1B-AF7365D6F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9848" y="2032152"/>
                <a:ext cx="297809" cy="297809"/>
              </a:xfrm>
              <a:prstGeom prst="rect">
                <a:avLst/>
              </a:prstGeom>
            </p:spPr>
          </p:pic>
        </p:grpSp>
      </p:grpSp>
      <p:grpSp>
        <p:nvGrpSpPr>
          <p:cNvPr id="58" name="Ομάδα 57"/>
          <p:cNvGrpSpPr/>
          <p:nvPr/>
        </p:nvGrpSpPr>
        <p:grpSpPr>
          <a:xfrm>
            <a:off x="6236208" y="2468347"/>
            <a:ext cx="5492673" cy="8997991"/>
            <a:chOff x="6236208" y="2468347"/>
            <a:chExt cx="5492673" cy="8997991"/>
          </a:xfrm>
        </p:grpSpPr>
        <p:sp>
          <p:nvSpPr>
            <p:cNvPr id="15" name="Ορθογώνιο 14"/>
            <p:cNvSpPr/>
            <p:nvPr/>
          </p:nvSpPr>
          <p:spPr>
            <a:xfrm>
              <a:off x="6236208" y="2468347"/>
              <a:ext cx="5492673" cy="8997991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Ομάδα 54"/>
            <p:cNvGrpSpPr/>
            <p:nvPr/>
          </p:nvGrpSpPr>
          <p:grpSpPr>
            <a:xfrm>
              <a:off x="6236208" y="2483778"/>
              <a:ext cx="5492673" cy="2093822"/>
              <a:chOff x="6236208" y="2483778"/>
              <a:chExt cx="5492673" cy="2093822"/>
            </a:xfrm>
          </p:grpSpPr>
          <p:sp>
            <p:nvSpPr>
              <p:cNvPr id="14" name="Ορθογώνιο 13"/>
              <p:cNvSpPr/>
              <p:nvPr/>
            </p:nvSpPr>
            <p:spPr>
              <a:xfrm>
                <a:off x="6236208" y="2483778"/>
                <a:ext cx="5492673" cy="584775"/>
              </a:xfrm>
              <a:prstGeom prst="rect">
                <a:avLst/>
              </a:prstGeom>
              <a:solidFill>
                <a:srgbClr val="21D6D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defTabSz="914400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sz="3200" b="1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Σιδηροδρομικό Δίκτυο</a:t>
                </a:r>
                <a:endPara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4" name="Picture 14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B9BAC308-8D62-3D47-3772-F49051180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8428" y="3317600"/>
                <a:ext cx="1260000" cy="1260000"/>
              </a:xfrm>
              <a:prstGeom prst="rect">
                <a:avLst/>
              </a:prstGeom>
            </p:spPr>
          </p:pic>
        </p:grpSp>
      </p:grpSp>
      <p:grpSp>
        <p:nvGrpSpPr>
          <p:cNvPr id="56" name="Ομάδα 55"/>
          <p:cNvGrpSpPr/>
          <p:nvPr/>
        </p:nvGrpSpPr>
        <p:grpSpPr>
          <a:xfrm>
            <a:off x="12058065" y="2464702"/>
            <a:ext cx="5247242" cy="9001873"/>
            <a:chOff x="12058065" y="2464702"/>
            <a:chExt cx="5247242" cy="9001873"/>
          </a:xfrm>
        </p:grpSpPr>
        <p:sp>
          <p:nvSpPr>
            <p:cNvPr id="18" name="Ορθογώνιο 17"/>
            <p:cNvSpPr/>
            <p:nvPr/>
          </p:nvSpPr>
          <p:spPr>
            <a:xfrm>
              <a:off x="12058066" y="2480384"/>
              <a:ext cx="5247240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l-GR" sz="32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Λιμενικές Υποδομές</a:t>
              </a:r>
            </a:p>
          </p:txBody>
        </p:sp>
        <p:sp>
          <p:nvSpPr>
            <p:cNvPr id="19" name="Ορθογώνιο 18"/>
            <p:cNvSpPr/>
            <p:nvPr/>
          </p:nvSpPr>
          <p:spPr>
            <a:xfrm>
              <a:off x="12058065" y="2464702"/>
              <a:ext cx="5247242" cy="9001873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Εικόνα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6838" y="3279885"/>
              <a:ext cx="1260000" cy="1260000"/>
            </a:xfrm>
            <a:prstGeom prst="rect">
              <a:avLst/>
            </a:prstGeom>
          </p:spPr>
        </p:pic>
      </p:grpSp>
      <p:sp>
        <p:nvSpPr>
          <p:cNvPr id="46" name="Ορθογώνιο 45"/>
          <p:cNvSpPr/>
          <p:nvPr/>
        </p:nvSpPr>
        <p:spPr>
          <a:xfrm>
            <a:off x="17596121" y="5197534"/>
            <a:ext cx="62880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21,4 </a:t>
            </a:r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χλμ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νέων γραμμών μετρό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Αθήνα και </a:t>
            </a:r>
            <a:r>
              <a:rPr lang="el-GR" sz="3200" dirty="0" err="1">
                <a:latin typeface="Arial" panose="020B0604020202020204" pitchFamily="34" charset="0"/>
                <a:cs typeface="Arial" panose="020B0604020202020204" pitchFamily="34" charset="0"/>
              </a:rPr>
              <a:t>Θεσ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3200" dirty="0" err="1">
                <a:latin typeface="Arial" panose="020B0604020202020204" pitchFamily="34" charset="0"/>
                <a:cs typeface="Arial" panose="020B0604020202020204" pitchFamily="34" charset="0"/>
              </a:rPr>
              <a:t>κη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),                   θα εξυπηρετούν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επιπλέον        85 εκ. επιβάτες ετησίως</a:t>
            </a:r>
          </a:p>
        </p:txBody>
      </p:sp>
      <p:sp>
        <p:nvSpPr>
          <p:cNvPr id="47" name="Ορθογώνιο 46"/>
          <p:cNvSpPr/>
          <p:nvPr/>
        </p:nvSpPr>
        <p:spPr>
          <a:xfrm>
            <a:off x="17634488" y="7648501"/>
            <a:ext cx="6249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240 σημεία ανεφοδιασμού/επαναφόρτισης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για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καθαρά οχήματα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17634488" y="9701111"/>
            <a:ext cx="6249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defRPr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χλμ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ποδηλατοδρόμων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εξυπηρετώντας περίπου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770 χιλ. χρήστες ετησίως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Ομάδα 56"/>
          <p:cNvGrpSpPr/>
          <p:nvPr/>
        </p:nvGrpSpPr>
        <p:grpSpPr>
          <a:xfrm>
            <a:off x="17596121" y="2464702"/>
            <a:ext cx="6288007" cy="9001873"/>
            <a:chOff x="17596121" y="2464702"/>
            <a:chExt cx="6288007" cy="9001873"/>
          </a:xfrm>
        </p:grpSpPr>
        <p:sp>
          <p:nvSpPr>
            <p:cNvPr id="16" name="Ορθογώνιο 15"/>
            <p:cNvSpPr/>
            <p:nvPr/>
          </p:nvSpPr>
          <p:spPr>
            <a:xfrm>
              <a:off x="17596121" y="2480384"/>
              <a:ext cx="6288007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l-GR" sz="32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Βιώσιμες Αστικές Μεταφορές</a:t>
              </a:r>
            </a:p>
          </p:txBody>
        </p:sp>
        <p:sp>
          <p:nvSpPr>
            <p:cNvPr id="17" name="Ορθογώνιο 16"/>
            <p:cNvSpPr/>
            <p:nvPr/>
          </p:nvSpPr>
          <p:spPr>
            <a:xfrm>
              <a:off x="17596121" y="2464702"/>
              <a:ext cx="6288007" cy="9001873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3" name="Ομάδα 52"/>
            <p:cNvGrpSpPr/>
            <p:nvPr/>
          </p:nvGrpSpPr>
          <p:grpSpPr>
            <a:xfrm>
              <a:off x="19816696" y="3284346"/>
              <a:ext cx="2039188" cy="1536413"/>
              <a:chOff x="19770551" y="3728365"/>
              <a:chExt cx="2039188" cy="1536413"/>
            </a:xfrm>
          </p:grpSpPr>
          <p:pic>
            <p:nvPicPr>
              <p:cNvPr id="49" name="Εικόνα 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6290" y="3728365"/>
                <a:ext cx="973449" cy="900000"/>
              </a:xfrm>
              <a:prstGeom prst="rect">
                <a:avLst/>
              </a:prstGeom>
            </p:spPr>
          </p:pic>
          <p:pic>
            <p:nvPicPr>
              <p:cNvPr id="50" name="Εικόνα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0551" y="3816326"/>
                <a:ext cx="1168140" cy="1080000"/>
              </a:xfrm>
              <a:prstGeom prst="rect">
                <a:avLst/>
              </a:prstGeom>
            </p:spPr>
          </p:pic>
          <p:pic>
            <p:nvPicPr>
              <p:cNvPr id="51" name="Εικόνα 5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2220" y="4184778"/>
                <a:ext cx="1168139" cy="108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7065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2FA7148-B9F9-724E-AF8F-0C40003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Παιδεία – Υγεία – Κοινωνική Μέριμνα</a:t>
            </a: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347472" y="2465488"/>
            <a:ext cx="11393425" cy="9000850"/>
            <a:chOff x="5394960" y="2465488"/>
            <a:chExt cx="12746736" cy="9000850"/>
          </a:xfrm>
        </p:grpSpPr>
        <p:sp>
          <p:nvSpPr>
            <p:cNvPr id="11" name="Ορθογώνιο 10"/>
            <p:cNvSpPr/>
            <p:nvPr/>
          </p:nvSpPr>
          <p:spPr>
            <a:xfrm>
              <a:off x="5394960" y="2465488"/>
              <a:ext cx="12746735" cy="584775"/>
            </a:xfrm>
            <a:prstGeom prst="rect">
              <a:avLst/>
            </a:prstGeom>
            <a:solidFill>
              <a:srgbClr val="21D6D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lvl="0" defTabSz="9144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l-GR" sz="3200" b="1" kern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Κοινωνικές Υποδομές</a:t>
              </a:r>
            </a:p>
          </p:txBody>
        </p:sp>
        <p:sp>
          <p:nvSpPr>
            <p:cNvPr id="12" name="Ορθογώνιο 11"/>
            <p:cNvSpPr/>
            <p:nvPr/>
          </p:nvSpPr>
          <p:spPr>
            <a:xfrm>
              <a:off x="5394960" y="2468345"/>
              <a:ext cx="12746736" cy="8997993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590853" y="7756674"/>
            <a:ext cx="11678608" cy="1260000"/>
            <a:chOff x="590853" y="7756674"/>
            <a:chExt cx="11678608" cy="1260000"/>
          </a:xfrm>
        </p:grpSpPr>
        <p:pic>
          <p:nvPicPr>
            <p:cNvPr id="54" name="Picture 20" descr="Icon&#10;&#10;Description automatically generated">
              <a:extLst>
                <a:ext uri="{FF2B5EF4-FFF2-40B4-BE49-F238E27FC236}">
                  <a16:creationId xmlns:a16="http://schemas.microsoft.com/office/drawing/2014/main" id="{3775388E-235E-D390-156D-9359ED30B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53" y="7756674"/>
              <a:ext cx="1178302" cy="1260000"/>
            </a:xfrm>
            <a:prstGeom prst="rect">
              <a:avLst/>
            </a:prstGeom>
          </p:spPr>
        </p:pic>
        <p:sp>
          <p:nvSpPr>
            <p:cNvPr id="56" name="Ορθογώνιο 55"/>
            <p:cNvSpPr/>
            <p:nvPr/>
          </p:nvSpPr>
          <p:spPr>
            <a:xfrm>
              <a:off x="2094234" y="7848065"/>
              <a:ext cx="1017522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defRPr/>
              </a:pP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8,9 εκατ. άτομα </a:t>
              </a:r>
              <a:r>
                <a:rPr lang="el-GR" sz="3200" dirty="0">
                  <a:latin typeface="Arial" panose="020B0604020202020204" pitchFamily="34" charset="0"/>
                  <a:cs typeface="Arial" panose="020B0604020202020204" pitchFamily="34" charset="0"/>
                </a:rPr>
                <a:t>οι ετήσιοι χρήστες των </a:t>
              </a: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εγκαταστάσεων υγειονομικής περίθαλψης</a:t>
              </a: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590853" y="9594410"/>
            <a:ext cx="11678608" cy="1260000"/>
            <a:chOff x="590853" y="9594410"/>
            <a:chExt cx="11678608" cy="1260000"/>
          </a:xfrm>
        </p:grpSpPr>
        <p:sp>
          <p:nvSpPr>
            <p:cNvPr id="55" name="Ορθογώνιο 54"/>
            <p:cNvSpPr/>
            <p:nvPr/>
          </p:nvSpPr>
          <p:spPr>
            <a:xfrm>
              <a:off x="2094234" y="9658552"/>
              <a:ext cx="1017522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auto"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defRPr/>
              </a:pP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&gt;170.000 άτομα</a:t>
              </a:r>
              <a:r>
                <a:rPr lang="el-GR" sz="3200" dirty="0">
                  <a:latin typeface="Arial" panose="020B0604020202020204" pitchFamily="34" charset="0"/>
                  <a:cs typeface="Arial" panose="020B0604020202020204" pitchFamily="34" charset="0"/>
                </a:rPr>
                <a:t> οι ετήσιοι χρήστες των </a:t>
              </a: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εγκαταστάσεων</a:t>
              </a:r>
              <a:r>
                <a:rPr lang="el-GR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κοινωνικής μέριμνας</a:t>
              </a:r>
              <a:endParaRPr lang="el-GR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Picture 21" descr="Icon&#10;&#10;Description automatically generated">
              <a:extLst>
                <a:ext uri="{FF2B5EF4-FFF2-40B4-BE49-F238E27FC236}">
                  <a16:creationId xmlns:a16="http://schemas.microsoft.com/office/drawing/2014/main" id="{470A9C81-E2E6-F9E8-16A7-BA7D70DFE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53" y="9594410"/>
              <a:ext cx="1260000" cy="1260000"/>
            </a:xfrm>
            <a:prstGeom prst="rect">
              <a:avLst/>
            </a:prstGeom>
          </p:spPr>
        </p:pic>
      </p:grpSp>
      <p:grpSp>
        <p:nvGrpSpPr>
          <p:cNvPr id="13" name="Ομάδα 12"/>
          <p:cNvGrpSpPr/>
          <p:nvPr/>
        </p:nvGrpSpPr>
        <p:grpSpPr>
          <a:xfrm>
            <a:off x="591103" y="3534224"/>
            <a:ext cx="11149793" cy="1260000"/>
            <a:chOff x="591103" y="3534224"/>
            <a:chExt cx="11149793" cy="1260000"/>
          </a:xfrm>
        </p:grpSpPr>
        <p:sp>
          <p:nvSpPr>
            <p:cNvPr id="37" name="Ορθογώνιο 36"/>
            <p:cNvSpPr/>
            <p:nvPr/>
          </p:nvSpPr>
          <p:spPr>
            <a:xfrm>
              <a:off x="2462350" y="3645830"/>
              <a:ext cx="927854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defRPr/>
              </a:pP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Αύξηση</a:t>
              </a:r>
              <a:r>
                <a:rPr lang="el-GR" sz="3200" dirty="0">
                  <a:latin typeface="Arial" panose="020B0604020202020204" pitchFamily="34" charset="0"/>
                  <a:cs typeface="Arial" panose="020B0604020202020204" pitchFamily="34" charset="0"/>
                </a:rPr>
                <a:t> κατά</a:t>
              </a: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303.000 άτομα </a:t>
              </a:r>
              <a:r>
                <a:rPr lang="el-GR" sz="3200" dirty="0">
                  <a:latin typeface="Arial" panose="020B0604020202020204" pitchFamily="34" charset="0"/>
                  <a:cs typeface="Arial" panose="020B0604020202020204" pitchFamily="34" charset="0"/>
                </a:rPr>
                <a:t>οι </a:t>
              </a: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ετήσιοι χρήστες </a:t>
              </a:r>
              <a:r>
                <a:rPr lang="el-GR" sz="3200" dirty="0">
                  <a:latin typeface="Arial" panose="020B0604020202020204" pitchFamily="34" charset="0"/>
                  <a:cs typeface="Arial" panose="020B0604020202020204" pitchFamily="34" charset="0"/>
                </a:rPr>
                <a:t>των</a:t>
              </a: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εκπαιδευτικών εγκαταστάσεων</a:t>
              </a:r>
              <a:endParaRPr lang="el-GR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Εικόνα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03" y="3534224"/>
              <a:ext cx="1260000" cy="1260000"/>
            </a:xfrm>
            <a:prstGeom prst="rect">
              <a:avLst/>
            </a:prstGeom>
          </p:spPr>
        </p:pic>
      </p:grpSp>
      <p:grpSp>
        <p:nvGrpSpPr>
          <p:cNvPr id="14" name="Ομάδα 13"/>
          <p:cNvGrpSpPr/>
          <p:nvPr/>
        </p:nvGrpSpPr>
        <p:grpSpPr>
          <a:xfrm>
            <a:off x="590853" y="5633925"/>
            <a:ext cx="11150044" cy="1260000"/>
            <a:chOff x="590853" y="5633925"/>
            <a:chExt cx="11150044" cy="1260000"/>
          </a:xfrm>
        </p:grpSpPr>
        <p:sp>
          <p:nvSpPr>
            <p:cNvPr id="52" name="Ορθογώνιο 51"/>
            <p:cNvSpPr/>
            <p:nvPr/>
          </p:nvSpPr>
          <p:spPr>
            <a:xfrm>
              <a:off x="2596897" y="5754669"/>
              <a:ext cx="91440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defRPr/>
              </a:pP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Αύξηση</a:t>
              </a:r>
              <a:r>
                <a:rPr lang="el-GR" sz="3200" dirty="0">
                  <a:latin typeface="Arial" panose="020B0604020202020204" pitchFamily="34" charset="0"/>
                  <a:cs typeface="Arial" panose="020B0604020202020204" pitchFamily="34" charset="0"/>
                </a:rPr>
                <a:t> κατά</a:t>
              </a: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2.000 άτομα </a:t>
              </a:r>
              <a:r>
                <a:rPr lang="el-GR" sz="3200" dirty="0">
                  <a:latin typeface="Arial" panose="020B0604020202020204" pitchFamily="34" charset="0"/>
                  <a:cs typeface="Arial" panose="020B0604020202020204" pitchFamily="34" charset="0"/>
                </a:rPr>
                <a:t>οι</a:t>
              </a: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ετήσιοι χρήστες</a:t>
              </a:r>
              <a:r>
                <a:rPr lang="el-GR" sz="3200" dirty="0">
                  <a:latin typeface="Arial" panose="020B0604020202020204" pitchFamily="34" charset="0"/>
                  <a:cs typeface="Arial" panose="020B0604020202020204" pitchFamily="34" charset="0"/>
                </a:rPr>
                <a:t> των </a:t>
              </a:r>
              <a:r>
                <a:rPr lang="el-G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εγκαταστάσεων παιδικής φροντίδας</a:t>
              </a:r>
              <a:endParaRPr lang="el-G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Εικόνα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53" y="5633925"/>
              <a:ext cx="1260000" cy="1260000"/>
            </a:xfrm>
            <a:prstGeom prst="rect">
              <a:avLst/>
            </a:prstGeom>
          </p:spPr>
        </p:pic>
      </p:grpSp>
      <p:sp>
        <p:nvSpPr>
          <p:cNvPr id="23" name="Ορθογώνιο 22"/>
          <p:cNvSpPr/>
          <p:nvPr/>
        </p:nvSpPr>
        <p:spPr>
          <a:xfrm>
            <a:off x="12123157" y="5206509"/>
            <a:ext cx="11750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tabLst>
                <a:tab pos="7351713" algn="l"/>
              </a:tabLst>
              <a:defRPr/>
            </a:pP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79.800 μαθητές/ σπουδαστές/ φοιτητές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συμμετάσχουν σε 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προγράμματα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πρακτικής άσκησης/ μαθητείας 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11740897" y="2298327"/>
            <a:ext cx="12133223" cy="9168011"/>
            <a:chOff x="11740897" y="2298327"/>
            <a:chExt cx="12133223" cy="9168011"/>
          </a:xfrm>
        </p:grpSpPr>
        <p:sp>
          <p:nvSpPr>
            <p:cNvPr id="19" name="Ορθογώνιο 18"/>
            <p:cNvSpPr/>
            <p:nvPr/>
          </p:nvSpPr>
          <p:spPr>
            <a:xfrm>
              <a:off x="12086048" y="2465488"/>
              <a:ext cx="11788072" cy="9000850"/>
            </a:xfrm>
            <a:prstGeom prst="rect">
              <a:avLst/>
            </a:prstGeom>
            <a:noFill/>
            <a:ln w="25400" cap="flat" cmpd="sng" algn="ctr">
              <a:solidFill>
                <a:srgbClr val="21D6D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11740897" y="2298327"/>
              <a:ext cx="12133222" cy="1440000"/>
              <a:chOff x="13301262" y="2345808"/>
              <a:chExt cx="12133222" cy="1440000"/>
            </a:xfrm>
          </p:grpSpPr>
          <p:sp>
            <p:nvSpPr>
              <p:cNvPr id="21" name="Ορθογώνιο 20"/>
              <p:cNvSpPr/>
              <p:nvPr/>
            </p:nvSpPr>
            <p:spPr>
              <a:xfrm>
                <a:off x="14319503" y="2499321"/>
                <a:ext cx="11114981" cy="584775"/>
              </a:xfrm>
              <a:prstGeom prst="rect">
                <a:avLst/>
              </a:prstGeom>
              <a:solidFill>
                <a:srgbClr val="21D6D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defTabSz="914400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sz="3200" b="1" kern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Εκπαίδευση/ Κατάρτιση - Δια βίου μάθηση</a:t>
                </a:r>
              </a:p>
            </p:txBody>
          </p:sp>
          <p:pic>
            <p:nvPicPr>
              <p:cNvPr id="9" name="Εικόνα 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01262" y="2345808"/>
                <a:ext cx="1440000" cy="1440000"/>
              </a:xfrm>
              <a:prstGeom prst="rect">
                <a:avLst/>
              </a:prstGeom>
            </p:spPr>
          </p:pic>
        </p:grpSp>
      </p:grpSp>
      <p:sp>
        <p:nvSpPr>
          <p:cNvPr id="25" name="Ορθογώνιο 24"/>
          <p:cNvSpPr/>
          <p:nvPr/>
        </p:nvSpPr>
        <p:spPr>
          <a:xfrm>
            <a:off x="12633472" y="3224564"/>
            <a:ext cx="117880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tabLst>
                <a:tab pos="7351713" algn="l"/>
              </a:tabLst>
              <a:defRPr/>
            </a:pP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&gt;97.700 άτομα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αναμένεται να λάβουν 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πιστοποίηση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των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αναβαθμισμένων προσόντων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τους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προγράμματα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εκπαίδευσης, επιμόρφωσης &amp; διά βίου μάθησης </a:t>
            </a:r>
          </a:p>
        </p:txBody>
      </p:sp>
      <p:sp>
        <p:nvSpPr>
          <p:cNvPr id="27" name="Ορθογώνιο 26"/>
          <p:cNvSpPr/>
          <p:nvPr/>
        </p:nvSpPr>
        <p:spPr>
          <a:xfrm>
            <a:off x="12068026" y="6712299"/>
            <a:ext cx="11788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tabLst>
                <a:tab pos="7351713" algn="l"/>
              </a:tabLst>
              <a:defRPr/>
            </a:pP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27.100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σπουδαστές/φοιτητές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(κυρίως από μειονεκτούσες ομάδες και άτομα με ειδικές ανάγκες), θα λάβουν 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υποτροφίες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την έγκαιρη ολοκλήρωση των σπουδών τους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2102552" y="8692905"/>
            <a:ext cx="117535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hangingPunct="1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tabLst>
                <a:tab pos="7351713" algn="l"/>
              </a:tabLst>
              <a:defRPr/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&gt;75.200 σχολικές μονάδες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ενισχυθούν για την έγκαιρη παρέμβαση, την πρόληψη της πρόωρης εγκατάλειψης του σχολείου και την ενίσχυση της συμμετοχής στη δημόσια εκπαίδευση και κατάρτιση χωρίς διακρίσεις για &gt;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697.000 μαθητές/σπουδαστές</a:t>
            </a:r>
            <a:endParaRPr lang="el-GR" sz="32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151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2FA7148-B9F9-724E-AF8F-0C40003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Απασχόληση - Κοινωνική Ένταξη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103120" y="3994466"/>
            <a:ext cx="1110081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9BBB59">
                  <a:lumMod val="50000"/>
                </a:srgbClr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Ωφελούμενοι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9BBB59">
                  <a:lumMod val="50000"/>
                </a:srgbClr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&gt;137.000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άνεργοι και μακροχρόνια άνεργοι</a:t>
            </a: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9BBB59">
                  <a:lumMod val="50000"/>
                </a:srgbClr>
              </a:buClr>
            </a:pP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9BBB59">
                  <a:lumMod val="50000"/>
                </a:srgbClr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&gt;25.500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άνεργοι ευπαθών και ευάλωτων κοινωνικών ομάδων</a:t>
            </a: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9BBB59">
                  <a:lumMod val="50000"/>
                </a:srgbClr>
              </a:buClr>
            </a:pP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9BBB59">
                  <a:lumMod val="50000"/>
                </a:srgbClr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&gt;204.000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νέοι 15-29 ετών που βρίσκονται εκτός απασχόλησης, εκπαίδευσης και κατάρτισης</a:t>
            </a: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9BBB59">
                  <a:lumMod val="50000"/>
                </a:srgbClr>
              </a:buClr>
            </a:pP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9BBB59">
                  <a:lumMod val="50000"/>
                </a:srgbClr>
              </a:buClr>
            </a:pP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&gt;112.000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εργαζόμενοι/ αυτοαπασχολούμενοι με επισφαλή θέση εργασίας ή σε πληγέντες από την πανδημία και έκτακτες κρίσεις τομείς</a:t>
            </a:r>
          </a:p>
          <a:p>
            <a:pPr defTabSz="914400" fontAlgn="base" hangingPunct="1">
              <a:spcBef>
                <a:spcPts val="300"/>
              </a:spcBef>
              <a:spcAft>
                <a:spcPts val="300"/>
              </a:spcAft>
              <a:buClr>
                <a:srgbClr val="9BBB59">
                  <a:lumMod val="50000"/>
                </a:srgbClr>
              </a:buClr>
            </a:pPr>
            <a:endParaRPr lang="el-GR" sz="32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14761126" y="3577796"/>
            <a:ext cx="73026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13.500 επιχειρήσεις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υποστηρίζονται για τη 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δημιουργία νέων βιώσιμων θέσεων εργασίας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την 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προσαρμογή τους στις αλλαγές</a:t>
            </a:r>
          </a:p>
        </p:txBody>
      </p:sp>
      <p:sp>
        <p:nvSpPr>
          <p:cNvPr id="24" name="Ορθογώνιο 23"/>
          <p:cNvSpPr/>
          <p:nvPr/>
        </p:nvSpPr>
        <p:spPr>
          <a:xfrm>
            <a:off x="7443424" y="5012143"/>
            <a:ext cx="14227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Ορθογώνιο 34"/>
          <p:cNvSpPr/>
          <p:nvPr/>
        </p:nvSpPr>
        <p:spPr>
          <a:xfrm>
            <a:off x="14440836" y="6373364"/>
            <a:ext cx="79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300"/>
              </a:spcBef>
              <a:spcAft>
                <a:spcPts val="300"/>
              </a:spcAft>
              <a:buClr>
                <a:srgbClr val="4BACC6"/>
              </a:buClr>
              <a:defRPr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39.150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άνεργες και εργαζόμενες γυναίκες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υποστηρίζονται για την </a:t>
            </a:r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ισότιμη συμμετοχή τους  στην αγορά</a:t>
            </a:r>
            <a:endParaRPr lang="el-GR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4440836" y="8521741"/>
            <a:ext cx="8338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&gt;13.800 μετανάστες/δικαιούχοι διεθνούς προστασίας </a:t>
            </a:r>
            <a:r>
              <a:rPr lang="el-G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επωφελούνται από δράσεις κοινωνικής και επαγγελματικής ένταξης 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041598" y="2391123"/>
            <a:ext cx="22815916" cy="8947437"/>
            <a:chOff x="1041598" y="2391123"/>
            <a:chExt cx="22815916" cy="8947437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1887753" y="2560320"/>
              <a:ext cx="21228117" cy="8778240"/>
              <a:chOff x="1887754" y="3093788"/>
              <a:chExt cx="6489943" cy="8244772"/>
            </a:xfrm>
          </p:grpSpPr>
          <p:sp>
            <p:nvSpPr>
              <p:cNvPr id="7" name="Ορθογώνιο 6"/>
              <p:cNvSpPr/>
              <p:nvPr/>
            </p:nvSpPr>
            <p:spPr>
              <a:xfrm>
                <a:off x="1887754" y="3104175"/>
                <a:ext cx="6489943" cy="549237"/>
              </a:xfrm>
              <a:prstGeom prst="rect">
                <a:avLst/>
              </a:prstGeom>
              <a:solidFill>
                <a:srgbClr val="21D6DF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Απασχόληση – Κοινωνική</a:t>
                </a:r>
                <a:r>
                  <a:rPr kumimoji="0" lang="el-GR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Ένταξη</a:t>
                </a:r>
                <a:endParaRPr kumimoji="0" lang="el-G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Ορθογώνιο 7"/>
              <p:cNvSpPr/>
              <p:nvPr/>
            </p:nvSpPr>
            <p:spPr>
              <a:xfrm>
                <a:off x="1887754" y="3093788"/>
                <a:ext cx="6476709" cy="8244772"/>
              </a:xfrm>
              <a:prstGeom prst="rect">
                <a:avLst/>
              </a:prstGeom>
              <a:noFill/>
              <a:ln w="25400" cap="flat" cmpd="sng" algn="ctr">
                <a:solidFill>
                  <a:srgbClr val="21D6D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9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68CA89DF-9BB0-54D3-13E9-CDFD8155B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598" y="2391123"/>
              <a:ext cx="1605735" cy="1605735"/>
            </a:xfrm>
            <a:prstGeom prst="rect">
              <a:avLst/>
            </a:prstGeom>
          </p:spPr>
        </p:pic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7514" y="2410274"/>
              <a:ext cx="1440000" cy="1440000"/>
            </a:xfrm>
            <a:prstGeom prst="rect">
              <a:avLst/>
            </a:prstGeom>
          </p:spPr>
        </p:pic>
      </p:grpSp>
      <p:sp>
        <p:nvSpPr>
          <p:cNvPr id="3" name="Ορθογώνιο 2"/>
          <p:cNvSpPr/>
          <p:nvPr/>
        </p:nvSpPr>
        <p:spPr>
          <a:xfrm>
            <a:off x="14075864" y="10575459"/>
            <a:ext cx="8996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δράσεις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κοινωνικής</a:t>
            </a:r>
            <a:r>
              <a:rPr lang="el-GR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καινοτομίας</a:t>
            </a:r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73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35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Που βρισκόμαστε σήμερα - Επόμενα βήματα 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47676" y="2549770"/>
            <a:ext cx="21482050" cy="1019908"/>
          </a:xfrm>
        </p:spPr>
        <p:txBody>
          <a:bodyPr/>
          <a:lstStyle/>
          <a:p>
            <a:pPr>
              <a:lnSpc>
                <a:spcPts val="4400"/>
              </a:lnSpc>
              <a:spcAft>
                <a:spcPts val="1800"/>
              </a:spcAft>
            </a:pPr>
            <a:r>
              <a:rPr lang="el-GR" dirty="0"/>
              <a:t>Έχουν υποβληθεί στην </a:t>
            </a:r>
            <a:r>
              <a:rPr lang="en-US" dirty="0"/>
              <a:t>SFC </a:t>
            </a:r>
            <a:r>
              <a:rPr lang="el-GR" dirty="0"/>
              <a:t>τα Τομεακά Προγράμματα:</a:t>
            </a:r>
          </a:p>
          <a:p>
            <a:pPr lvl="1">
              <a:lnSpc>
                <a:spcPts val="3000"/>
              </a:lnSpc>
              <a:spcAft>
                <a:spcPts val="1800"/>
              </a:spcAft>
            </a:pPr>
            <a:r>
              <a:rPr lang="el-GR" sz="2800" dirty="0"/>
              <a:t>Ανταγωνιστικότητα</a:t>
            </a:r>
          </a:p>
          <a:p>
            <a:pPr lvl="1">
              <a:lnSpc>
                <a:spcPts val="3000"/>
              </a:lnSpc>
              <a:spcAft>
                <a:spcPts val="1800"/>
              </a:spcAft>
            </a:pPr>
            <a:r>
              <a:rPr lang="el-GR" sz="2800" dirty="0"/>
              <a:t>Πολιτική Προστασία</a:t>
            </a:r>
          </a:p>
          <a:p>
            <a:pPr lvl="1">
              <a:lnSpc>
                <a:spcPts val="3000"/>
              </a:lnSpc>
              <a:spcAft>
                <a:spcPts val="1800"/>
              </a:spcAft>
            </a:pPr>
            <a:r>
              <a:rPr lang="el-GR" sz="2800" dirty="0"/>
              <a:t>Δίκαιη Αναπτυξιακή Μετάβαση </a:t>
            </a:r>
          </a:p>
          <a:p>
            <a:pPr>
              <a:lnSpc>
                <a:spcPts val="4400"/>
              </a:lnSpc>
              <a:spcAft>
                <a:spcPts val="1800"/>
              </a:spcAft>
            </a:pPr>
            <a:r>
              <a:rPr lang="el-GR" b="1" dirty="0">
                <a:solidFill>
                  <a:srgbClr val="075091"/>
                </a:solidFill>
              </a:rPr>
              <a:t>ΕΓΚΡΙΘΗΚΕ από την ΕΕ χθες, 15.06.22 το Πρόγραμμα της ΑΝΤΑΓΩΝΙΣΤΙΚΟΤΗΤΑΣ και άμεσα αναμένεται η έγκριση των Προγραμμάτων Πολιτική Προστασία και Δίκαιη Αναπτυξιακή Μετάβαση </a:t>
            </a:r>
          </a:p>
          <a:p>
            <a:pPr>
              <a:lnSpc>
                <a:spcPts val="4400"/>
              </a:lnSpc>
              <a:spcAft>
                <a:spcPts val="1800"/>
              </a:spcAft>
            </a:pPr>
            <a:r>
              <a:rPr lang="el-GR" dirty="0"/>
              <a:t>Ολοκληρώνονται τις προσεχείς ημέρες οι διαπραγματεύσεις για τα Τομεακά Προγράμματα: </a:t>
            </a:r>
          </a:p>
          <a:p>
            <a:pPr lvl="1">
              <a:lnSpc>
                <a:spcPts val="3000"/>
              </a:lnSpc>
              <a:spcAft>
                <a:spcPts val="1800"/>
              </a:spcAft>
            </a:pPr>
            <a:r>
              <a:rPr lang="el-GR" sz="2800" dirty="0"/>
              <a:t>Περιβάλλον και Κλιματικής Αλλαγής, </a:t>
            </a:r>
          </a:p>
          <a:p>
            <a:pPr lvl="1">
              <a:lnSpc>
                <a:spcPts val="3000"/>
              </a:lnSpc>
              <a:spcAft>
                <a:spcPts val="1800"/>
              </a:spcAft>
            </a:pPr>
            <a:r>
              <a:rPr lang="el-GR" sz="2800" dirty="0"/>
              <a:t>Μεταφορές  </a:t>
            </a:r>
          </a:p>
          <a:p>
            <a:pPr lvl="1">
              <a:lnSpc>
                <a:spcPts val="3000"/>
              </a:lnSpc>
              <a:spcAft>
                <a:spcPts val="1800"/>
              </a:spcAft>
            </a:pPr>
            <a:r>
              <a:rPr lang="el-GR" sz="2800" dirty="0"/>
              <a:t>Αλιεία</a:t>
            </a:r>
          </a:p>
          <a:p>
            <a:pPr>
              <a:lnSpc>
                <a:spcPts val="4400"/>
              </a:lnSpc>
              <a:spcAft>
                <a:spcPts val="1800"/>
              </a:spcAft>
            </a:pPr>
            <a:r>
              <a:rPr lang="el-GR" dirty="0"/>
              <a:t>Άμεσα </a:t>
            </a:r>
            <a:r>
              <a:rPr lang="el-GR" dirty="0" err="1"/>
              <a:t>αναμένετα</a:t>
            </a:r>
            <a:r>
              <a:rPr lang="el-GR" dirty="0"/>
              <a:t> </a:t>
            </a:r>
            <a:r>
              <a:rPr lang="el-GR" dirty="0" err="1"/>
              <a:t>ιη</a:t>
            </a:r>
            <a:r>
              <a:rPr lang="el-GR" dirty="0"/>
              <a:t> ολοκλήρωση διαπραγματεύσεων με την ΕΕ για τα Περιφερειακά Προγράμματα και η άμεση υποβολή τους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2725984" y="3059726"/>
            <a:ext cx="1064397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lvl="1" indent="-457200" algn="l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Τεχνική Βοήθεια και Υποστήριξη Δικαιούχων</a:t>
            </a:r>
          </a:p>
          <a:p>
            <a:pPr marL="457200" lvl="1" indent="-457200" algn="l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Ανθρώπινο Δυναμικό και Κοινωνική Συνοχή</a:t>
            </a:r>
          </a:p>
          <a:p>
            <a:pPr marL="457200" lvl="1" indent="-457200" algn="l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2800" dirty="0"/>
              <a:t>Ψηφιακός Μετασχηματισμός</a:t>
            </a:r>
          </a:p>
        </p:txBody>
      </p:sp>
    </p:spTree>
    <p:extLst>
      <p:ext uri="{BB962C8B-B14F-4D97-AF65-F5344CB8AC3E}">
        <p14:creationId xmlns:p14="http://schemas.microsoft.com/office/powerpoint/2010/main" val="218901027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7FDB06-0A52-504F-9F48-A4C33257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96" y="4098383"/>
            <a:ext cx="24371299" cy="1169193"/>
          </a:xfrm>
        </p:spPr>
        <p:txBody>
          <a:bodyPr/>
          <a:lstStyle/>
          <a:p>
            <a:r>
              <a:rPr lang="el-GR" dirty="0"/>
              <a:t>ΝΕΟΣ Νόμος ΕΣΠΑ 4914/2022  -21.03.22 (Α’ 61)</a:t>
            </a:r>
            <a:br>
              <a:rPr lang="el-GR" dirty="0"/>
            </a:br>
            <a:r>
              <a:rPr lang="el-GR" dirty="0"/>
              <a:t>«Διαχείριση, έλεγχος και εφαρμογή αναπτυξιακών παρεμβάσεων για την Προγραμματική Περίοδο 2021-2027»</a:t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421067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4DAB-2600-5F9A-63EE-CABDAF31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Αντικείμενο – Βασικά χαρακτηριστικά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A26E3-EF01-9CB2-95AC-15E0A1D78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8602" y="2543694"/>
            <a:ext cx="21482050" cy="5998727"/>
          </a:xfrm>
        </p:spPr>
        <p:txBody>
          <a:bodyPr/>
          <a:lstStyle/>
          <a:p>
            <a:pPr>
              <a:lnSpc>
                <a:spcPts val="4600"/>
              </a:lnSpc>
              <a:spcAft>
                <a:spcPts val="1800"/>
              </a:spcAft>
            </a:pPr>
            <a:r>
              <a:rPr lang="el-GR" dirty="0"/>
              <a:t>Ρύθμιση θεμάτων που αφορούν στη διαχείριση, τον έλεγχο και την εφαρμογή των αναπτυξιακών παρεμβάσεων για την Προγραμματική Περίοδο 2021-2027</a:t>
            </a:r>
          </a:p>
          <a:p>
            <a:pPr>
              <a:lnSpc>
                <a:spcPts val="4600"/>
              </a:lnSpc>
              <a:spcAft>
                <a:spcPts val="1800"/>
              </a:spcAft>
            </a:pPr>
            <a:r>
              <a:rPr lang="el-GR" dirty="0"/>
              <a:t>Αντιμετώπιση επιμέρους δυσλειτουργιών προηγούμενων προγραμματικών περιόδων, με βασικές επιδιώξεις:</a:t>
            </a:r>
          </a:p>
          <a:p>
            <a:pPr marL="1143000" indent="-685800">
              <a:lnSpc>
                <a:spcPts val="4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/>
              <a:t>αποτελεσματική διάχυση κοινοτικών πόρων, </a:t>
            </a:r>
          </a:p>
          <a:p>
            <a:pPr marL="1143000" indent="-685800">
              <a:lnSpc>
                <a:spcPts val="4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/>
              <a:t>ελαχιστοποίηση καθυστερήσεων στις διαδικασίες παραγωγής έργων, και έγκαιρη ωρίμανση έργων, </a:t>
            </a:r>
          </a:p>
          <a:p>
            <a:pPr marL="1143000" indent="-685800">
              <a:lnSpc>
                <a:spcPts val="4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/>
              <a:t>μείωση γραφειοκρατίας</a:t>
            </a:r>
            <a:endParaRPr lang="el-GR" dirty="0">
              <a:highlight>
                <a:srgbClr val="FFFF00"/>
              </a:highlight>
            </a:endParaRPr>
          </a:p>
          <a:p>
            <a:pPr marL="1143000" indent="-685800">
              <a:lnSpc>
                <a:spcPts val="4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/>
              <a:t>εφαρμογή συνεκτικής πολιτικής υποστήριξης ειδικών ομάδων δικαιούχων</a:t>
            </a:r>
          </a:p>
          <a:p>
            <a:pPr>
              <a:lnSpc>
                <a:spcPts val="4600"/>
              </a:lnSpc>
              <a:spcAft>
                <a:spcPts val="1800"/>
              </a:spcAft>
            </a:pPr>
            <a:r>
              <a:rPr lang="el-GR" b="1" dirty="0"/>
              <a:t>Διατήρηση σε σημαντικό βαθμό των διατάξεων εφαρμογής του θεσμικού πλαισίου για το ΕΣΠΑ 2014-2020 (Ν.4314/2014)</a:t>
            </a:r>
          </a:p>
          <a:p>
            <a:pPr>
              <a:lnSpc>
                <a:spcPts val="4600"/>
              </a:lnSpc>
              <a:spcAft>
                <a:spcPts val="1800"/>
              </a:spcAft>
            </a:pPr>
            <a:r>
              <a:rPr lang="el-GR" dirty="0"/>
              <a:t>Ενσωμάτωση στο εθνικό δίκαιο των απαιτήσεων και των απλουστεύσεων των Κανονισμών που αφορούν στο Σύστημα Διαχείρισης και Ελέγχου (ΣΔΕ) της περιόδου 2021-2027 </a:t>
            </a:r>
          </a:p>
          <a:p>
            <a:pPr>
              <a:lnSpc>
                <a:spcPts val="4600"/>
              </a:lnSpc>
              <a:spcAft>
                <a:spcPts val="1800"/>
              </a:spcAft>
            </a:pP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840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53E6C-3184-30F4-DF6E-4BA43557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Κύριες αλλαγές/βελτιώσεις του θεσμικού πλαισίου (1/2)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E2957-5E53-B2C1-97F1-AC5677916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4565" y="2504591"/>
            <a:ext cx="21482050" cy="8608886"/>
          </a:xfrm>
        </p:spPr>
        <p:txBody>
          <a:bodyPr/>
          <a:lstStyle/>
          <a:p>
            <a:pPr>
              <a:lnSpc>
                <a:spcPts val="46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Θέσπιση </a:t>
            </a:r>
            <a:r>
              <a:rPr lang="el-GR" b="1" dirty="0">
                <a:solidFill>
                  <a:srgbClr val="075091"/>
                </a:solidFill>
              </a:rPr>
              <a:t>Συμβούλιου Παρακολούθησης και Συντονισμού ΕΣΠA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Δημιουργία νέας ΕΥ Τεχνικής Βοήθειας και Υποστήριξης Δικαιούχων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Αναδιάρθρωση Εθνικής Αρχής Συντονισμού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Διατήρηση Επιτελικών Δομών στα Υπουργεία, με μία δομή ανά Υπουργείο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Απλοποίηση της διαδικασίας εξειδίκευσης Προγράμματος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dirty="0"/>
              <a:t>Πλήρως ψηφιοποιημένες διαδικασίες και Ολοκληρωμένα Πληροφοριακά Συστήματα :</a:t>
            </a:r>
          </a:p>
          <a:p>
            <a:pPr marL="1143000" indent="-685800">
              <a:lnSpc>
                <a:spcPts val="4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/>
              <a:t>ΟΠΣ, </a:t>
            </a:r>
          </a:p>
          <a:p>
            <a:pPr marL="1143000" indent="-685800">
              <a:lnSpc>
                <a:spcPts val="4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/>
              <a:t>ΟΠΣ-ΠΔΕ ή e-</a:t>
            </a:r>
            <a:r>
              <a:rPr lang="el-GR" dirty="0" err="1"/>
              <a:t>pde</a:t>
            </a:r>
            <a:endParaRPr lang="el-GR" dirty="0"/>
          </a:p>
          <a:p>
            <a:pPr marL="1143000" indent="-685800">
              <a:lnSpc>
                <a:spcPts val="4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/>
              <a:t>ΟΠΣΚΕ  (ΟΠΣ Κρατικών Ενισχύσεων)</a:t>
            </a:r>
          </a:p>
          <a:p>
            <a:pPr marL="1143000" indent="-685800">
              <a:lnSpc>
                <a:spcPts val="46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dirty="0"/>
              <a:t>Πληροφοριακό Σύστημα Σώρευσης Κρατικών Ενισχύσεων Ήσσονος Σημασίας «ΠΣΣΚΕΗΣ»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l-GR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l-GR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209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C8F53F-3DB2-CD44-B558-FE8F5A2A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34" y="6567864"/>
            <a:ext cx="16738600" cy="1169193"/>
          </a:xfrm>
        </p:spPr>
        <p:txBody>
          <a:bodyPr/>
          <a:lstStyle/>
          <a:p>
            <a:pPr algn="ctr"/>
            <a:r>
              <a:rPr lang="el-GR" dirty="0"/>
              <a:t>ΕΥΧΑΡΙΣΤΩ</a:t>
            </a:r>
          </a:p>
        </p:txBody>
      </p:sp>
    </p:spTree>
    <p:extLst>
      <p:ext uri="{BB962C8B-B14F-4D97-AF65-F5344CB8AC3E}">
        <p14:creationId xmlns:p14="http://schemas.microsoft.com/office/powerpoint/2010/main" val="26143255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Τίτλος 15">
            <a:extLst>
              <a:ext uri="{FF2B5EF4-FFF2-40B4-BE49-F238E27FC236}">
                <a16:creationId xmlns:a16="http://schemas.microsoft.com/office/drawing/2014/main" id="{B2929416-EDC1-BB42-A56F-395F9C48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Συνολικοί Διαθέσιμοι Πόροι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86767-DC08-BD4B-81E9-8BF79B957057}"/>
              </a:ext>
            </a:extLst>
          </p:cNvPr>
          <p:cNvSpPr txBox="1"/>
          <p:nvPr/>
        </p:nvSpPr>
        <p:spPr>
          <a:xfrm>
            <a:off x="14294409" y="-788662"/>
            <a:ext cx="126334" cy="622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2524" tIns="62524" rIns="62524" bIns="62524" numCol="1" spcCol="38100" rtlCol="0" anchor="ctr">
            <a:spAutoFit/>
          </a:bodyPr>
          <a:lstStyle/>
          <a:p>
            <a:pPr defTabSz="1016026"/>
            <a:endParaRPr lang="el-GR" sz="3224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C5A7B1-CA43-CD3B-26BA-FAA4665D866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3569483" y="10474828"/>
            <a:ext cx="10140462" cy="142240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46">
              <a:solidFill>
                <a:schemeClr val="tx1"/>
              </a:solidFill>
            </a:endParaRPr>
          </a:p>
        </p:txBody>
      </p:sp>
      <p:sp>
        <p:nvSpPr>
          <p:cNvPr id="8" name="Google Shape;703;p5">
            <a:extLst>
              <a:ext uri="{FF2B5EF4-FFF2-40B4-BE49-F238E27FC236}">
                <a16:creationId xmlns:a16="http://schemas.microsoft.com/office/drawing/2014/main" id="{0DA0ADAF-59E6-9CC6-0B44-11B1317A9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0137" y="4235167"/>
            <a:ext cx="9614063" cy="46367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Tx/>
            </a:pP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€ 26,</a:t>
            </a:r>
            <a:r>
              <a:rPr lang="en-US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δισ. Δημόσια Δαπάνη </a:t>
            </a:r>
          </a:p>
          <a:p>
            <a:pPr marL="1092208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3200" b="1" kern="1200" dirty="0">
                <a:solidFill>
                  <a:schemeClr val="bg1"/>
                </a:solidFill>
              </a:rPr>
              <a:t>€ 20,9 δισ. Ενωσιακή Συμμετοχή </a:t>
            </a:r>
          </a:p>
          <a:p>
            <a:pPr marL="1303242" lvl="1">
              <a:spcBef>
                <a:spcPts val="0"/>
              </a:spcBef>
            </a:pPr>
            <a:r>
              <a:rPr lang="el-GR" sz="3200" b="1" kern="1200" dirty="0">
                <a:solidFill>
                  <a:schemeClr val="bg1"/>
                </a:solidFill>
              </a:rPr>
              <a:t>ΕΤΠΑ , ΤΑ, ΕΚΤ+, ΤΔΜ και ΕΤΘΑΥ)</a:t>
            </a:r>
          </a:p>
          <a:p>
            <a:pPr marL="1092208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l-GR" sz="3200" b="1" kern="1200" dirty="0">
                <a:solidFill>
                  <a:schemeClr val="bg1"/>
                </a:solidFill>
              </a:rPr>
              <a:t>€ 5,3 δισ. Εθνική Συνεισφορά</a:t>
            </a:r>
          </a:p>
          <a:p>
            <a:pPr>
              <a:buClrTx/>
            </a:pPr>
            <a:endParaRPr lang="en-US" sz="3938" b="1" kern="1200" dirty="0">
              <a:solidFill>
                <a:schemeClr val="bg1"/>
              </a:solidFill>
            </a:endParaRPr>
          </a:p>
          <a:p>
            <a:pPr>
              <a:buClrTx/>
            </a:pPr>
            <a:endParaRPr lang="en-US" sz="3938" b="1" kern="1200" dirty="0">
              <a:solidFill>
                <a:schemeClr val="bg1"/>
              </a:solidFill>
            </a:endParaRPr>
          </a:p>
          <a:p>
            <a:pPr>
              <a:buClrTx/>
            </a:pPr>
            <a:endParaRPr lang="en-US" sz="3938" b="1" kern="1200" dirty="0">
              <a:solidFill>
                <a:schemeClr val="bg1"/>
              </a:solidFill>
            </a:endParaRPr>
          </a:p>
          <a:p>
            <a:pPr>
              <a:buClrTx/>
            </a:pPr>
            <a:endParaRPr lang="en-US" sz="3938" b="1" kern="1200" dirty="0">
              <a:solidFill>
                <a:schemeClr val="bg1"/>
              </a:solidFill>
            </a:endParaRPr>
          </a:p>
          <a:p>
            <a:pPr>
              <a:buClrTx/>
            </a:pPr>
            <a:endParaRPr lang="el-GR" sz="3938" b="1" kern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EE1F0A-BFEE-7731-9A57-BFE7E343D3BF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14357574" y="10399568"/>
            <a:ext cx="9046308" cy="47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Helvetica Neue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Helvetica Neue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Helvetica Neue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Helvetica Neue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Helvetica Neue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800" dirty="0">
                <a:latin typeface="Arial" panose="020B0604020202020204" pitchFamily="34" charset="0"/>
              </a:rPr>
              <a:t>Ενωσιακή Συμμετοχή ΕΤΠΑ, </a:t>
            </a:r>
            <a:r>
              <a:rPr lang="en-US" altLang="en-US" sz="2800" dirty="0">
                <a:latin typeface="Arial" panose="020B0604020202020204" pitchFamily="34" charset="0"/>
              </a:rPr>
              <a:t>T</a:t>
            </a:r>
            <a:r>
              <a:rPr lang="el-GR" altLang="en-US" sz="2800" dirty="0">
                <a:latin typeface="Arial" panose="020B0604020202020204" pitchFamily="34" charset="0"/>
              </a:rPr>
              <a:t>Σ, ΕΚΤ+, ΤΔΜ, ΕΤΘΑΥ</a:t>
            </a:r>
            <a:endParaRPr lang="el-GR" sz="2800" dirty="0">
              <a:latin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7D7E6AE-0F91-757E-73CE-E9BE66DA0A62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4357574" y="11095044"/>
            <a:ext cx="9046308" cy="47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Helvetica Neue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Helvetica Neue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Helvetica Neue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Helvetica Neue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Helvetica Neue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n-US" sz="2800" dirty="0">
                <a:latin typeface="Arial" panose="020B0604020202020204" pitchFamily="34" charset="0"/>
              </a:rPr>
              <a:t>Εθνική Συνεισφορά </a:t>
            </a:r>
            <a:endParaRPr lang="el-GR" sz="2800" dirty="0">
              <a:latin typeface="Arial" panose="020B060402020202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3819549" y="10429105"/>
            <a:ext cx="381461" cy="39808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3822963" y="11095044"/>
            <a:ext cx="381461" cy="398089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83C1073-A69B-DE1E-65A9-990B7C5AA01F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4119978498"/>
              </p:ext>
            </p:extLst>
          </p:nvPr>
        </p:nvGraphicFramePr>
        <p:xfrm>
          <a:off x="12635331" y="2518669"/>
          <a:ext cx="8913227" cy="796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DCDA977-150A-C761-3814-B7B958BBDBA5}"/>
              </a:ext>
            </a:extLst>
          </p:cNvPr>
          <p:cNvSpPr txBox="1"/>
          <p:nvPr/>
        </p:nvSpPr>
        <p:spPr>
          <a:xfrm>
            <a:off x="19443032" y="3591181"/>
            <a:ext cx="193986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5,3 δις €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61AA23-8CD4-411B-41D9-A55949995726}"/>
              </a:ext>
            </a:extLst>
          </p:cNvPr>
          <p:cNvSpPr txBox="1"/>
          <p:nvPr/>
        </p:nvSpPr>
        <p:spPr>
          <a:xfrm>
            <a:off x="12296274" y="8236495"/>
            <a:ext cx="1822951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20,9 δις €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52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B2FA7148-B9F9-724E-AF8F-0C400034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ΕΣΠΑ 2021-2027 – Βασικές Αρχές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C071-0855-9459-86C1-F80FBF6C1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3821" y="2551793"/>
            <a:ext cx="21482050" cy="5589886"/>
          </a:xfrm>
        </p:spPr>
        <p:txBody>
          <a:bodyPr/>
          <a:lstStyle/>
          <a:p>
            <a:pPr marL="457200" indent="-457200">
              <a:lnSpc>
                <a:spcPts val="4600"/>
              </a:lnSpc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l-GR" dirty="0"/>
              <a:t>Λαμβάνει απόλυτα υπόψη το σύνολο των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Ειδικών για τη Χώρα συστάσεων </a:t>
            </a:r>
            <a:r>
              <a:rPr lang="el-GR" dirty="0"/>
              <a:t>(Έκθεση 2020)</a:t>
            </a:r>
          </a:p>
          <a:p>
            <a:pPr marL="457200" indent="-457200">
              <a:lnSpc>
                <a:spcPts val="4600"/>
              </a:lnSpc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l-GR" dirty="0"/>
              <a:t>Συμμορφώνεται με την Ευρωπαϊκή Σύμβαση των Δικαιωμάτων του Ανθρώπου</a:t>
            </a:r>
          </a:p>
          <a:p>
            <a:pPr marL="457200" indent="-457200">
              <a:lnSpc>
                <a:spcPts val="4600"/>
              </a:lnSpc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l-GR" dirty="0"/>
              <a:t>Λαμβάνει υπόψη την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Ευρωπαϊκή Πράσινη Συμφωνία </a:t>
            </a:r>
          </a:p>
          <a:p>
            <a:pPr marL="457200" indent="-457200">
              <a:lnSpc>
                <a:spcPts val="4600"/>
              </a:lnSpc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l-GR" dirty="0"/>
              <a:t>Υποστηρίζει τις λοιπές Εθνικές Στρατηγικές και τα Εθνικά Σχέδια Δράσης (</a:t>
            </a:r>
            <a:r>
              <a:rPr lang="el-GR" dirty="0" err="1"/>
              <a:t>Enabling</a:t>
            </a:r>
            <a:r>
              <a:rPr lang="el-GR" dirty="0"/>
              <a:t> </a:t>
            </a:r>
            <a:r>
              <a:rPr lang="el-GR" dirty="0" err="1"/>
              <a:t>Conditions</a:t>
            </a:r>
            <a:r>
              <a:rPr lang="el-GR" dirty="0"/>
              <a:t>)</a:t>
            </a:r>
          </a:p>
          <a:p>
            <a:pPr marL="457200" indent="-457200">
              <a:lnSpc>
                <a:spcPts val="4600"/>
              </a:lnSpc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l-GR" dirty="0"/>
              <a:t>Υποστηρίζει το νέο Ταμείο για την 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Δίκαιη Μετάβαση </a:t>
            </a:r>
            <a:r>
              <a:rPr lang="el-GR" dirty="0"/>
              <a:t>(</a:t>
            </a:r>
            <a:r>
              <a:rPr lang="el-GR" dirty="0" err="1"/>
              <a:t>λιγνιτικές</a:t>
            </a:r>
            <a:r>
              <a:rPr lang="el-GR" dirty="0"/>
              <a:t> περιοχές και νησιά)</a:t>
            </a:r>
          </a:p>
          <a:p>
            <a:pPr marL="457200" indent="-457200">
              <a:lnSpc>
                <a:spcPts val="4600"/>
              </a:lnSpc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l-GR" dirty="0"/>
              <a:t>Ακολουθεί το Εθνικό Πρόγραμμα Μεταρρυθμίσεων και Σχέδιο Ανάπτυξης για την Ελληνική Οικονομία (Έκθεση Επιτροπής </a:t>
            </a:r>
            <a:r>
              <a:rPr lang="el-GR" dirty="0" err="1"/>
              <a:t>Πισσαρίδη</a:t>
            </a:r>
            <a:r>
              <a:rPr lang="el-GR" dirty="0"/>
              <a:t>)</a:t>
            </a:r>
          </a:p>
          <a:p>
            <a:pPr>
              <a:lnSpc>
                <a:spcPts val="4600"/>
              </a:lnSpc>
              <a:spcAft>
                <a:spcPts val="3600"/>
              </a:spcAft>
            </a:pPr>
            <a:r>
              <a:rPr lang="el-GR" dirty="0"/>
              <a:t>Ακολουθεί τις δεσμεύσεις των Ευρωπαϊκών Κανονισμών για τις θεματικές συγκεντρώσεις και ξεπερνά τα κατώτατα ποσοστά</a:t>
            </a:r>
          </a:p>
          <a:p>
            <a:pPr marL="457200" indent="-457200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46297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E516-E551-3E82-558A-73AE47F2B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ΕΣΠΑ 2021 – 2027: Τι ΝΕΟ φέρνει …. ως προς το ΕΣΠΑ 2014-2020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086ADB-4769-2E00-AF50-622A1FEABFFF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2783816627"/>
              </p:ext>
            </p:extLst>
          </p:nvPr>
        </p:nvGraphicFramePr>
        <p:xfrm>
          <a:off x="844333" y="2320953"/>
          <a:ext cx="22271546" cy="91664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9823">
                  <a:extLst>
                    <a:ext uri="{9D8B030D-6E8A-4147-A177-3AD203B41FA5}">
                      <a16:colId xmlns:a16="http://schemas.microsoft.com/office/drawing/2014/main" val="1809945045"/>
                    </a:ext>
                  </a:extLst>
                </a:gridCol>
                <a:gridCol w="20721723">
                  <a:extLst>
                    <a:ext uri="{9D8B030D-6E8A-4147-A177-3AD203B41FA5}">
                      <a16:colId xmlns:a16="http://schemas.microsoft.com/office/drawing/2014/main" val="1513810362"/>
                    </a:ext>
                  </a:extLst>
                </a:gridCol>
              </a:tblGrid>
              <a:tr h="113799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225084" marR="225084" marT="112542" marB="11254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l-GR" sz="3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Αύξηση 2,2 δισ. € για τα 13 ΠΕΠ (από 5,9 δισ. € σε 8,1 δισ. €)</a:t>
                      </a:r>
                    </a:p>
                  </a:txBody>
                  <a:tcPr marL="225084" marR="225084" marT="112542" marB="1125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4213056"/>
                  </a:ext>
                </a:extLst>
              </a:tr>
              <a:tr h="113799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225084" marR="225084" marT="112542" marB="112542">
                    <a:lnR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l-G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για τον Ψηφιακό Μετασχηματισμό με ενισχυμένους πόρους και νέα Διαχειριστική Αρχή</a:t>
                      </a:r>
                    </a:p>
                  </a:txBody>
                  <a:tcPr marL="225084" marR="225084" marT="112542" marB="11254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6264790"/>
                  </a:ext>
                </a:extLst>
              </a:tr>
              <a:tr h="113799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225084" marR="225084" marT="112542" marB="112542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l-G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για την Πολιτική Προστασία</a:t>
                      </a:r>
                      <a:endParaRPr lang="el-GR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5084" marR="225084" marT="112542" marB="112542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67035097"/>
                  </a:ext>
                </a:extLst>
              </a:tr>
              <a:tr h="113799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225084" marR="225084" marT="112542" marB="112542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l-G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Πρόγραμμα για την Δίκαιη Αναπτυξιακή Μετάβαση και νέα Διαχειριστική Αρχή</a:t>
                      </a:r>
                    </a:p>
                  </a:txBody>
                  <a:tcPr marL="225084" marR="225084" marT="112542" marB="112542" anchor="ctr"/>
                </a:tc>
                <a:extLst>
                  <a:ext uri="{0D108BD9-81ED-4DB2-BD59-A6C34878D82A}">
                    <a16:rowId xmlns:a16="http://schemas.microsoft.com/office/drawing/2014/main" val="491763292"/>
                  </a:ext>
                </a:extLst>
              </a:tr>
              <a:tr h="1137998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225084" marR="225084" marT="112542" marB="112542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l-GR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Διακριτό Πρόγραμμα για το Περιβάλλον, Κλιματική Αλλαγή και Ενέργεια</a:t>
                      </a:r>
                    </a:p>
                  </a:txBody>
                  <a:tcPr marL="225084" marR="225084" marT="112542" marB="112542" anchor="ctr"/>
                </a:tc>
                <a:extLst>
                  <a:ext uri="{0D108BD9-81ED-4DB2-BD59-A6C34878D82A}">
                    <a16:rowId xmlns:a16="http://schemas.microsoft.com/office/drawing/2014/main" val="2510027147"/>
                  </a:ext>
                </a:extLst>
              </a:tr>
              <a:tr h="1137998">
                <a:tc>
                  <a:txBody>
                    <a:bodyPr/>
                    <a:lstStyle/>
                    <a:p>
                      <a:pPr marL="0" marR="0" indent="0" algn="l" defTabSz="41275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en-US" sz="44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25084" marR="225084" marT="112542" marB="112542"/>
                </a:tc>
                <a:tc>
                  <a:txBody>
                    <a:bodyPr/>
                    <a:lstStyle/>
                    <a:p>
                      <a:pPr marL="0" marR="0" indent="0" algn="l" defTabSz="50802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l-GR" sz="3200" u="none" strike="noStrike" cap="none" spc="0" baseline="0" dirty="0">
                          <a:ln>
                            <a:noFill/>
                          </a:ln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Νέο Πρόγραμμα για την Ανταγωνιστικότητα με δράσεις ενίσχυσης των επιχειρήσεων, έρευνας και καινοτομίας</a:t>
                      </a:r>
                      <a:endParaRPr lang="el-GR" sz="3200" b="1" i="0" u="none" strike="noStrike" cap="none" spc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25084" marR="225084" marT="112542" marB="112542" anchor="ctr"/>
                </a:tc>
                <a:extLst>
                  <a:ext uri="{0D108BD9-81ED-4DB2-BD59-A6C34878D82A}">
                    <a16:rowId xmlns:a16="http://schemas.microsoft.com/office/drawing/2014/main" val="2461953083"/>
                  </a:ext>
                </a:extLst>
              </a:tr>
              <a:tr h="1140948">
                <a:tc>
                  <a:txBody>
                    <a:bodyPr/>
                    <a:lstStyle/>
                    <a:p>
                      <a:endParaRPr lang="el-GR" sz="3600" dirty="0"/>
                    </a:p>
                  </a:txBody>
                  <a:tcPr marL="225084" marR="225084" marT="112542" marB="112542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l-GR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Ενίσχυση και αναβάθμιση του Προγράμματος Τεχνικής Υποστήριξης για θεσμική και διαχειριστική ικανότητα δικαιούχων και φορέων υλοποίησης (</a:t>
                      </a:r>
                      <a:r>
                        <a:rPr lang="el-GR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r>
                        <a:rPr lang="el-GR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</a:t>
                      </a:r>
                      <a:r>
                        <a:rPr lang="el-GR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25084" marR="225084" marT="112542" marB="112542" anchor="ctr"/>
                </a:tc>
                <a:extLst>
                  <a:ext uri="{0D108BD9-81ED-4DB2-BD59-A6C34878D82A}">
                    <a16:rowId xmlns:a16="http://schemas.microsoft.com/office/drawing/2014/main" val="1133748271"/>
                  </a:ext>
                </a:extLst>
              </a:tr>
              <a:tr h="1137998">
                <a:tc>
                  <a:txBody>
                    <a:bodyPr/>
                    <a:lstStyle/>
                    <a:p>
                      <a:pPr marL="0" marR="0" indent="0" algn="l" defTabSz="41275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el-GR" sz="44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25084" marR="225084" marT="112542" marB="112542"/>
                </a:tc>
                <a:tc>
                  <a:txBody>
                    <a:bodyPr/>
                    <a:lstStyle/>
                    <a:p>
                      <a:pPr marL="0" marR="0" indent="0" algn="l" defTabSz="41275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el-GR" sz="3200" u="none" strike="noStrike" cap="none" spc="0" baseline="0" dirty="0">
                          <a:ln>
                            <a:noFill/>
                          </a:ln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Helvetica Light"/>
                        </a:rPr>
                        <a:t>Βελτιστοποίηση πλαισίου διαχείρισης και συντονισμού</a:t>
                      </a:r>
                      <a:endParaRPr lang="el-GR" sz="3200" b="1" i="0" u="none" strike="noStrike" cap="none" spc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225084" marR="225084" marT="112542" marB="112542" anchor="ctr"/>
                </a:tc>
                <a:extLst>
                  <a:ext uri="{0D108BD9-81ED-4DB2-BD59-A6C34878D82A}">
                    <a16:rowId xmlns:a16="http://schemas.microsoft.com/office/drawing/2014/main" val="219071043"/>
                  </a:ext>
                </a:extLst>
              </a:tr>
            </a:tbl>
          </a:graphicData>
        </a:graphic>
      </p:graphicFrame>
      <p:sp>
        <p:nvSpPr>
          <p:cNvPr id="4" name="Freeform 212">
            <a:extLst>
              <a:ext uri="{FF2B5EF4-FFF2-40B4-BE49-F238E27FC236}">
                <a16:creationId xmlns:a16="http://schemas.microsoft.com/office/drawing/2014/main" id="{440A1DC7-0B23-4283-98FB-A04FB55A10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48079" y="2702184"/>
            <a:ext cx="571500" cy="5715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8C536529-06FE-4D05-ACEA-F7BCD80C70A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48079" y="3784605"/>
            <a:ext cx="571500" cy="571500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331 w 346"/>
              <a:gd name="T11" fmla="*/ 331 h 346"/>
              <a:gd name="T12" fmla="*/ 14 w 346"/>
              <a:gd name="T13" fmla="*/ 331 h 346"/>
              <a:gd name="T14" fmla="*/ 14 w 346"/>
              <a:gd name="T15" fmla="*/ 15 h 346"/>
              <a:gd name="T16" fmla="*/ 331 w 346"/>
              <a:gd name="T17" fmla="*/ 15 h 346"/>
              <a:gd name="T18" fmla="*/ 331 w 346"/>
              <a:gd name="T19" fmla="*/ 331 h 346"/>
              <a:gd name="T20" fmla="*/ 26 w 346"/>
              <a:gd name="T21" fmla="*/ 207 h 346"/>
              <a:gd name="T22" fmla="*/ 82 w 346"/>
              <a:gd name="T23" fmla="*/ 150 h 346"/>
              <a:gd name="T24" fmla="*/ 159 w 346"/>
              <a:gd name="T25" fmla="*/ 99 h 346"/>
              <a:gd name="T26" fmla="*/ 229 w 346"/>
              <a:gd name="T27" fmla="*/ 138 h 346"/>
              <a:gd name="T28" fmla="*/ 249 w 346"/>
              <a:gd name="T29" fmla="*/ 131 h 346"/>
              <a:gd name="T30" fmla="*/ 285 w 346"/>
              <a:gd name="T31" fmla="*/ 167 h 346"/>
              <a:gd name="T32" fmla="*/ 284 w 346"/>
              <a:gd name="T33" fmla="*/ 173 h 346"/>
              <a:gd name="T34" fmla="*/ 319 w 346"/>
              <a:gd name="T35" fmla="*/ 217 h 346"/>
              <a:gd name="T36" fmla="*/ 273 w 346"/>
              <a:gd name="T37" fmla="*/ 264 h 346"/>
              <a:gd name="T38" fmla="*/ 222 w 346"/>
              <a:gd name="T39" fmla="*/ 264 h 346"/>
              <a:gd name="T40" fmla="*/ 222 w 346"/>
              <a:gd name="T41" fmla="*/ 249 h 346"/>
              <a:gd name="T42" fmla="*/ 273 w 346"/>
              <a:gd name="T43" fmla="*/ 249 h 346"/>
              <a:gd name="T44" fmla="*/ 304 w 346"/>
              <a:gd name="T45" fmla="*/ 217 h 346"/>
              <a:gd name="T46" fmla="*/ 275 w 346"/>
              <a:gd name="T47" fmla="*/ 186 h 346"/>
              <a:gd name="T48" fmla="*/ 264 w 346"/>
              <a:gd name="T49" fmla="*/ 185 h 346"/>
              <a:gd name="T50" fmla="*/ 268 w 346"/>
              <a:gd name="T51" fmla="*/ 176 h 346"/>
              <a:gd name="T52" fmla="*/ 270 w 346"/>
              <a:gd name="T53" fmla="*/ 167 h 346"/>
              <a:gd name="T54" fmla="*/ 249 w 346"/>
              <a:gd name="T55" fmla="*/ 146 h 346"/>
              <a:gd name="T56" fmla="*/ 233 w 346"/>
              <a:gd name="T57" fmla="*/ 154 h 346"/>
              <a:gd name="T58" fmla="*/ 225 w 346"/>
              <a:gd name="T59" fmla="*/ 163 h 346"/>
              <a:gd name="T60" fmla="*/ 220 w 346"/>
              <a:gd name="T61" fmla="*/ 153 h 346"/>
              <a:gd name="T62" fmla="*/ 159 w 346"/>
              <a:gd name="T63" fmla="*/ 113 h 346"/>
              <a:gd name="T64" fmla="*/ 94 w 346"/>
              <a:gd name="T65" fmla="*/ 160 h 346"/>
              <a:gd name="T66" fmla="*/ 93 w 346"/>
              <a:gd name="T67" fmla="*/ 165 h 346"/>
              <a:gd name="T68" fmla="*/ 87 w 346"/>
              <a:gd name="T69" fmla="*/ 165 h 346"/>
              <a:gd name="T70" fmla="*/ 83 w 346"/>
              <a:gd name="T71" fmla="*/ 164 h 346"/>
              <a:gd name="T72" fmla="*/ 41 w 346"/>
              <a:gd name="T73" fmla="*/ 207 h 346"/>
              <a:gd name="T74" fmla="*/ 83 w 346"/>
              <a:gd name="T75" fmla="*/ 249 h 346"/>
              <a:gd name="T76" fmla="*/ 129 w 346"/>
              <a:gd name="T77" fmla="*/ 249 h 346"/>
              <a:gd name="T78" fmla="*/ 129 w 346"/>
              <a:gd name="T79" fmla="*/ 264 h 346"/>
              <a:gd name="T80" fmla="*/ 83 w 346"/>
              <a:gd name="T81" fmla="*/ 264 h 346"/>
              <a:gd name="T82" fmla="*/ 26 w 346"/>
              <a:gd name="T83" fmla="*/ 207 h 346"/>
              <a:gd name="T84" fmla="*/ 173 w 346"/>
              <a:gd name="T85" fmla="*/ 184 h 346"/>
              <a:gd name="T86" fmla="*/ 216 w 346"/>
              <a:gd name="T87" fmla="*/ 227 h 346"/>
              <a:gd name="T88" fmla="*/ 206 w 346"/>
              <a:gd name="T89" fmla="*/ 238 h 346"/>
              <a:gd name="T90" fmla="*/ 180 w 346"/>
              <a:gd name="T91" fmla="*/ 212 h 346"/>
              <a:gd name="T92" fmla="*/ 180 w 346"/>
              <a:gd name="T93" fmla="*/ 296 h 346"/>
              <a:gd name="T94" fmla="*/ 165 w 346"/>
              <a:gd name="T95" fmla="*/ 296 h 346"/>
              <a:gd name="T96" fmla="*/ 165 w 346"/>
              <a:gd name="T97" fmla="*/ 212 h 346"/>
              <a:gd name="T98" fmla="*/ 139 w 346"/>
              <a:gd name="T99" fmla="*/ 238 h 346"/>
              <a:gd name="T100" fmla="*/ 129 w 346"/>
              <a:gd name="T101" fmla="*/ 227 h 346"/>
              <a:gd name="T102" fmla="*/ 173 w 346"/>
              <a:gd name="T103" fmla="*/ 18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331" y="331"/>
                </a:moveTo>
                <a:cubicBezTo>
                  <a:pt x="14" y="331"/>
                  <a:pt x="14" y="331"/>
                  <a:pt x="14" y="331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lnTo>
                  <a:pt x="331" y="331"/>
                </a:lnTo>
                <a:close/>
                <a:moveTo>
                  <a:pt x="26" y="207"/>
                </a:moveTo>
                <a:cubicBezTo>
                  <a:pt x="26" y="176"/>
                  <a:pt x="51" y="150"/>
                  <a:pt x="82" y="150"/>
                </a:cubicBezTo>
                <a:cubicBezTo>
                  <a:pt x="95" y="119"/>
                  <a:pt x="125" y="99"/>
                  <a:pt x="159" y="99"/>
                </a:cubicBezTo>
                <a:cubicBezTo>
                  <a:pt x="187" y="99"/>
                  <a:pt x="214" y="114"/>
                  <a:pt x="229" y="138"/>
                </a:cubicBezTo>
                <a:cubicBezTo>
                  <a:pt x="235" y="134"/>
                  <a:pt x="242" y="131"/>
                  <a:pt x="249" y="131"/>
                </a:cubicBezTo>
                <a:cubicBezTo>
                  <a:pt x="269" y="131"/>
                  <a:pt x="285" y="147"/>
                  <a:pt x="285" y="167"/>
                </a:cubicBezTo>
                <a:cubicBezTo>
                  <a:pt x="285" y="169"/>
                  <a:pt x="285" y="171"/>
                  <a:pt x="284" y="173"/>
                </a:cubicBezTo>
                <a:cubicBezTo>
                  <a:pt x="304" y="178"/>
                  <a:pt x="319" y="196"/>
                  <a:pt x="319" y="217"/>
                </a:cubicBezTo>
                <a:cubicBezTo>
                  <a:pt x="319" y="243"/>
                  <a:pt x="298" y="264"/>
                  <a:pt x="273" y="264"/>
                </a:cubicBezTo>
                <a:cubicBezTo>
                  <a:pt x="222" y="264"/>
                  <a:pt x="222" y="264"/>
                  <a:pt x="222" y="264"/>
                </a:cubicBezTo>
                <a:cubicBezTo>
                  <a:pt x="222" y="249"/>
                  <a:pt x="222" y="249"/>
                  <a:pt x="222" y="249"/>
                </a:cubicBezTo>
                <a:cubicBezTo>
                  <a:pt x="273" y="249"/>
                  <a:pt x="273" y="249"/>
                  <a:pt x="273" y="249"/>
                </a:cubicBezTo>
                <a:cubicBezTo>
                  <a:pt x="290" y="249"/>
                  <a:pt x="304" y="235"/>
                  <a:pt x="304" y="217"/>
                </a:cubicBezTo>
                <a:cubicBezTo>
                  <a:pt x="304" y="201"/>
                  <a:pt x="291" y="187"/>
                  <a:pt x="275" y="186"/>
                </a:cubicBezTo>
                <a:cubicBezTo>
                  <a:pt x="264" y="185"/>
                  <a:pt x="264" y="185"/>
                  <a:pt x="264" y="185"/>
                </a:cubicBezTo>
                <a:cubicBezTo>
                  <a:pt x="268" y="176"/>
                  <a:pt x="268" y="176"/>
                  <a:pt x="268" y="176"/>
                </a:cubicBezTo>
                <a:cubicBezTo>
                  <a:pt x="270" y="173"/>
                  <a:pt x="270" y="170"/>
                  <a:pt x="270" y="167"/>
                </a:cubicBezTo>
                <a:cubicBezTo>
                  <a:pt x="270" y="156"/>
                  <a:pt x="261" y="146"/>
                  <a:pt x="249" y="146"/>
                </a:cubicBezTo>
                <a:cubicBezTo>
                  <a:pt x="243" y="146"/>
                  <a:pt x="237" y="149"/>
                  <a:pt x="233" y="154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0" y="153"/>
                  <a:pt x="220" y="153"/>
                  <a:pt x="220" y="153"/>
                </a:cubicBezTo>
                <a:cubicBezTo>
                  <a:pt x="209" y="129"/>
                  <a:pt x="185" y="113"/>
                  <a:pt x="159" y="113"/>
                </a:cubicBezTo>
                <a:cubicBezTo>
                  <a:pt x="129" y="113"/>
                  <a:pt x="104" y="132"/>
                  <a:pt x="94" y="160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87" y="165"/>
                  <a:pt x="87" y="165"/>
                  <a:pt x="87" y="165"/>
                </a:cubicBezTo>
                <a:cubicBezTo>
                  <a:pt x="86" y="165"/>
                  <a:pt x="84" y="164"/>
                  <a:pt x="83" y="164"/>
                </a:cubicBezTo>
                <a:cubicBezTo>
                  <a:pt x="60" y="164"/>
                  <a:pt x="41" y="183"/>
                  <a:pt x="41" y="207"/>
                </a:cubicBezTo>
                <a:cubicBezTo>
                  <a:pt x="41" y="230"/>
                  <a:pt x="60" y="249"/>
                  <a:pt x="83" y="249"/>
                </a:cubicBezTo>
                <a:cubicBezTo>
                  <a:pt x="129" y="249"/>
                  <a:pt x="129" y="249"/>
                  <a:pt x="129" y="249"/>
                </a:cubicBezTo>
                <a:cubicBezTo>
                  <a:pt x="129" y="264"/>
                  <a:pt x="129" y="264"/>
                  <a:pt x="129" y="264"/>
                </a:cubicBezTo>
                <a:cubicBezTo>
                  <a:pt x="83" y="264"/>
                  <a:pt x="83" y="264"/>
                  <a:pt x="83" y="264"/>
                </a:cubicBezTo>
                <a:cubicBezTo>
                  <a:pt x="52" y="264"/>
                  <a:pt x="26" y="238"/>
                  <a:pt x="26" y="207"/>
                </a:cubicBezTo>
                <a:close/>
                <a:moveTo>
                  <a:pt x="173" y="184"/>
                </a:moveTo>
                <a:cubicBezTo>
                  <a:pt x="216" y="227"/>
                  <a:pt x="216" y="227"/>
                  <a:pt x="216" y="227"/>
                </a:cubicBezTo>
                <a:cubicBezTo>
                  <a:pt x="206" y="238"/>
                  <a:pt x="206" y="238"/>
                  <a:pt x="206" y="238"/>
                </a:cubicBezTo>
                <a:cubicBezTo>
                  <a:pt x="180" y="212"/>
                  <a:pt x="180" y="212"/>
                  <a:pt x="180" y="212"/>
                </a:cubicBezTo>
                <a:cubicBezTo>
                  <a:pt x="180" y="296"/>
                  <a:pt x="180" y="296"/>
                  <a:pt x="180" y="296"/>
                </a:cubicBezTo>
                <a:cubicBezTo>
                  <a:pt x="165" y="296"/>
                  <a:pt x="165" y="296"/>
                  <a:pt x="165" y="296"/>
                </a:cubicBezTo>
                <a:cubicBezTo>
                  <a:pt x="165" y="212"/>
                  <a:pt x="165" y="212"/>
                  <a:pt x="165" y="212"/>
                </a:cubicBezTo>
                <a:cubicBezTo>
                  <a:pt x="139" y="238"/>
                  <a:pt x="139" y="238"/>
                  <a:pt x="139" y="238"/>
                </a:cubicBezTo>
                <a:cubicBezTo>
                  <a:pt x="129" y="227"/>
                  <a:pt x="129" y="227"/>
                  <a:pt x="129" y="227"/>
                </a:cubicBezTo>
                <a:lnTo>
                  <a:pt x="173" y="1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id="{C125BB93-45CE-41CE-A330-886EC8A6F2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51544" y="4867026"/>
            <a:ext cx="568035" cy="568035"/>
          </a:xfrm>
          <a:custGeom>
            <a:avLst/>
            <a:gdLst>
              <a:gd name="T0" fmla="*/ 0 w 395"/>
              <a:gd name="T1" fmla="*/ 396 h 396"/>
              <a:gd name="T2" fmla="*/ 395 w 395"/>
              <a:gd name="T3" fmla="*/ 0 h 396"/>
              <a:gd name="T4" fmla="*/ 378 w 395"/>
              <a:gd name="T5" fmla="*/ 379 h 396"/>
              <a:gd name="T6" fmla="*/ 17 w 395"/>
              <a:gd name="T7" fmla="*/ 16 h 396"/>
              <a:gd name="T8" fmla="*/ 378 w 395"/>
              <a:gd name="T9" fmla="*/ 379 h 396"/>
              <a:gd name="T10" fmla="*/ 50 w 395"/>
              <a:gd name="T11" fmla="*/ 346 h 396"/>
              <a:gd name="T12" fmla="*/ 343 w 395"/>
              <a:gd name="T13" fmla="*/ 329 h 396"/>
              <a:gd name="T14" fmla="*/ 343 w 395"/>
              <a:gd name="T15" fmla="*/ 140 h 396"/>
              <a:gd name="T16" fmla="*/ 207 w 395"/>
              <a:gd name="T17" fmla="*/ 115 h 396"/>
              <a:gd name="T18" fmla="*/ 237 w 395"/>
              <a:gd name="T19" fmla="*/ 130 h 396"/>
              <a:gd name="T20" fmla="*/ 289 w 395"/>
              <a:gd name="T21" fmla="*/ 75 h 396"/>
              <a:gd name="T22" fmla="*/ 255 w 395"/>
              <a:gd name="T23" fmla="*/ 54 h 396"/>
              <a:gd name="T24" fmla="*/ 190 w 395"/>
              <a:gd name="T25" fmla="*/ 140 h 396"/>
              <a:gd name="T26" fmla="*/ 50 w 395"/>
              <a:gd name="T27" fmla="*/ 157 h 396"/>
              <a:gd name="T28" fmla="*/ 343 w 395"/>
              <a:gd name="T29" fmla="*/ 140 h 396"/>
              <a:gd name="T30" fmla="*/ 273 w 395"/>
              <a:gd name="T31" fmla="*/ 114 h 396"/>
              <a:gd name="T32" fmla="*/ 255 w 395"/>
              <a:gd name="T33" fmla="*/ 92 h 396"/>
              <a:gd name="T34" fmla="*/ 207 w 395"/>
              <a:gd name="T35" fmla="*/ 71 h 396"/>
              <a:gd name="T36" fmla="*/ 237 w 395"/>
              <a:gd name="T37" fmla="*/ 75 h 396"/>
              <a:gd name="T38" fmla="*/ 207 w 395"/>
              <a:gd name="T39" fmla="*/ 98 h 396"/>
              <a:gd name="T40" fmla="*/ 123 w 395"/>
              <a:gd name="T41" fmla="*/ 320 h 396"/>
              <a:gd name="T42" fmla="*/ 73 w 395"/>
              <a:gd name="T43" fmla="*/ 167 h 396"/>
              <a:gd name="T44" fmla="*/ 123 w 395"/>
              <a:gd name="T45" fmla="*/ 320 h 396"/>
              <a:gd name="T46" fmla="*/ 106 w 395"/>
              <a:gd name="T47" fmla="*/ 185 h 396"/>
              <a:gd name="T48" fmla="*/ 90 w 395"/>
              <a:gd name="T49" fmla="*/ 302 h 396"/>
              <a:gd name="T50" fmla="*/ 189 w 395"/>
              <a:gd name="T51" fmla="*/ 320 h 396"/>
              <a:gd name="T52" fmla="*/ 138 w 395"/>
              <a:gd name="T53" fmla="*/ 167 h 396"/>
              <a:gd name="T54" fmla="*/ 189 w 395"/>
              <a:gd name="T55" fmla="*/ 320 h 396"/>
              <a:gd name="T56" fmla="*/ 172 w 395"/>
              <a:gd name="T57" fmla="*/ 185 h 396"/>
              <a:gd name="T58" fmla="*/ 155 w 395"/>
              <a:gd name="T59" fmla="*/ 302 h 396"/>
              <a:gd name="T60" fmla="*/ 255 w 395"/>
              <a:gd name="T61" fmla="*/ 320 h 396"/>
              <a:gd name="T62" fmla="*/ 204 w 395"/>
              <a:gd name="T63" fmla="*/ 167 h 396"/>
              <a:gd name="T64" fmla="*/ 255 w 395"/>
              <a:gd name="T65" fmla="*/ 320 h 396"/>
              <a:gd name="T66" fmla="*/ 237 w 395"/>
              <a:gd name="T67" fmla="*/ 185 h 396"/>
              <a:gd name="T68" fmla="*/ 220 w 395"/>
              <a:gd name="T69" fmla="*/ 302 h 396"/>
              <a:gd name="T70" fmla="*/ 320 w 395"/>
              <a:gd name="T71" fmla="*/ 320 h 396"/>
              <a:gd name="T72" fmla="*/ 269 w 395"/>
              <a:gd name="T73" fmla="*/ 167 h 396"/>
              <a:gd name="T74" fmla="*/ 320 w 395"/>
              <a:gd name="T75" fmla="*/ 320 h 396"/>
              <a:gd name="T76" fmla="*/ 304 w 395"/>
              <a:gd name="T77" fmla="*/ 185 h 396"/>
              <a:gd name="T78" fmla="*/ 287 w 395"/>
              <a:gd name="T79" fmla="*/ 302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5" h="396">
                <a:moveTo>
                  <a:pt x="0" y="0"/>
                </a:moveTo>
                <a:lnTo>
                  <a:pt x="0" y="396"/>
                </a:lnTo>
                <a:lnTo>
                  <a:pt x="395" y="396"/>
                </a:lnTo>
                <a:lnTo>
                  <a:pt x="395" y="0"/>
                </a:lnTo>
                <a:lnTo>
                  <a:pt x="0" y="0"/>
                </a:lnTo>
                <a:close/>
                <a:moveTo>
                  <a:pt x="378" y="379"/>
                </a:moveTo>
                <a:lnTo>
                  <a:pt x="17" y="379"/>
                </a:lnTo>
                <a:lnTo>
                  <a:pt x="17" y="16"/>
                </a:lnTo>
                <a:lnTo>
                  <a:pt x="378" y="16"/>
                </a:lnTo>
                <a:lnTo>
                  <a:pt x="378" y="379"/>
                </a:lnTo>
                <a:close/>
                <a:moveTo>
                  <a:pt x="343" y="346"/>
                </a:moveTo>
                <a:lnTo>
                  <a:pt x="50" y="346"/>
                </a:lnTo>
                <a:lnTo>
                  <a:pt x="50" y="329"/>
                </a:lnTo>
                <a:lnTo>
                  <a:pt x="343" y="329"/>
                </a:lnTo>
                <a:lnTo>
                  <a:pt x="343" y="346"/>
                </a:lnTo>
                <a:close/>
                <a:moveTo>
                  <a:pt x="343" y="140"/>
                </a:moveTo>
                <a:lnTo>
                  <a:pt x="207" y="140"/>
                </a:lnTo>
                <a:lnTo>
                  <a:pt x="207" y="115"/>
                </a:lnTo>
                <a:lnTo>
                  <a:pt x="237" y="115"/>
                </a:lnTo>
                <a:lnTo>
                  <a:pt x="237" y="130"/>
                </a:lnTo>
                <a:lnTo>
                  <a:pt x="289" y="130"/>
                </a:lnTo>
                <a:lnTo>
                  <a:pt x="289" y="75"/>
                </a:lnTo>
                <a:lnTo>
                  <a:pt x="255" y="75"/>
                </a:lnTo>
                <a:lnTo>
                  <a:pt x="255" y="54"/>
                </a:lnTo>
                <a:lnTo>
                  <a:pt x="190" y="54"/>
                </a:lnTo>
                <a:lnTo>
                  <a:pt x="190" y="140"/>
                </a:lnTo>
                <a:lnTo>
                  <a:pt x="50" y="140"/>
                </a:lnTo>
                <a:lnTo>
                  <a:pt x="50" y="157"/>
                </a:lnTo>
                <a:lnTo>
                  <a:pt x="343" y="157"/>
                </a:lnTo>
                <a:lnTo>
                  <a:pt x="343" y="140"/>
                </a:lnTo>
                <a:close/>
                <a:moveTo>
                  <a:pt x="273" y="92"/>
                </a:moveTo>
                <a:lnTo>
                  <a:pt x="273" y="114"/>
                </a:lnTo>
                <a:lnTo>
                  <a:pt x="255" y="114"/>
                </a:lnTo>
                <a:lnTo>
                  <a:pt x="255" y="92"/>
                </a:lnTo>
                <a:lnTo>
                  <a:pt x="273" y="92"/>
                </a:lnTo>
                <a:close/>
                <a:moveTo>
                  <a:pt x="207" y="71"/>
                </a:moveTo>
                <a:lnTo>
                  <a:pt x="237" y="71"/>
                </a:lnTo>
                <a:lnTo>
                  <a:pt x="237" y="75"/>
                </a:lnTo>
                <a:lnTo>
                  <a:pt x="237" y="98"/>
                </a:lnTo>
                <a:lnTo>
                  <a:pt x="207" y="98"/>
                </a:lnTo>
                <a:lnTo>
                  <a:pt x="207" y="71"/>
                </a:lnTo>
                <a:close/>
                <a:moveTo>
                  <a:pt x="123" y="320"/>
                </a:moveTo>
                <a:lnTo>
                  <a:pt x="123" y="167"/>
                </a:lnTo>
                <a:lnTo>
                  <a:pt x="73" y="167"/>
                </a:lnTo>
                <a:lnTo>
                  <a:pt x="73" y="320"/>
                </a:lnTo>
                <a:lnTo>
                  <a:pt x="123" y="320"/>
                </a:lnTo>
                <a:close/>
                <a:moveTo>
                  <a:pt x="90" y="185"/>
                </a:moveTo>
                <a:lnTo>
                  <a:pt x="106" y="185"/>
                </a:lnTo>
                <a:lnTo>
                  <a:pt x="106" y="302"/>
                </a:lnTo>
                <a:lnTo>
                  <a:pt x="90" y="302"/>
                </a:lnTo>
                <a:lnTo>
                  <a:pt x="90" y="185"/>
                </a:lnTo>
                <a:close/>
                <a:moveTo>
                  <a:pt x="189" y="320"/>
                </a:moveTo>
                <a:lnTo>
                  <a:pt x="189" y="167"/>
                </a:lnTo>
                <a:lnTo>
                  <a:pt x="138" y="167"/>
                </a:lnTo>
                <a:lnTo>
                  <a:pt x="138" y="320"/>
                </a:lnTo>
                <a:lnTo>
                  <a:pt x="189" y="320"/>
                </a:lnTo>
                <a:close/>
                <a:moveTo>
                  <a:pt x="155" y="185"/>
                </a:moveTo>
                <a:lnTo>
                  <a:pt x="172" y="185"/>
                </a:lnTo>
                <a:lnTo>
                  <a:pt x="172" y="302"/>
                </a:lnTo>
                <a:lnTo>
                  <a:pt x="155" y="302"/>
                </a:lnTo>
                <a:lnTo>
                  <a:pt x="155" y="185"/>
                </a:lnTo>
                <a:close/>
                <a:moveTo>
                  <a:pt x="255" y="320"/>
                </a:moveTo>
                <a:lnTo>
                  <a:pt x="255" y="167"/>
                </a:lnTo>
                <a:lnTo>
                  <a:pt x="204" y="167"/>
                </a:lnTo>
                <a:lnTo>
                  <a:pt x="204" y="320"/>
                </a:lnTo>
                <a:lnTo>
                  <a:pt x="255" y="320"/>
                </a:lnTo>
                <a:close/>
                <a:moveTo>
                  <a:pt x="220" y="185"/>
                </a:moveTo>
                <a:lnTo>
                  <a:pt x="237" y="185"/>
                </a:lnTo>
                <a:lnTo>
                  <a:pt x="237" y="302"/>
                </a:lnTo>
                <a:lnTo>
                  <a:pt x="220" y="302"/>
                </a:lnTo>
                <a:lnTo>
                  <a:pt x="220" y="185"/>
                </a:lnTo>
                <a:close/>
                <a:moveTo>
                  <a:pt x="320" y="320"/>
                </a:moveTo>
                <a:lnTo>
                  <a:pt x="320" y="167"/>
                </a:lnTo>
                <a:lnTo>
                  <a:pt x="269" y="167"/>
                </a:lnTo>
                <a:lnTo>
                  <a:pt x="269" y="320"/>
                </a:lnTo>
                <a:lnTo>
                  <a:pt x="320" y="320"/>
                </a:lnTo>
                <a:close/>
                <a:moveTo>
                  <a:pt x="287" y="185"/>
                </a:moveTo>
                <a:lnTo>
                  <a:pt x="304" y="185"/>
                </a:lnTo>
                <a:lnTo>
                  <a:pt x="304" y="302"/>
                </a:lnTo>
                <a:lnTo>
                  <a:pt x="287" y="302"/>
                </a:lnTo>
                <a:lnTo>
                  <a:pt x="287" y="185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50" kern="1200">
              <a:solidFill>
                <a:srgbClr val="D04A02"/>
              </a:solidFill>
              <a:latin typeface="Calibri 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9F2428-6B91-45F0-A805-0E0CB05D9E5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26728" y="6038743"/>
            <a:ext cx="592851" cy="592851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6264BEC2-589E-4EAA-A6BC-2A42494B86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26728" y="7117699"/>
            <a:ext cx="571500" cy="543242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sp>
        <p:nvSpPr>
          <p:cNvPr id="11" name="Freeform 106">
            <a:extLst>
              <a:ext uri="{FF2B5EF4-FFF2-40B4-BE49-F238E27FC236}">
                <a16:creationId xmlns:a16="http://schemas.microsoft.com/office/drawing/2014/main" id="{FDF83C0C-A5F5-4610-BAE8-87A1DF06439A}"/>
              </a:ext>
            </a:extLst>
          </p:cNvPr>
          <p:cNvSpPr>
            <a:spLocks noEditPoints="1"/>
          </p:cNvSpPr>
          <p:nvPr/>
        </p:nvSpPr>
        <p:spPr bwMode="auto">
          <a:xfrm>
            <a:off x="1326728" y="8147046"/>
            <a:ext cx="571500" cy="503829"/>
          </a:xfrm>
          <a:custGeom>
            <a:avLst/>
            <a:gdLst>
              <a:gd name="T0" fmla="*/ 148 w 192"/>
              <a:gd name="T1" fmla="*/ 31 h 192"/>
              <a:gd name="T2" fmla="*/ 148 w 192"/>
              <a:gd name="T3" fmla="*/ 0 h 192"/>
              <a:gd name="T4" fmla="*/ 44 w 192"/>
              <a:gd name="T5" fmla="*/ 0 h 192"/>
              <a:gd name="T6" fmla="*/ 44 w 192"/>
              <a:gd name="T7" fmla="*/ 31 h 192"/>
              <a:gd name="T8" fmla="*/ 0 w 192"/>
              <a:gd name="T9" fmla="*/ 31 h 192"/>
              <a:gd name="T10" fmla="*/ 0 w 192"/>
              <a:gd name="T11" fmla="*/ 77 h 192"/>
              <a:gd name="T12" fmla="*/ 0 w 192"/>
              <a:gd name="T13" fmla="*/ 192 h 192"/>
              <a:gd name="T14" fmla="*/ 155 w 192"/>
              <a:gd name="T15" fmla="*/ 192 h 192"/>
              <a:gd name="T16" fmla="*/ 192 w 192"/>
              <a:gd name="T17" fmla="*/ 192 h 192"/>
              <a:gd name="T18" fmla="*/ 192 w 192"/>
              <a:gd name="T19" fmla="*/ 31 h 192"/>
              <a:gd name="T20" fmla="*/ 148 w 192"/>
              <a:gd name="T21" fmla="*/ 31 h 192"/>
              <a:gd name="T22" fmla="*/ 52 w 192"/>
              <a:gd name="T23" fmla="*/ 8 h 192"/>
              <a:gd name="T24" fmla="*/ 140 w 192"/>
              <a:gd name="T25" fmla="*/ 8 h 192"/>
              <a:gd name="T26" fmla="*/ 140 w 192"/>
              <a:gd name="T27" fmla="*/ 31 h 192"/>
              <a:gd name="T28" fmla="*/ 52 w 192"/>
              <a:gd name="T29" fmla="*/ 31 h 192"/>
              <a:gd name="T30" fmla="*/ 52 w 192"/>
              <a:gd name="T31" fmla="*/ 8 h 192"/>
              <a:gd name="T32" fmla="*/ 8 w 192"/>
              <a:gd name="T33" fmla="*/ 184 h 192"/>
              <a:gd name="T34" fmla="*/ 8 w 192"/>
              <a:gd name="T35" fmla="*/ 100 h 192"/>
              <a:gd name="T36" fmla="*/ 26 w 192"/>
              <a:gd name="T37" fmla="*/ 100 h 192"/>
              <a:gd name="T38" fmla="*/ 129 w 192"/>
              <a:gd name="T39" fmla="*/ 100 h 192"/>
              <a:gd name="T40" fmla="*/ 147 w 192"/>
              <a:gd name="T41" fmla="*/ 100 h 192"/>
              <a:gd name="T42" fmla="*/ 147 w 192"/>
              <a:gd name="T43" fmla="*/ 184 h 192"/>
              <a:gd name="T44" fmla="*/ 8 w 192"/>
              <a:gd name="T45" fmla="*/ 184 h 192"/>
              <a:gd name="T46" fmla="*/ 34 w 192"/>
              <a:gd name="T47" fmla="*/ 92 h 192"/>
              <a:gd name="T48" fmla="*/ 61 w 192"/>
              <a:gd name="T49" fmla="*/ 69 h 192"/>
              <a:gd name="T50" fmla="*/ 94 w 192"/>
              <a:gd name="T51" fmla="*/ 69 h 192"/>
              <a:gd name="T52" fmla="*/ 121 w 192"/>
              <a:gd name="T53" fmla="*/ 92 h 192"/>
              <a:gd name="T54" fmla="*/ 34 w 192"/>
              <a:gd name="T55" fmla="*/ 92 h 192"/>
              <a:gd name="T56" fmla="*/ 184 w 192"/>
              <a:gd name="T57" fmla="*/ 184 h 192"/>
              <a:gd name="T58" fmla="*/ 155 w 192"/>
              <a:gd name="T59" fmla="*/ 184 h 192"/>
              <a:gd name="T60" fmla="*/ 155 w 192"/>
              <a:gd name="T61" fmla="*/ 92 h 192"/>
              <a:gd name="T62" fmla="*/ 129 w 192"/>
              <a:gd name="T63" fmla="*/ 92 h 192"/>
              <a:gd name="T64" fmla="*/ 94 w 192"/>
              <a:gd name="T65" fmla="*/ 61 h 192"/>
              <a:gd name="T66" fmla="*/ 61 w 192"/>
              <a:gd name="T67" fmla="*/ 61 h 192"/>
              <a:gd name="T68" fmla="*/ 26 w 192"/>
              <a:gd name="T69" fmla="*/ 92 h 192"/>
              <a:gd name="T70" fmla="*/ 8 w 192"/>
              <a:gd name="T71" fmla="*/ 92 h 192"/>
              <a:gd name="T72" fmla="*/ 8 w 192"/>
              <a:gd name="T73" fmla="*/ 40 h 192"/>
              <a:gd name="T74" fmla="*/ 184 w 192"/>
              <a:gd name="T75" fmla="*/ 40 h 192"/>
              <a:gd name="T76" fmla="*/ 184 w 192"/>
              <a:gd name="T77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2" h="192">
                <a:moveTo>
                  <a:pt x="148" y="31"/>
                </a:moveTo>
                <a:cubicBezTo>
                  <a:pt x="148" y="0"/>
                  <a:pt x="148" y="0"/>
                  <a:pt x="14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31"/>
                  <a:pt x="44" y="31"/>
                  <a:pt x="4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92"/>
                  <a:pt x="0" y="192"/>
                  <a:pt x="0" y="192"/>
                </a:cubicBezTo>
                <a:cubicBezTo>
                  <a:pt x="155" y="192"/>
                  <a:pt x="155" y="192"/>
                  <a:pt x="155" y="192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192" y="31"/>
                  <a:pt x="192" y="31"/>
                  <a:pt x="192" y="31"/>
                </a:cubicBezTo>
                <a:lnTo>
                  <a:pt x="148" y="31"/>
                </a:lnTo>
                <a:close/>
                <a:moveTo>
                  <a:pt x="52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0" y="31"/>
                  <a:pt x="140" y="31"/>
                  <a:pt x="140" y="31"/>
                </a:cubicBezTo>
                <a:cubicBezTo>
                  <a:pt x="52" y="31"/>
                  <a:pt x="52" y="31"/>
                  <a:pt x="52" y="31"/>
                </a:cubicBezTo>
                <a:lnTo>
                  <a:pt x="52" y="8"/>
                </a:lnTo>
                <a:close/>
                <a:moveTo>
                  <a:pt x="8" y="184"/>
                </a:moveTo>
                <a:cubicBezTo>
                  <a:pt x="8" y="100"/>
                  <a:pt x="8" y="100"/>
                  <a:pt x="8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84"/>
                  <a:pt x="147" y="184"/>
                  <a:pt x="147" y="184"/>
                </a:cubicBezTo>
                <a:lnTo>
                  <a:pt x="8" y="184"/>
                </a:lnTo>
                <a:close/>
                <a:moveTo>
                  <a:pt x="34" y="92"/>
                </a:moveTo>
                <a:cubicBezTo>
                  <a:pt x="36" y="79"/>
                  <a:pt x="47" y="69"/>
                  <a:pt x="61" y="69"/>
                </a:cubicBezTo>
                <a:cubicBezTo>
                  <a:pt x="94" y="69"/>
                  <a:pt x="94" y="69"/>
                  <a:pt x="94" y="69"/>
                </a:cubicBezTo>
                <a:cubicBezTo>
                  <a:pt x="108" y="69"/>
                  <a:pt x="119" y="79"/>
                  <a:pt x="121" y="92"/>
                </a:cubicBezTo>
                <a:lnTo>
                  <a:pt x="34" y="92"/>
                </a:lnTo>
                <a:close/>
                <a:moveTo>
                  <a:pt x="184" y="184"/>
                </a:moveTo>
                <a:cubicBezTo>
                  <a:pt x="155" y="184"/>
                  <a:pt x="155" y="184"/>
                  <a:pt x="155" y="184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27" y="75"/>
                  <a:pt x="112" y="61"/>
                  <a:pt x="94" y="61"/>
                </a:cubicBezTo>
                <a:cubicBezTo>
                  <a:pt x="61" y="61"/>
                  <a:pt x="61" y="61"/>
                  <a:pt x="61" y="61"/>
                </a:cubicBezTo>
                <a:cubicBezTo>
                  <a:pt x="43" y="61"/>
                  <a:pt x="28" y="75"/>
                  <a:pt x="26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40"/>
                  <a:pt x="8" y="40"/>
                  <a:pt x="8" y="40"/>
                </a:cubicBezTo>
                <a:cubicBezTo>
                  <a:pt x="184" y="40"/>
                  <a:pt x="184" y="40"/>
                  <a:pt x="184" y="40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9C1580F1-F81B-4045-BC9C-9BCAE7864E97}"/>
              </a:ext>
            </a:extLst>
          </p:cNvPr>
          <p:cNvGrpSpPr>
            <a:grpSpLocks noChangeAspect="1"/>
          </p:cNvGrpSpPr>
          <p:nvPr/>
        </p:nvGrpSpPr>
        <p:grpSpPr>
          <a:xfrm>
            <a:off x="1326728" y="9396653"/>
            <a:ext cx="492781" cy="492786"/>
            <a:chOff x="4259465" y="4028218"/>
            <a:chExt cx="206140" cy="206142"/>
          </a:xfrm>
          <a:solidFill>
            <a:schemeClr val="tx1"/>
          </a:solidFill>
        </p:grpSpPr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324D7C90-1F16-4996-A237-6C5C6A6C2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363" y="4028218"/>
              <a:ext cx="146293" cy="89772"/>
            </a:xfrm>
            <a:custGeom>
              <a:avLst/>
              <a:gdLst>
                <a:gd name="T0" fmla="*/ 44 w 44"/>
                <a:gd name="T1" fmla="*/ 27 h 27"/>
                <a:gd name="T2" fmla="*/ 42 w 44"/>
                <a:gd name="T3" fmla="*/ 27 h 27"/>
                <a:gd name="T4" fmla="*/ 42 w 44"/>
                <a:gd name="T5" fmla="*/ 3 h 27"/>
                <a:gd name="T6" fmla="*/ 2 w 44"/>
                <a:gd name="T7" fmla="*/ 3 h 27"/>
                <a:gd name="T8" fmla="*/ 2 w 44"/>
                <a:gd name="T9" fmla="*/ 21 h 27"/>
                <a:gd name="T10" fmla="*/ 0 w 44"/>
                <a:gd name="T11" fmla="*/ 21 h 27"/>
                <a:gd name="T12" fmla="*/ 0 w 44"/>
                <a:gd name="T13" fmla="*/ 0 h 27"/>
                <a:gd name="T14" fmla="*/ 44 w 44"/>
                <a:gd name="T15" fmla="*/ 0 h 27"/>
                <a:gd name="T16" fmla="*/ 44 w 44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4" y="27"/>
                  </a:moveTo>
                  <a:lnTo>
                    <a:pt x="42" y="27"/>
                  </a:lnTo>
                  <a:lnTo>
                    <a:pt x="42" y="3"/>
                  </a:lnTo>
                  <a:lnTo>
                    <a:pt x="2" y="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2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  <a:ea typeface="+mn-ea"/>
                <a:cs typeface="+mn-cs"/>
              </a:endParaRPr>
            </a:p>
          </p:txBody>
        </p:sp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3C92707F-1CE7-4AF8-895B-16C731571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465" y="4064792"/>
              <a:ext cx="206140" cy="169568"/>
            </a:xfrm>
            <a:custGeom>
              <a:avLst/>
              <a:gdLst>
                <a:gd name="T0" fmla="*/ 30 w 62"/>
                <a:gd name="T1" fmla="*/ 20 h 51"/>
                <a:gd name="T2" fmla="*/ 24 w 62"/>
                <a:gd name="T3" fmla="*/ 14 h 51"/>
                <a:gd name="T4" fmla="*/ 6 w 62"/>
                <a:gd name="T5" fmla="*/ 14 h 51"/>
                <a:gd name="T6" fmla="*/ 3 w 62"/>
                <a:gd name="T7" fmla="*/ 36 h 51"/>
                <a:gd name="T8" fmla="*/ 3 w 62"/>
                <a:gd name="T9" fmla="*/ 3 h 51"/>
                <a:gd name="T10" fmla="*/ 7 w 62"/>
                <a:gd name="T11" fmla="*/ 3 h 51"/>
                <a:gd name="T12" fmla="*/ 7 w 62"/>
                <a:gd name="T13" fmla="*/ 0 h 51"/>
                <a:gd name="T14" fmla="*/ 0 w 62"/>
                <a:gd name="T15" fmla="*/ 0 h 51"/>
                <a:gd name="T16" fmla="*/ 0 w 62"/>
                <a:gd name="T17" fmla="*/ 51 h 51"/>
                <a:gd name="T18" fmla="*/ 0 w 62"/>
                <a:gd name="T19" fmla="*/ 51 h 51"/>
                <a:gd name="T20" fmla="*/ 0 w 62"/>
                <a:gd name="T21" fmla="*/ 51 h 51"/>
                <a:gd name="T22" fmla="*/ 56 w 62"/>
                <a:gd name="T23" fmla="*/ 51 h 51"/>
                <a:gd name="T24" fmla="*/ 62 w 62"/>
                <a:gd name="T25" fmla="*/ 20 h 51"/>
                <a:gd name="T26" fmla="*/ 30 w 62"/>
                <a:gd name="T27" fmla="*/ 20 h 51"/>
                <a:gd name="T28" fmla="*/ 54 w 62"/>
                <a:gd name="T29" fmla="*/ 48 h 51"/>
                <a:gd name="T30" fmla="*/ 4 w 62"/>
                <a:gd name="T31" fmla="*/ 48 h 51"/>
                <a:gd name="T32" fmla="*/ 8 w 62"/>
                <a:gd name="T33" fmla="*/ 17 h 51"/>
                <a:gd name="T34" fmla="*/ 23 w 62"/>
                <a:gd name="T35" fmla="*/ 17 h 51"/>
                <a:gd name="T36" fmla="*/ 29 w 62"/>
                <a:gd name="T37" fmla="*/ 22 h 51"/>
                <a:gd name="T38" fmla="*/ 59 w 62"/>
                <a:gd name="T39" fmla="*/ 22 h 51"/>
                <a:gd name="T40" fmla="*/ 54 w 62"/>
                <a:gd name="T41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51">
                  <a:moveTo>
                    <a:pt x="30" y="20"/>
                  </a:moveTo>
                  <a:lnTo>
                    <a:pt x="24" y="14"/>
                  </a:lnTo>
                  <a:lnTo>
                    <a:pt x="6" y="14"/>
                  </a:lnTo>
                  <a:lnTo>
                    <a:pt x="3" y="36"/>
                  </a:lnTo>
                  <a:lnTo>
                    <a:pt x="3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56" y="51"/>
                  </a:lnTo>
                  <a:lnTo>
                    <a:pt x="62" y="20"/>
                  </a:lnTo>
                  <a:lnTo>
                    <a:pt x="30" y="20"/>
                  </a:lnTo>
                  <a:close/>
                  <a:moveTo>
                    <a:pt x="54" y="48"/>
                  </a:moveTo>
                  <a:lnTo>
                    <a:pt x="4" y="48"/>
                  </a:lnTo>
                  <a:lnTo>
                    <a:pt x="8" y="17"/>
                  </a:lnTo>
                  <a:lnTo>
                    <a:pt x="23" y="17"/>
                  </a:lnTo>
                  <a:lnTo>
                    <a:pt x="29" y="22"/>
                  </a:lnTo>
                  <a:lnTo>
                    <a:pt x="59" y="22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  <a:ea typeface="+mn-ea"/>
                <a:cs typeface="+mn-cs"/>
              </a:endParaRPr>
            </a:p>
          </p:txBody>
        </p:sp>
        <p:sp>
          <p:nvSpPr>
            <p:cNvPr id="15" name="Rectangle 58">
              <a:extLst>
                <a:ext uri="{FF2B5EF4-FFF2-40B4-BE49-F238E27FC236}">
                  <a16:creationId xmlns:a16="http://schemas.microsoft.com/office/drawing/2014/main" id="{5055431D-91AA-4E5E-AE48-A47606514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611" y="4064792"/>
              <a:ext cx="79796" cy="997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  <a:ea typeface="+mn-ea"/>
                <a:cs typeface="+mn-cs"/>
              </a:endParaRPr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2A95FD71-3AF2-4766-AB60-BDAC96DED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9186" y="4098041"/>
              <a:ext cx="43222" cy="9976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  <a:ea typeface="+mn-ea"/>
                <a:cs typeface="+mn-cs"/>
              </a:endParaRPr>
            </a:p>
          </p:txBody>
        </p:sp>
      </p:grpSp>
      <p:sp>
        <p:nvSpPr>
          <p:cNvPr id="17" name="Freeform 79">
            <a:extLst>
              <a:ext uri="{FF2B5EF4-FFF2-40B4-BE49-F238E27FC236}">
                <a16:creationId xmlns:a16="http://schemas.microsoft.com/office/drawing/2014/main" id="{0A8D0EC6-267C-4C9D-ACA7-00433AF4D089}"/>
              </a:ext>
            </a:extLst>
          </p:cNvPr>
          <p:cNvSpPr>
            <a:spLocks noEditPoints="1"/>
          </p:cNvSpPr>
          <p:nvPr/>
        </p:nvSpPr>
        <p:spPr bwMode="auto">
          <a:xfrm>
            <a:off x="1345067" y="10722648"/>
            <a:ext cx="460888" cy="503854"/>
          </a:xfrm>
          <a:custGeom>
            <a:avLst/>
            <a:gdLst>
              <a:gd name="T0" fmla="*/ 155 w 155"/>
              <a:gd name="T1" fmla="*/ 0 h 154"/>
              <a:gd name="T2" fmla="*/ 155 w 155"/>
              <a:gd name="T3" fmla="*/ 50 h 154"/>
              <a:gd name="T4" fmla="*/ 148 w 155"/>
              <a:gd name="T5" fmla="*/ 50 h 154"/>
              <a:gd name="T6" fmla="*/ 148 w 155"/>
              <a:gd name="T7" fmla="*/ 7 h 154"/>
              <a:gd name="T8" fmla="*/ 7 w 155"/>
              <a:gd name="T9" fmla="*/ 7 h 154"/>
              <a:gd name="T10" fmla="*/ 7 w 155"/>
              <a:gd name="T11" fmla="*/ 121 h 154"/>
              <a:gd name="T12" fmla="*/ 28 w 155"/>
              <a:gd name="T13" fmla="*/ 121 h 154"/>
              <a:gd name="T14" fmla="*/ 28 w 155"/>
              <a:gd name="T15" fmla="*/ 139 h 154"/>
              <a:gd name="T16" fmla="*/ 46 w 155"/>
              <a:gd name="T17" fmla="*/ 121 h 154"/>
              <a:gd name="T18" fmla="*/ 56 w 155"/>
              <a:gd name="T19" fmla="*/ 121 h 154"/>
              <a:gd name="T20" fmla="*/ 56 w 155"/>
              <a:gd name="T21" fmla="*/ 127 h 154"/>
              <a:gd name="T22" fmla="*/ 49 w 155"/>
              <a:gd name="T23" fmla="*/ 127 h 154"/>
              <a:gd name="T24" fmla="*/ 21 w 155"/>
              <a:gd name="T25" fmla="*/ 154 h 154"/>
              <a:gd name="T26" fmla="*/ 21 w 155"/>
              <a:gd name="T27" fmla="*/ 127 h 154"/>
              <a:gd name="T28" fmla="*/ 0 w 155"/>
              <a:gd name="T29" fmla="*/ 127 h 154"/>
              <a:gd name="T30" fmla="*/ 0 w 155"/>
              <a:gd name="T31" fmla="*/ 0 h 154"/>
              <a:gd name="T32" fmla="*/ 155 w 155"/>
              <a:gd name="T33" fmla="*/ 0 h 154"/>
              <a:gd name="T34" fmla="*/ 126 w 155"/>
              <a:gd name="T35" fmla="*/ 33 h 154"/>
              <a:gd name="T36" fmla="*/ 29 w 155"/>
              <a:gd name="T37" fmla="*/ 33 h 154"/>
              <a:gd name="T38" fmla="*/ 29 w 155"/>
              <a:gd name="T39" fmla="*/ 39 h 154"/>
              <a:gd name="T40" fmla="*/ 126 w 155"/>
              <a:gd name="T41" fmla="*/ 39 h 154"/>
              <a:gd name="T42" fmla="*/ 126 w 155"/>
              <a:gd name="T43" fmla="*/ 33 h 154"/>
              <a:gd name="T44" fmla="*/ 29 w 155"/>
              <a:gd name="T45" fmla="*/ 67 h 154"/>
              <a:gd name="T46" fmla="*/ 56 w 155"/>
              <a:gd name="T47" fmla="*/ 67 h 154"/>
              <a:gd name="T48" fmla="*/ 56 w 155"/>
              <a:gd name="T49" fmla="*/ 60 h 154"/>
              <a:gd name="T50" fmla="*/ 29 w 155"/>
              <a:gd name="T51" fmla="*/ 60 h 154"/>
              <a:gd name="T52" fmla="*/ 29 w 155"/>
              <a:gd name="T53" fmla="*/ 67 h 154"/>
              <a:gd name="T54" fmla="*/ 29 w 155"/>
              <a:gd name="T55" fmla="*/ 95 h 154"/>
              <a:gd name="T56" fmla="*/ 56 w 155"/>
              <a:gd name="T57" fmla="*/ 95 h 154"/>
              <a:gd name="T58" fmla="*/ 56 w 155"/>
              <a:gd name="T59" fmla="*/ 89 h 154"/>
              <a:gd name="T60" fmla="*/ 29 w 155"/>
              <a:gd name="T61" fmla="*/ 89 h 154"/>
              <a:gd name="T62" fmla="*/ 29 w 155"/>
              <a:gd name="T63" fmla="*/ 95 h 154"/>
              <a:gd name="T64" fmla="*/ 130 w 155"/>
              <a:gd name="T65" fmla="*/ 89 h 154"/>
              <a:gd name="T66" fmla="*/ 94 w 155"/>
              <a:gd name="T67" fmla="*/ 89 h 154"/>
              <a:gd name="T68" fmla="*/ 94 w 155"/>
              <a:gd name="T69" fmla="*/ 95 h 154"/>
              <a:gd name="T70" fmla="*/ 130 w 155"/>
              <a:gd name="T71" fmla="*/ 95 h 154"/>
              <a:gd name="T72" fmla="*/ 130 w 155"/>
              <a:gd name="T73" fmla="*/ 89 h 154"/>
              <a:gd name="T74" fmla="*/ 71 w 155"/>
              <a:gd name="T75" fmla="*/ 60 h 154"/>
              <a:gd name="T76" fmla="*/ 155 w 155"/>
              <a:gd name="T77" fmla="*/ 60 h 154"/>
              <a:gd name="T78" fmla="*/ 155 w 155"/>
              <a:gd name="T79" fmla="*/ 127 h 154"/>
              <a:gd name="T80" fmla="*/ 135 w 155"/>
              <a:gd name="T81" fmla="*/ 127 h 154"/>
              <a:gd name="T82" fmla="*/ 135 w 155"/>
              <a:gd name="T83" fmla="*/ 154 h 154"/>
              <a:gd name="T84" fmla="*/ 107 w 155"/>
              <a:gd name="T85" fmla="*/ 127 h 154"/>
              <a:gd name="T86" fmla="*/ 71 w 155"/>
              <a:gd name="T87" fmla="*/ 127 h 154"/>
              <a:gd name="T88" fmla="*/ 71 w 155"/>
              <a:gd name="T89" fmla="*/ 60 h 154"/>
              <a:gd name="T90" fmla="*/ 77 w 155"/>
              <a:gd name="T91" fmla="*/ 121 h 154"/>
              <a:gd name="T92" fmla="*/ 110 w 155"/>
              <a:gd name="T93" fmla="*/ 121 h 154"/>
              <a:gd name="T94" fmla="*/ 128 w 155"/>
              <a:gd name="T95" fmla="*/ 139 h 154"/>
              <a:gd name="T96" fmla="*/ 128 w 155"/>
              <a:gd name="T97" fmla="*/ 121 h 154"/>
              <a:gd name="T98" fmla="*/ 148 w 155"/>
              <a:gd name="T99" fmla="*/ 121 h 154"/>
              <a:gd name="T100" fmla="*/ 148 w 155"/>
              <a:gd name="T101" fmla="*/ 67 h 154"/>
              <a:gd name="T102" fmla="*/ 77 w 155"/>
              <a:gd name="T103" fmla="*/ 67 h 154"/>
              <a:gd name="T104" fmla="*/ 77 w 155"/>
              <a:gd name="T105" fmla="*/ 12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5" h="154">
                <a:moveTo>
                  <a:pt x="155" y="0"/>
                </a:moveTo>
                <a:lnTo>
                  <a:pt x="155" y="50"/>
                </a:lnTo>
                <a:lnTo>
                  <a:pt x="148" y="50"/>
                </a:lnTo>
                <a:lnTo>
                  <a:pt x="148" y="7"/>
                </a:lnTo>
                <a:lnTo>
                  <a:pt x="7" y="7"/>
                </a:lnTo>
                <a:lnTo>
                  <a:pt x="7" y="121"/>
                </a:lnTo>
                <a:lnTo>
                  <a:pt x="28" y="121"/>
                </a:lnTo>
                <a:lnTo>
                  <a:pt x="28" y="139"/>
                </a:lnTo>
                <a:lnTo>
                  <a:pt x="46" y="121"/>
                </a:lnTo>
                <a:lnTo>
                  <a:pt x="56" y="121"/>
                </a:lnTo>
                <a:lnTo>
                  <a:pt x="56" y="127"/>
                </a:lnTo>
                <a:lnTo>
                  <a:pt x="49" y="127"/>
                </a:lnTo>
                <a:lnTo>
                  <a:pt x="21" y="154"/>
                </a:lnTo>
                <a:lnTo>
                  <a:pt x="21" y="127"/>
                </a:lnTo>
                <a:lnTo>
                  <a:pt x="0" y="127"/>
                </a:lnTo>
                <a:lnTo>
                  <a:pt x="0" y="0"/>
                </a:lnTo>
                <a:lnTo>
                  <a:pt x="155" y="0"/>
                </a:lnTo>
                <a:close/>
                <a:moveTo>
                  <a:pt x="126" y="33"/>
                </a:moveTo>
                <a:lnTo>
                  <a:pt x="29" y="33"/>
                </a:lnTo>
                <a:lnTo>
                  <a:pt x="29" y="39"/>
                </a:lnTo>
                <a:lnTo>
                  <a:pt x="126" y="39"/>
                </a:lnTo>
                <a:lnTo>
                  <a:pt x="126" y="33"/>
                </a:lnTo>
                <a:close/>
                <a:moveTo>
                  <a:pt x="29" y="67"/>
                </a:moveTo>
                <a:lnTo>
                  <a:pt x="56" y="67"/>
                </a:lnTo>
                <a:lnTo>
                  <a:pt x="56" y="60"/>
                </a:lnTo>
                <a:lnTo>
                  <a:pt x="29" y="60"/>
                </a:lnTo>
                <a:lnTo>
                  <a:pt x="29" y="67"/>
                </a:lnTo>
                <a:close/>
                <a:moveTo>
                  <a:pt x="29" y="95"/>
                </a:moveTo>
                <a:lnTo>
                  <a:pt x="56" y="95"/>
                </a:lnTo>
                <a:lnTo>
                  <a:pt x="56" y="89"/>
                </a:lnTo>
                <a:lnTo>
                  <a:pt x="29" y="89"/>
                </a:lnTo>
                <a:lnTo>
                  <a:pt x="29" y="95"/>
                </a:lnTo>
                <a:close/>
                <a:moveTo>
                  <a:pt x="130" y="89"/>
                </a:moveTo>
                <a:lnTo>
                  <a:pt x="94" y="89"/>
                </a:lnTo>
                <a:lnTo>
                  <a:pt x="94" y="95"/>
                </a:lnTo>
                <a:lnTo>
                  <a:pt x="130" y="95"/>
                </a:lnTo>
                <a:lnTo>
                  <a:pt x="130" y="89"/>
                </a:lnTo>
                <a:close/>
                <a:moveTo>
                  <a:pt x="71" y="60"/>
                </a:moveTo>
                <a:lnTo>
                  <a:pt x="155" y="60"/>
                </a:lnTo>
                <a:lnTo>
                  <a:pt x="155" y="127"/>
                </a:lnTo>
                <a:lnTo>
                  <a:pt x="135" y="127"/>
                </a:lnTo>
                <a:lnTo>
                  <a:pt x="135" y="154"/>
                </a:lnTo>
                <a:lnTo>
                  <a:pt x="107" y="127"/>
                </a:lnTo>
                <a:lnTo>
                  <a:pt x="71" y="127"/>
                </a:lnTo>
                <a:lnTo>
                  <a:pt x="71" y="60"/>
                </a:lnTo>
                <a:close/>
                <a:moveTo>
                  <a:pt x="77" y="121"/>
                </a:moveTo>
                <a:lnTo>
                  <a:pt x="110" y="121"/>
                </a:lnTo>
                <a:lnTo>
                  <a:pt x="128" y="139"/>
                </a:lnTo>
                <a:lnTo>
                  <a:pt x="128" y="121"/>
                </a:lnTo>
                <a:lnTo>
                  <a:pt x="148" y="121"/>
                </a:lnTo>
                <a:lnTo>
                  <a:pt x="148" y="67"/>
                </a:lnTo>
                <a:lnTo>
                  <a:pt x="77" y="67"/>
                </a:lnTo>
                <a:lnTo>
                  <a:pt x="77" y="121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5875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 Πολιτικής για το ΕΣΠΑ 2021 - 2027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926" y="2311289"/>
            <a:ext cx="3560246" cy="356837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95" y="5447934"/>
            <a:ext cx="3631584" cy="363158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970" y="2292584"/>
            <a:ext cx="3317450" cy="33174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588" y="5394243"/>
            <a:ext cx="3679395" cy="3687796"/>
          </a:xfrm>
          <a:prstGeom prst="rect">
            <a:avLst/>
          </a:prstGeom>
        </p:spPr>
      </p:pic>
      <p:pic>
        <p:nvPicPr>
          <p:cNvPr id="16" name="Θέση περιεχομένου 4">
            <a:extLst>
              <a:ext uri="{FF2B5EF4-FFF2-40B4-BE49-F238E27FC236}">
                <a16:creationId xmlns:a16="http://schemas.microsoft.com/office/drawing/2014/main" id="{064F4CFC-6069-EBE5-41E6-8716BD36A1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3" y="2292584"/>
            <a:ext cx="3683018" cy="36830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0FA90D-31E8-A49E-2A68-726261E1A227}"/>
              </a:ext>
            </a:extLst>
          </p:cNvPr>
          <p:cNvSpPr txBox="1"/>
          <p:nvPr/>
        </p:nvSpPr>
        <p:spPr>
          <a:xfrm>
            <a:off x="397483" y="6585149"/>
            <a:ext cx="4846931" cy="19800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Προώθηση καινοτόμου και έξυπνου οικονομικού μετασχηματισμού</a:t>
            </a:r>
            <a:endParaRPr lang="el-GR" sz="2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των συνολικών</a:t>
            </a:r>
            <a:r>
              <a:rPr lang="el-GR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πόρων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487C3-2F2B-68C5-5474-63CFA398826D}"/>
              </a:ext>
            </a:extLst>
          </p:cNvPr>
          <p:cNvSpPr txBox="1"/>
          <p:nvPr/>
        </p:nvSpPr>
        <p:spPr>
          <a:xfrm>
            <a:off x="10166896" y="6150256"/>
            <a:ext cx="4846931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προσβάσιμες</a:t>
            </a:r>
            <a:r>
              <a:rPr kumimoji="0" lang="el-GR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υψηλής ποιότητας, </a:t>
            </a:r>
            <a:r>
              <a:rPr kumimoji="0" lang="el-GR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πολυτροπικές</a:t>
            </a:r>
            <a:r>
              <a:rPr kumimoji="0" lang="el-GR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έξυπνες / βιώσιμες υποδομές  και συστήματα μεταφορών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8% των συνολικών πόρων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F7E0DE-B310-0E1B-380F-699694CAA5A6}"/>
              </a:ext>
            </a:extLst>
          </p:cNvPr>
          <p:cNvSpPr txBox="1"/>
          <p:nvPr/>
        </p:nvSpPr>
        <p:spPr>
          <a:xfrm>
            <a:off x="5092595" y="2898518"/>
            <a:ext cx="4846931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Προώθησης καθαρής και δίκαιης ενεργειακής μετάβασης, των πράσινων και γαλάζιων επενδύσεων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27% των συνολικών πόρων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33F9E7-FFDC-5736-E7F9-2E2BA3D8F6C8}"/>
              </a:ext>
            </a:extLst>
          </p:cNvPr>
          <p:cNvSpPr txBox="1"/>
          <p:nvPr/>
        </p:nvSpPr>
        <p:spPr>
          <a:xfrm>
            <a:off x="14704910" y="2449789"/>
            <a:ext cx="4846931" cy="28418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spcAft>
                <a:spcPts val="1200"/>
              </a:spcAft>
              <a:buClrTx/>
              <a:defRPr/>
            </a:pPr>
            <a:r>
              <a:rPr lang="el-GR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Επένδυση σε ανθρώπινο δυναμικό και διασφάλιση ισότιμης πρόσβασης σε ποιοτικές υπηρεσίες και αγαθά</a:t>
            </a:r>
          </a:p>
          <a:p>
            <a:pPr lvl="0">
              <a:buClrTx/>
              <a:defRPr/>
            </a:pPr>
            <a:r>
              <a:rPr lang="el-GR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των συνολικών πόρων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55F7F4-EA25-B0E8-A3E1-1D561E8F224B}"/>
              </a:ext>
            </a:extLst>
          </p:cNvPr>
          <p:cNvSpPr txBox="1"/>
          <p:nvPr/>
        </p:nvSpPr>
        <p:spPr>
          <a:xfrm>
            <a:off x="19325230" y="6431261"/>
            <a:ext cx="4846931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spcAft>
                <a:spcPts val="1200"/>
              </a:spcAft>
              <a:buClrTx/>
              <a:defRPr/>
            </a:pPr>
            <a:r>
              <a:rPr lang="el-GR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Προώθηση βιώσιμης και ολοκληρωμένης ανάπτυξης, μέσω της στήριξης τοπικών πρωτοβουλιών</a:t>
            </a:r>
          </a:p>
          <a:p>
            <a:pPr lvl="0">
              <a:buClrTx/>
              <a:defRPr/>
            </a:pPr>
            <a:r>
              <a:rPr lang="el-GR" sz="2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των συνολικών πόρων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F6643F-A79A-C2B9-65A8-5DBD86542BE4}"/>
              </a:ext>
            </a:extLst>
          </p:cNvPr>
          <p:cNvSpPr txBox="1"/>
          <p:nvPr/>
        </p:nvSpPr>
        <p:spPr>
          <a:xfrm>
            <a:off x="8202033" y="8991219"/>
            <a:ext cx="3588419" cy="2400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απεξάρτηση από το λιγνίτη στις </a:t>
            </a: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λιγνιτικές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περιοχές και τα νησιά</a:t>
            </a:r>
          </a:p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7% των συνολικών πόρων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8156" y="8561172"/>
            <a:ext cx="3583069" cy="358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81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7FDB06-0A52-504F-9F48-A4C33257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Προγράμματα ΕΣΠΑ 2021 - 2027</a:t>
            </a:r>
          </a:p>
        </p:txBody>
      </p:sp>
    </p:spTree>
    <p:extLst>
      <p:ext uri="{BB962C8B-B14F-4D97-AF65-F5344CB8AC3E}">
        <p14:creationId xmlns:p14="http://schemas.microsoft.com/office/powerpoint/2010/main" val="19188246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D332-4F1C-E306-17D2-54C0AEB3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Προγράμματα του ΕΣΠΑ, ποσά σε εκατ. €</a:t>
            </a:r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3F12260-C421-9B63-72CD-18566F02027C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3181315078"/>
              </p:ext>
            </p:extLst>
          </p:nvPr>
        </p:nvGraphicFramePr>
        <p:xfrm>
          <a:off x="781539" y="2228850"/>
          <a:ext cx="21902615" cy="929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36785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169AC-343A-D2D8-224F-19DD0101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Πρόγραμμα «Ανταγωνιστικότητα», π/υ 3.885 εκατ. €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C846E-49B6-941A-624D-016194FBE097}"/>
              </a:ext>
            </a:extLst>
          </p:cNvPr>
          <p:cNvSpPr txBox="1"/>
          <p:nvPr/>
        </p:nvSpPr>
        <p:spPr>
          <a:xfrm>
            <a:off x="19154274" y="2470224"/>
            <a:ext cx="4776537" cy="30296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"Ερευνώ - Δημιουργώ - Καινοτομώ" 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 err="1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Equifund</a:t>
            </a: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l-GR" sz="3200" dirty="0">
                <a:solidFill>
                  <a:srgbClr val="1F386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Πράσινο Ταμείο για την Αειφόρο Ανάπτυξη</a:t>
            </a:r>
            <a:endParaRPr lang="en-US" sz="3200" dirty="0">
              <a:solidFill>
                <a:srgbClr val="1F386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A3660B9-A294-ECE0-CBB3-7F0AFCFA34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228270"/>
              </p:ext>
            </p:extLst>
          </p:nvPr>
        </p:nvGraphicFramePr>
        <p:xfrm>
          <a:off x="974557" y="2586789"/>
          <a:ext cx="18011275" cy="854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019217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kDafUtXV4cxrB_xkGYS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nNdE3ixfUb47WVJ5DB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nNdE3ixfUb47WVJ5DBS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2048</Words>
  <Application>Microsoft Office PowerPoint</Application>
  <PresentationFormat>Προσαρμογή</PresentationFormat>
  <Paragraphs>303</Paragraphs>
  <Slides>28</Slides>
  <Notes>28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</vt:lpstr>
      <vt:lpstr>Century Gothic</vt:lpstr>
      <vt:lpstr>Helvetica</vt:lpstr>
      <vt:lpstr>Helvetica Light</vt:lpstr>
      <vt:lpstr>Symbol</vt:lpstr>
      <vt:lpstr>Wingdings</vt:lpstr>
      <vt:lpstr>White</vt:lpstr>
      <vt:lpstr>ΕΤΑΙΡΙΚΟ ΣΥΜΦΩΝΟ ΠΕΡΙΦΕΡΕΙΑΚΗΣ ΑΝΑΠΤΥΞΗΣ (ΕΣΠΑ 2021-2027) Πόροι, Βασικές Αρχές, Προγράμματα</vt:lpstr>
      <vt:lpstr>Συνοπτική Παρουσίαση ΕΣΠΑ 2021-2027</vt:lpstr>
      <vt:lpstr>Συνολικοί Διαθέσιμοι Πόροι</vt:lpstr>
      <vt:lpstr>ΕΣΠΑ 2021-2027 – Βασικές Αρχές</vt:lpstr>
      <vt:lpstr>ΕΣΠΑ 2021 – 2027: Τι ΝΕΟ φέρνει …. ως προς το ΕΣΠΑ 2014-2020</vt:lpstr>
      <vt:lpstr>Στόχοι Πολιτικής για το ΕΣΠΑ 2021 - 2027</vt:lpstr>
      <vt:lpstr>Προγράμματα ΕΣΠΑ 2021 - 2027</vt:lpstr>
      <vt:lpstr>Τα Προγράμματα του ΕΣΠΑ, ποσά σε εκατ. €</vt:lpstr>
      <vt:lpstr>Πρόγραμμα «Ανταγωνιστικότητα», π/υ 3.885 εκατ. €</vt:lpstr>
      <vt:lpstr>Πρόγραμμα «Ανθρώπινο Δυναμικό και Κοινωνική Συνοχή» π/υ 4.162 εκατ. €</vt:lpstr>
      <vt:lpstr>Πρόγραμμα «Ψηφιακός Μετασχηματισμός» π/υ 943 εκατ. €</vt:lpstr>
      <vt:lpstr>Πρόγραμμα «Περιβάλλον και Κλιματική Αλλαγή» π/υ 3.607 εκατ. €</vt:lpstr>
      <vt:lpstr>Πρόγραμμα «Μεταφορές» π/υ 2.224 εκατ. €</vt:lpstr>
      <vt:lpstr>Πρόγραμμα «Πολιτική Προστασία» π/υ 714 εκατ. €</vt:lpstr>
      <vt:lpstr>Πρόγραμμα «Τεχνική Βοήθεια και Υποστήριξη Δικαιούχων» π/υ 504 εκατ. € </vt:lpstr>
      <vt:lpstr>13 Περιφερειακά Προγράμματα συνολικού π/υ 8.066 εκατ. €</vt:lpstr>
      <vt:lpstr>Αναμενόμενα Αποτελέσματα από τον  Προγραμματισμό των Πόρων 2021-2027</vt:lpstr>
      <vt:lpstr>Ανταγωνιστικότητα – Έρευνα &amp; Καινοτομία – Δεξιότητες Εργαζομένων</vt:lpstr>
      <vt:lpstr>Ψηφιακός Μετασχηματισμός – Ψηφιακή Συνδεσιμότητα - Δεξιότητες </vt:lpstr>
      <vt:lpstr>Κλιματική Αλλαγή - Οικοσύστημα - Ενεργειακή Αποδοτικότητα - ΑΠΕ  </vt:lpstr>
      <vt:lpstr>Δίκτυα Μεταφορών – Συνδεσιμότητα  </vt:lpstr>
      <vt:lpstr>Παιδεία – Υγεία – Κοινωνική Μέριμνα  </vt:lpstr>
      <vt:lpstr>Απασχόληση - Κοινωνική Ένταξη</vt:lpstr>
      <vt:lpstr>Που βρισκόμαστε σήμερα - Επόμενα βήματα </vt:lpstr>
      <vt:lpstr>ΝΕΟΣ Νόμος ΕΣΠΑ 4914/2022  -21.03.22 (Α’ 61) «Διαχείριση, έλεγχος και εφαρμογή αναπτυξιακών παρεμβάσεων για την Προγραμματική Περίοδο 2021-2027» </vt:lpstr>
      <vt:lpstr>Αντικείμενο – Βασικά χαρακτηριστικά</vt:lpstr>
      <vt:lpstr>Κύριες αλλαγές/βελτιώσεις του θεσμικού πλαισίου (1/2)</vt:lpstr>
      <vt:lpstr>ΕΥΧΑΡΙΣΤΩ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Stella Alexopoulou</dc:creator>
  <cp:lastModifiedBy>Vasilis Vasilopoulos</cp:lastModifiedBy>
  <cp:revision>64</cp:revision>
  <cp:lastPrinted>2022-06-14T12:00:58Z</cp:lastPrinted>
  <dcterms:modified xsi:type="dcterms:W3CDTF">2022-06-16T10:17:35Z</dcterms:modified>
</cp:coreProperties>
</file>