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4"/>
  </p:notesMasterIdLst>
  <p:sldIdLst>
    <p:sldId id="389" r:id="rId3"/>
    <p:sldId id="361" r:id="rId4"/>
    <p:sldId id="387" r:id="rId5"/>
    <p:sldId id="304" r:id="rId6"/>
    <p:sldId id="379" r:id="rId7"/>
    <p:sldId id="378" r:id="rId8"/>
    <p:sldId id="373" r:id="rId9"/>
    <p:sldId id="382" r:id="rId10"/>
    <p:sldId id="383" r:id="rId11"/>
    <p:sldId id="384" r:id="rId12"/>
    <p:sldId id="388" r:id="rId13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Μάγδα Τσιρώνη" initials="ΜΤ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A169"/>
    <a:srgbClr val="013476"/>
    <a:srgbClr val="EEF0D0"/>
    <a:srgbClr val="F3A36D"/>
    <a:srgbClr val="F7C09B"/>
    <a:srgbClr val="8DD6C1"/>
    <a:srgbClr val="387960"/>
    <a:srgbClr val="8FD785"/>
    <a:srgbClr val="C1B49B"/>
    <a:srgbClr val="549C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Μεσαίο στυλ 2 - Έμφαση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78" d="100"/>
          <a:sy n="78" d="100"/>
        </p:scale>
        <p:origin x="150" y="3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E0A020-CC39-4018-877A-F148B1A83572}" type="datetimeFigureOut">
              <a:rPr lang="el-GR" smtClean="0"/>
              <a:t>15/6/2022</a:t>
            </a:fld>
            <a:endParaRPr lang="el-GR" dirty="0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 dirty="0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DCBFF5-2878-4F42-A2A0-FBDC778B28C7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574008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DCBFF5-2878-4F42-A2A0-FBDC778B28C7}" type="slidenum">
              <a:rPr lang="el-GR" smtClean="0"/>
              <a:t>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481862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DCBFF5-2878-4F42-A2A0-FBDC778B28C7}" type="slidenum">
              <a:rPr lang="el-GR" smtClean="0"/>
              <a:t>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918773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96710-3D50-4633-BD19-A9D4C70F348A}" type="datetime1">
              <a:rPr lang="el-GR" smtClean="0"/>
              <a:t>15/6/2022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89AD0-5E52-43D0-8D21-B78DFF691991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8E5DC-CB90-4D77-A43E-B67986FEDF57}" type="datetime1">
              <a:rPr lang="el-GR" smtClean="0"/>
              <a:t>15/6/2022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89AD0-5E52-43D0-8D21-B78DFF691991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68F8E-D36C-4194-ABD0-D1B554CF557A}" type="datetime1">
              <a:rPr lang="el-GR" smtClean="0"/>
              <a:t>15/6/2022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89AD0-5E52-43D0-8D21-B78DFF691991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CD68E7A-45F5-4718-AD18-CE61492BB4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1472C440-6BFB-4E9D-9992-5389BECE91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E8774887-B0E7-47E0-A4FF-0FAF3B0501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6B3CB-4D80-4692-9C17-F32D4EE5ECE2}" type="datetimeFigureOut">
              <a:rPr lang="el-GR" smtClean="0"/>
              <a:t>15/6/2022</a:t>
            </a:fld>
            <a:endParaRPr lang="el-GR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6E560C7-0AB7-447C-A7D0-025EB546E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96B087B-B0CB-457C-A915-63462D2112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42056-F2B3-400A-86FE-A109FA71FFC4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689350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7D73949-FBDB-4997-B658-F949FB1FC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24216AF-5ED2-49F4-AF8E-2EB6134BFD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81FADD3-6FE9-41F3-BE01-7BCF0EB60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6B3CB-4D80-4692-9C17-F32D4EE5ECE2}" type="datetimeFigureOut">
              <a:rPr lang="el-GR" smtClean="0"/>
              <a:t>15/6/2022</a:t>
            </a:fld>
            <a:endParaRPr lang="el-GR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88F611C0-C9DB-4AEE-9C15-C48A5701B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1433640A-C437-4621-8324-705FD4FE9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42056-F2B3-400A-86FE-A109FA71FFC4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822619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0622C08-E145-4B29-A8E2-665B7CDBE5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9D6DC80F-9C36-4074-AB31-17722C90B5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9C94430-9D67-4B33-B5EA-CB21E4554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6B3CB-4D80-4692-9C17-F32D4EE5ECE2}" type="datetimeFigureOut">
              <a:rPr lang="el-GR" smtClean="0"/>
              <a:t>15/6/2022</a:t>
            </a:fld>
            <a:endParaRPr lang="el-GR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B24DDC2C-E916-4CD6-9723-5DFDFC422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CB56C7C6-6F9A-47B7-824E-C745C7D4A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42056-F2B3-400A-86FE-A109FA71FFC4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846172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8FE8662-2B59-46AB-B6DE-F527A36CE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B9E5646-DAF2-46AB-9201-86FA3F4502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56222F44-7801-4834-A0B3-D096EEFE14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CD0E72F5-3BF7-4BCD-9369-68F67ADA78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6B3CB-4D80-4692-9C17-F32D4EE5ECE2}" type="datetimeFigureOut">
              <a:rPr lang="el-GR" smtClean="0"/>
              <a:t>15/6/2022</a:t>
            </a:fld>
            <a:endParaRPr lang="el-GR" dirty="0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A3B69414-2A56-423D-AC7E-4BDA4DF59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137C579E-6791-4A67-843C-A63463C73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42056-F2B3-400A-86FE-A109FA71FFC4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735470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2879D19-F031-4381-B965-126352D80D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7BB1EA51-34A4-4A3C-BF07-9C7DD32C34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073FE2E0-260E-4A72-9E80-5CE62ACF0B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EEC4EF83-5F9E-443C-B1B9-5477E31056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002274C5-F166-46C5-B7E4-363B162540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924B8FE8-C067-45AE-B65F-8CE9D13E1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6B3CB-4D80-4692-9C17-F32D4EE5ECE2}" type="datetimeFigureOut">
              <a:rPr lang="el-GR" smtClean="0"/>
              <a:t>15/6/2022</a:t>
            </a:fld>
            <a:endParaRPr lang="el-GR" dirty="0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0C03E617-2B41-4DFF-83CD-CBBF165D55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E812F307-E812-46B2-B7DD-1120E8722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42056-F2B3-400A-86FE-A109FA71FFC4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191773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5B7D05E-3003-4CAA-BCBD-25387567E4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B6534703-34AF-4704-BBE6-124CD4870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6B3CB-4D80-4692-9C17-F32D4EE5ECE2}" type="datetimeFigureOut">
              <a:rPr lang="el-GR" smtClean="0"/>
              <a:t>15/6/2022</a:t>
            </a:fld>
            <a:endParaRPr lang="el-GR" dirty="0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51F7C882-2630-4315-8746-300CBF884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7BDA4A41-E517-45CD-A6E7-57C3DFAB3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42056-F2B3-400A-86FE-A109FA71FFC4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843924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8EF90431-90B1-45DD-8CF8-CC5CC7346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6B3CB-4D80-4692-9C17-F32D4EE5ECE2}" type="datetimeFigureOut">
              <a:rPr lang="el-GR" smtClean="0"/>
              <a:t>15/6/2022</a:t>
            </a:fld>
            <a:endParaRPr lang="el-GR" dirty="0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2280F716-BB2C-497F-A5E6-5F20120F61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75EDDDC7-8387-461A-B886-20057689C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42056-F2B3-400A-86FE-A109FA71FFC4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352977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00B069E-D7F9-4BA7-9AF6-B2E4EC66A2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131145C-B343-4440-927D-C7B9852F57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BE8290C5-0C02-40A7-AF94-9B2E89DAF2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293D74CC-7329-465E-BE3C-4595CF60B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6B3CB-4D80-4692-9C17-F32D4EE5ECE2}" type="datetimeFigureOut">
              <a:rPr lang="el-GR" smtClean="0"/>
              <a:t>15/6/2022</a:t>
            </a:fld>
            <a:endParaRPr lang="el-GR" dirty="0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2C42BC5F-73E8-493D-81A9-0671001AE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AAE7BEA9-8749-4D50-9456-9D273C0C4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42056-F2B3-400A-86FE-A109FA71FFC4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7868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85D84-7A7B-4420-ACC1-16FF826FDA97}" type="datetime1">
              <a:rPr lang="el-GR" smtClean="0"/>
              <a:t>15/6/2022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89AD0-5E52-43D0-8D21-B78DFF691991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9E97F1F-8BED-448C-AAB9-8346A8EB44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AD748D08-4FFD-45F2-81A6-3852A785A0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354BAEF8-488D-4CD3-90FB-B115DF8C6E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4C6FF0BA-07BC-4618-AAFB-C6752F4F8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6B3CB-4D80-4692-9C17-F32D4EE5ECE2}" type="datetimeFigureOut">
              <a:rPr lang="el-GR" smtClean="0"/>
              <a:t>15/6/2022</a:t>
            </a:fld>
            <a:endParaRPr lang="el-GR" dirty="0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479C8FA7-065D-465E-9199-3FCD14B09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895890B4-E94B-4D12-AE43-21FB9231A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42056-F2B3-400A-86FE-A109FA71FFC4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17989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3361077-5BB2-4D11-845F-514DC6DEE1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9A340119-11E7-4BB2-8D36-4F76C8FD97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8AAE3A5B-B07F-4FD2-84CB-A84C9F1971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6B3CB-4D80-4692-9C17-F32D4EE5ECE2}" type="datetimeFigureOut">
              <a:rPr lang="el-GR" smtClean="0"/>
              <a:t>15/6/2022</a:t>
            </a:fld>
            <a:endParaRPr lang="el-GR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AF6AC83-CC98-4FDD-9632-119F94010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D84889C-AE1A-4783-A822-40C53F506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42056-F2B3-400A-86FE-A109FA71FFC4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9740743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A6005FDD-1290-4487-928F-4FD42D22EC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0E59D628-7565-4F1F-B2AE-B51ED14554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A79BC29-767C-4BBE-A4A3-A348E30E5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6B3CB-4D80-4692-9C17-F32D4EE5ECE2}" type="datetimeFigureOut">
              <a:rPr lang="el-GR" smtClean="0"/>
              <a:t>15/6/2022</a:t>
            </a:fld>
            <a:endParaRPr lang="el-GR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4BF712DC-8F37-491B-862F-E57581F09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FDE86D43-1708-4677-891D-79AC65E64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42056-F2B3-400A-86FE-A109FA71FFC4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64576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D2C1B-366A-43A8-9CC6-F7CD2E1FC2B5}" type="datetime1">
              <a:rPr lang="el-GR" smtClean="0"/>
              <a:t>15/6/2022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89AD0-5E52-43D0-8D21-B78DFF691991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E1913-CA98-4EBE-93CE-F59D6939EDFE}" type="datetime1">
              <a:rPr lang="el-GR" smtClean="0"/>
              <a:t>15/6/2022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89AD0-5E52-43D0-8D21-B78DFF691991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287BF-4F03-4F49-8574-606A85A34215}" type="datetime1">
              <a:rPr lang="el-GR" smtClean="0"/>
              <a:t>15/6/2022</a:t>
            </a:fld>
            <a:endParaRPr lang="el-GR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89AD0-5E52-43D0-8D21-B78DFF691991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45E51-C376-4CB5-A657-FC837B4FACC5}" type="datetime1">
              <a:rPr lang="el-GR" smtClean="0"/>
              <a:t>15/6/2022</a:t>
            </a:fld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89AD0-5E52-43D0-8D21-B78DFF691991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69780-F878-4155-AB5B-9712E618C9F7}" type="datetime1">
              <a:rPr lang="el-GR" smtClean="0"/>
              <a:t>15/6/2022</a:t>
            </a:fld>
            <a:endParaRPr lang="el-GR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89AD0-5E52-43D0-8D21-B78DFF691991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712A6-FC99-4B0D-AE28-611EFA25EDA8}" type="datetime1">
              <a:rPr lang="el-GR" smtClean="0"/>
              <a:t>15/6/2022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89AD0-5E52-43D0-8D21-B78DFF691991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6286D-0359-486F-A0DE-C879D783D7E6}" type="datetime1">
              <a:rPr lang="el-GR" smtClean="0"/>
              <a:t>15/6/2022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89AD0-5E52-43D0-8D21-B78DFF691991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4E44BB-616F-4FAA-862E-BB36D28DBDAC}" type="datetime1">
              <a:rPr lang="el-GR" smtClean="0"/>
              <a:t>15/6/2022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89AD0-5E52-43D0-8D21-B78DFF691991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FFD659CE-013F-4E57-AD9C-962B34373A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38F2A2BB-3A10-4D81-A603-6698AA0D6A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E1E30E68-E35C-4A83-A161-7B19A9D5C1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06B3CB-4D80-4692-9C17-F32D4EE5ECE2}" type="datetimeFigureOut">
              <a:rPr lang="el-GR" smtClean="0"/>
              <a:t>15/6/2022</a:t>
            </a:fld>
            <a:endParaRPr lang="el-GR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F6B8CE54-087D-4B4F-AEA5-EAD8A7897C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12FBFE14-1865-4360-90CE-1A3DC47183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742056-F2B3-400A-86FE-A109FA71FFC4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50592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946EF9A8-B7F7-AF84-4295-58B5E99C38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38" y="0"/>
            <a:ext cx="12192000" cy="6858000"/>
          </a:xfrm>
          <a:prstGeom prst="rect">
            <a:avLst/>
          </a:prstGeom>
        </p:spPr>
      </p:pic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911424" y="3068960"/>
            <a:ext cx="7200800" cy="1944216"/>
          </a:xfrm>
        </p:spPr>
        <p:txBody>
          <a:bodyPr>
            <a:normAutofit fontScale="90000"/>
          </a:bodyPr>
          <a:lstStyle/>
          <a:p>
            <a:pPr algn="l"/>
            <a:r>
              <a:rPr lang="el-GR" sz="3600" b="1" dirty="0">
                <a:solidFill>
                  <a:schemeClr val="bg1"/>
                </a:solidFill>
              </a:rPr>
              <a:t>Συνδυασμός Αναπτυξιακών Εργαλείων</a:t>
            </a:r>
            <a:br>
              <a:rPr lang="el-GR" sz="2800" b="1" dirty="0">
                <a:solidFill>
                  <a:schemeClr val="bg1"/>
                </a:solidFill>
              </a:rPr>
            </a:br>
            <a:br>
              <a:rPr lang="el-GR" sz="2800" b="1" dirty="0">
                <a:solidFill>
                  <a:srgbClr val="002060"/>
                </a:solidFill>
              </a:rPr>
            </a:br>
            <a:r>
              <a:rPr lang="el-GR" sz="3100" b="1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Αναπτυξιακός Νόμος &amp; Δάνεια Ταμείου Ανάκαμψης</a:t>
            </a:r>
            <a:r>
              <a:rPr lang="en-GB" sz="3100" b="1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r>
              <a:rPr lang="el-GR" sz="3100" b="1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και Ανθεκτικότητας </a:t>
            </a:r>
            <a:endParaRPr lang="el-GR" sz="3200" b="1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0DAEFEB9-5EE9-43D6-B0B6-660294D87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89AD0-5E52-43D0-8D21-B78DFF691991}" type="slidenum">
              <a:rPr lang="el-GR" smtClean="0"/>
              <a:pPr/>
              <a:t>1</a:t>
            </a:fld>
            <a:endParaRPr lang="el-GR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C1627A2-3CEB-82B6-A958-7BAC1B6536DD}"/>
              </a:ext>
            </a:extLst>
          </p:cNvPr>
          <p:cNvSpPr/>
          <p:nvPr/>
        </p:nvSpPr>
        <p:spPr>
          <a:xfrm>
            <a:off x="191344" y="312661"/>
            <a:ext cx="6534270" cy="1998558"/>
          </a:xfrm>
          <a:prstGeom prst="rect">
            <a:avLst/>
          </a:prstGeom>
          <a:solidFill>
            <a:srgbClr val="013476"/>
          </a:solidFill>
          <a:ln>
            <a:solidFill>
              <a:srgbClr val="01347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2CF6D55-B8A4-2FA0-160E-3BCE4F24F2B9}"/>
              </a:ext>
            </a:extLst>
          </p:cNvPr>
          <p:cNvSpPr txBox="1"/>
          <p:nvPr/>
        </p:nvSpPr>
        <p:spPr>
          <a:xfrm>
            <a:off x="5159896" y="1672115"/>
            <a:ext cx="4896544" cy="307777"/>
          </a:xfrm>
          <a:prstGeom prst="rect">
            <a:avLst/>
          </a:prstGeom>
          <a:solidFill>
            <a:srgbClr val="013476"/>
          </a:solidFill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l-GR" sz="1400" kern="0" dirty="0">
                <a:solidFill>
                  <a:schemeClr val="bg1"/>
                </a:solidFill>
              </a:rPr>
              <a:t>Υπουργείο Ανάπτυξης και Επενδύσεων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19B41F8C-4123-E156-3829-E86F99946B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7848" y="60985"/>
            <a:ext cx="1189974" cy="118997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AEB6EF5-0D84-D0BC-72FF-14ECED2E113F}"/>
              </a:ext>
            </a:extLst>
          </p:cNvPr>
          <p:cNvSpPr txBox="1"/>
          <p:nvPr/>
        </p:nvSpPr>
        <p:spPr>
          <a:xfrm>
            <a:off x="2855640" y="1672115"/>
            <a:ext cx="3600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l-GR" sz="1400" kern="0" dirty="0">
                <a:solidFill>
                  <a:schemeClr val="bg1"/>
                </a:solidFill>
              </a:rPr>
              <a:t>Υπουργείο Οικονομικών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A8EFBCF-63A1-2E48-5B5D-D8C10B3AB664}"/>
              </a:ext>
            </a:extLst>
          </p:cNvPr>
          <p:cNvSpPr txBox="1"/>
          <p:nvPr/>
        </p:nvSpPr>
        <p:spPr>
          <a:xfrm>
            <a:off x="3791744" y="1194187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>
                <a:solidFill>
                  <a:schemeClr val="bg1"/>
                </a:solidFill>
              </a:rPr>
              <a:t>ΕΛΛΗΝΙΚΗ ΔΗΜΟΚΡΑΤΙΑ</a:t>
            </a:r>
          </a:p>
        </p:txBody>
      </p:sp>
    </p:spTree>
    <p:extLst>
      <p:ext uri="{BB962C8B-B14F-4D97-AF65-F5344CB8AC3E}">
        <p14:creationId xmlns:p14="http://schemas.microsoft.com/office/powerpoint/2010/main" val="27386064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A95A2469-8DF8-0181-20D6-44DCE7DDD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BDB89AD0-5E52-43D0-8D21-B78DFF691991}" type="slidenum">
              <a:rPr lang="el-GR">
                <a:solidFill>
                  <a:srgbClr val="002060"/>
                </a:solidFill>
              </a:rPr>
              <a:pPr/>
              <a:t>10</a:t>
            </a:fld>
            <a:endParaRPr lang="el-GR" dirty="0">
              <a:solidFill>
                <a:srgbClr val="002060"/>
              </a:solidFill>
            </a:endParaRPr>
          </a:p>
        </p:txBody>
      </p:sp>
      <p:sp>
        <p:nvSpPr>
          <p:cNvPr id="5" name="Ορθογώνιο: Στρογγύλεμα γωνιών 4">
            <a:extLst>
              <a:ext uri="{FF2B5EF4-FFF2-40B4-BE49-F238E27FC236}">
                <a16:creationId xmlns:a16="http://schemas.microsoft.com/office/drawing/2014/main" id="{92B77E6A-2A0A-DB10-3081-8165E1AECDED}"/>
              </a:ext>
            </a:extLst>
          </p:cNvPr>
          <p:cNvSpPr/>
          <p:nvPr/>
        </p:nvSpPr>
        <p:spPr>
          <a:xfrm>
            <a:off x="1775520" y="1496048"/>
            <a:ext cx="2808312" cy="73985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b="0" i="0" dirty="0">
                <a:solidFill>
                  <a:srgbClr val="387960"/>
                </a:solidFill>
                <a:effectLst/>
                <a:latin typeface="Calibri" panose="020F0502020204030204" pitchFamily="34" charset="0"/>
              </a:rPr>
              <a:t>Περιφέρεια </a:t>
            </a:r>
            <a:r>
              <a:rPr lang="el-GR" b="1" i="0" dirty="0">
                <a:solidFill>
                  <a:srgbClr val="387960"/>
                </a:solidFill>
                <a:effectLst/>
                <a:latin typeface="Calibri" panose="020F0502020204030204" pitchFamily="34" charset="0"/>
              </a:rPr>
              <a:t>Νοτίου Αιγαίου</a:t>
            </a:r>
            <a:endParaRPr lang="el-GR" b="1" dirty="0">
              <a:solidFill>
                <a:srgbClr val="38796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376489D-3C97-E074-2DEB-495013209F9C}"/>
              </a:ext>
            </a:extLst>
          </p:cNvPr>
          <p:cNvSpPr txBox="1"/>
          <p:nvPr/>
        </p:nvSpPr>
        <p:spPr>
          <a:xfrm>
            <a:off x="1991544" y="188640"/>
            <a:ext cx="8544272" cy="830997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defPPr>
              <a:defRPr lang="el-GR"/>
            </a:defPPr>
            <a:lvl1pPr algn="ctr">
              <a:spcBef>
                <a:spcPct val="0"/>
              </a:spcBef>
              <a:buNone/>
              <a:defRPr sz="2400" b="1">
                <a:solidFill>
                  <a:srgbClr val="002060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l-GR" dirty="0"/>
              <a:t>4</a:t>
            </a:r>
            <a:r>
              <a:rPr lang="en-US" baseline="30000" dirty="0"/>
              <a:t>o</a:t>
            </a:r>
            <a:r>
              <a:rPr lang="en-US" dirty="0"/>
              <a:t> </a:t>
            </a:r>
            <a:r>
              <a:rPr lang="el-GR" dirty="0"/>
              <a:t>Παράδειγμα</a:t>
            </a:r>
            <a:endParaRPr lang="en-US" dirty="0"/>
          </a:p>
          <a:p>
            <a:r>
              <a:rPr lang="el-GR" b="0" dirty="0"/>
              <a:t>Μικρή επιχείρηση – Επιχορήγηση (80 % του ΧΠΕ)</a:t>
            </a:r>
          </a:p>
        </p:txBody>
      </p:sp>
      <p:pic>
        <p:nvPicPr>
          <p:cNvPr id="7" name="Picture 2" descr="Επίπεδη, Σχεδιασμός, Εικονίδιο, Www, Internet, Gui">
            <a:extLst>
              <a:ext uri="{FF2B5EF4-FFF2-40B4-BE49-F238E27FC236}">
                <a16:creationId xmlns:a16="http://schemas.microsoft.com/office/drawing/2014/main" id="{A25C1F51-D630-9C82-BA2F-086CEEE489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587" y="1440367"/>
            <a:ext cx="720079" cy="720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Ορθογώνιο: Στρογγύλεμα γωνιών 7">
            <a:extLst>
              <a:ext uri="{FF2B5EF4-FFF2-40B4-BE49-F238E27FC236}">
                <a16:creationId xmlns:a16="http://schemas.microsoft.com/office/drawing/2014/main" id="{5628320B-A009-A7CB-6BD5-C2A53415BDEB}"/>
              </a:ext>
            </a:extLst>
          </p:cNvPr>
          <p:cNvSpPr/>
          <p:nvPr/>
        </p:nvSpPr>
        <p:spPr>
          <a:xfrm>
            <a:off x="1775520" y="2444238"/>
            <a:ext cx="2808312" cy="739856"/>
          </a:xfrm>
          <a:prstGeom prst="roundRect">
            <a:avLst/>
          </a:prstGeom>
          <a:solidFill>
            <a:srgbClr val="F3A169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bg1"/>
                </a:solidFill>
                <a:latin typeface="Calibri" panose="020F0502020204030204" pitchFamily="34" charset="0"/>
              </a:rPr>
              <a:t>ΧΠΕ </a:t>
            </a:r>
            <a:r>
              <a:rPr lang="el-GR" dirty="0">
                <a:solidFill>
                  <a:schemeClr val="bg1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 50</a:t>
            </a:r>
            <a:r>
              <a:rPr lang="el-GR" b="0" i="0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% μικρές</a:t>
            </a:r>
          </a:p>
        </p:txBody>
      </p:sp>
      <p:pic>
        <p:nvPicPr>
          <p:cNvPr id="9" name="Picture 14" descr="Coins currency euro financial money price icon - Currency Euro Vol 1">
            <a:extLst>
              <a:ext uri="{FF2B5EF4-FFF2-40B4-BE49-F238E27FC236}">
                <a16:creationId xmlns:a16="http://schemas.microsoft.com/office/drawing/2014/main" id="{63D06B9E-4C7E-001D-8B16-2C8257751E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405" y="3522690"/>
            <a:ext cx="576064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Ορθογώνιο: Στρογγύλεμα γωνιών 9">
            <a:extLst>
              <a:ext uri="{FF2B5EF4-FFF2-40B4-BE49-F238E27FC236}">
                <a16:creationId xmlns:a16="http://schemas.microsoft.com/office/drawing/2014/main" id="{17DD05B2-7A36-2A62-0CEE-09CA953B92F5}"/>
              </a:ext>
            </a:extLst>
          </p:cNvPr>
          <p:cNvSpPr/>
          <p:nvPr/>
        </p:nvSpPr>
        <p:spPr>
          <a:xfrm>
            <a:off x="1775520" y="3465808"/>
            <a:ext cx="2808312" cy="771256"/>
          </a:xfrm>
          <a:prstGeom prst="roundRect">
            <a:avLst/>
          </a:prstGeom>
          <a:solidFill>
            <a:srgbClr val="8FD785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b="1" dirty="0">
                <a:solidFill>
                  <a:schemeClr val="tx1"/>
                </a:solidFill>
                <a:latin typeface="Calibri" panose="020F0502020204030204" pitchFamily="34" charset="0"/>
              </a:rPr>
              <a:t>Επενδυτικό κόστος ΑΝ</a:t>
            </a:r>
          </a:p>
          <a:p>
            <a:pPr algn="ctr"/>
            <a:r>
              <a:rPr lang="el-GR" b="1" i="0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8</a:t>
            </a:r>
            <a:r>
              <a:rPr lang="en-US" b="1" i="0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.000.000 </a:t>
            </a:r>
            <a:r>
              <a:rPr lang="en-US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€</a:t>
            </a:r>
            <a:r>
              <a:rPr lang="el-GR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11" name="Οβάλ 10">
            <a:extLst>
              <a:ext uri="{FF2B5EF4-FFF2-40B4-BE49-F238E27FC236}">
                <a16:creationId xmlns:a16="http://schemas.microsoft.com/office/drawing/2014/main" id="{E08B0B21-1D8E-DD9B-C1BD-BFBBEFD360E9}"/>
              </a:ext>
            </a:extLst>
          </p:cNvPr>
          <p:cNvSpPr/>
          <p:nvPr/>
        </p:nvSpPr>
        <p:spPr>
          <a:xfrm>
            <a:off x="884436" y="3475193"/>
            <a:ext cx="720079" cy="72007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Picture 16" descr="Symbol Percent Icon | IconExperience - Professional Icons » O-Collection">
            <a:extLst>
              <a:ext uri="{FF2B5EF4-FFF2-40B4-BE49-F238E27FC236}">
                <a16:creationId xmlns:a16="http://schemas.microsoft.com/office/drawing/2014/main" id="{DA7EA7E7-07E2-1729-7E32-7A9AF82FBB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413" y="2615083"/>
            <a:ext cx="504056" cy="50405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bg1"/>
            </a:solidFill>
          </a:ln>
        </p:spPr>
      </p:pic>
      <p:sp>
        <p:nvSpPr>
          <p:cNvPr id="13" name="Οβάλ 12">
            <a:extLst>
              <a:ext uri="{FF2B5EF4-FFF2-40B4-BE49-F238E27FC236}">
                <a16:creationId xmlns:a16="http://schemas.microsoft.com/office/drawing/2014/main" id="{6022CF25-F7C7-2354-32FE-CFC1F68DF0B1}"/>
              </a:ext>
            </a:extLst>
          </p:cNvPr>
          <p:cNvSpPr/>
          <p:nvPr/>
        </p:nvSpPr>
        <p:spPr>
          <a:xfrm>
            <a:off x="884435" y="2470329"/>
            <a:ext cx="720079" cy="72007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4" name="Βέλος: Διάσημα 13">
            <a:extLst>
              <a:ext uri="{FF2B5EF4-FFF2-40B4-BE49-F238E27FC236}">
                <a16:creationId xmlns:a16="http://schemas.microsoft.com/office/drawing/2014/main" id="{277011B7-8736-8FF3-681F-35ACEA9177C5}"/>
              </a:ext>
            </a:extLst>
          </p:cNvPr>
          <p:cNvSpPr/>
          <p:nvPr/>
        </p:nvSpPr>
        <p:spPr>
          <a:xfrm>
            <a:off x="4855825" y="2620806"/>
            <a:ext cx="792088" cy="1491666"/>
          </a:xfrm>
          <a:prstGeom prst="chevron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schemeClr val="tx1"/>
              </a:solidFill>
            </a:endParaRPr>
          </a:p>
        </p:txBody>
      </p:sp>
      <p:pic>
        <p:nvPicPr>
          <p:cNvPr id="16" name="Picture 23" descr="Check Mark Icon, Check Icons, Mark Icons, Symbol PNG and Vector with  Transparent Background for Free Download | Simbolo do whatsapp, Icon  design, Fundo para texto">
            <a:extLst>
              <a:ext uri="{FF2B5EF4-FFF2-40B4-BE49-F238E27FC236}">
                <a16:creationId xmlns:a16="http://schemas.microsoft.com/office/drawing/2014/main" id="{00E8BFB6-130D-A091-586B-9E93733E87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6552" y="1800407"/>
            <a:ext cx="546929" cy="546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Ορθογώνιο 16">
            <a:extLst>
              <a:ext uri="{FF2B5EF4-FFF2-40B4-BE49-F238E27FC236}">
                <a16:creationId xmlns:a16="http://schemas.microsoft.com/office/drawing/2014/main" id="{232FC7F9-582A-5737-997C-8F07E1DB7D6B}"/>
              </a:ext>
            </a:extLst>
          </p:cNvPr>
          <p:cNvSpPr/>
          <p:nvPr/>
        </p:nvSpPr>
        <p:spPr>
          <a:xfrm>
            <a:off x="5807968" y="1340767"/>
            <a:ext cx="5913581" cy="5015584"/>
          </a:xfrm>
          <a:prstGeom prst="rect">
            <a:avLst/>
          </a:prstGeom>
          <a:noFill/>
          <a:ln w="19050">
            <a:solidFill>
              <a:srgbClr val="002060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srgbClr val="002060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8B0FC45-AAD3-23AC-ED4A-65EE37FAFA93}"/>
              </a:ext>
            </a:extLst>
          </p:cNvPr>
          <p:cNvSpPr txBox="1"/>
          <p:nvPr/>
        </p:nvSpPr>
        <p:spPr>
          <a:xfrm>
            <a:off x="6358606" y="1827350"/>
            <a:ext cx="541257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l-GR" sz="1800" b="1" dirty="0">
                <a:solidFill>
                  <a:srgbClr val="000000"/>
                </a:solidFill>
                <a:latin typeface="Calibri" panose="020F0502020204030204" pitchFamily="34" charset="0"/>
              </a:rPr>
              <a:t>Επιχορήγηση = </a:t>
            </a:r>
            <a:r>
              <a:rPr lang="el-GR" dirty="0">
                <a:solidFill>
                  <a:srgbClr val="000000"/>
                </a:solidFill>
                <a:latin typeface="Calibri" panose="020F0502020204030204" pitchFamily="34" charset="0"/>
              </a:rPr>
              <a:t>80% x 50% = </a:t>
            </a:r>
            <a:r>
              <a:rPr lang="el-GR" b="1" dirty="0">
                <a:solidFill>
                  <a:srgbClr val="000000"/>
                </a:solidFill>
                <a:latin typeface="Calibri" panose="020F0502020204030204" pitchFamily="34" charset="0"/>
              </a:rPr>
              <a:t>40% </a:t>
            </a:r>
          </a:p>
          <a:p>
            <a:pPr algn="ctr"/>
            <a:r>
              <a:rPr lang="el-GR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8.000.000 € Χ 40</a:t>
            </a:r>
            <a:r>
              <a:rPr lang="el-GR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% =</a:t>
            </a:r>
            <a:r>
              <a:rPr lang="el-G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l-GR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3.200.000 </a:t>
            </a:r>
            <a:r>
              <a:rPr lang="el-GR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€ </a:t>
            </a:r>
            <a:r>
              <a:rPr lang="el-GR" dirty="0">
                <a:solidFill>
                  <a:srgbClr val="000000"/>
                </a:solidFill>
                <a:latin typeface="Calibri" panose="020F0502020204030204" pitchFamily="34" charset="0"/>
              </a:rPr>
              <a:t>κατέρχεται σε 3.000.000 € άρα </a:t>
            </a:r>
            <a:r>
              <a:rPr lang="el-GR" b="1" dirty="0">
                <a:solidFill>
                  <a:srgbClr val="000000"/>
                </a:solidFill>
                <a:latin typeface="Calibri" panose="020F0502020204030204" pitchFamily="34" charset="0"/>
              </a:rPr>
              <a:t>37,5 %</a:t>
            </a:r>
            <a:r>
              <a:rPr lang="el-GR" dirty="0">
                <a:solidFill>
                  <a:srgbClr val="000000"/>
                </a:solidFill>
                <a:latin typeface="Calibri" panose="020F0502020204030204" pitchFamily="34" charset="0"/>
              </a:rPr>
              <a:t> προσαρμογή ΧΠΕ</a:t>
            </a:r>
          </a:p>
        </p:txBody>
      </p:sp>
      <p:pic>
        <p:nvPicPr>
          <p:cNvPr id="20" name="Picture 23" descr="Check Mark Icon, Check Icons, Mark Icons, Symbol PNG and Vector with  Transparent Background for Free Download | Simbolo do whatsapp, Icon  design, Fundo para texto">
            <a:extLst>
              <a:ext uri="{FF2B5EF4-FFF2-40B4-BE49-F238E27FC236}">
                <a16:creationId xmlns:a16="http://schemas.microsoft.com/office/drawing/2014/main" id="{3976DF54-C717-C8D4-3ACA-8D780A8FCA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6555" y="2637165"/>
            <a:ext cx="546929" cy="546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23" descr="Check Mark Icon, Check Icons, Mark Icons, Symbol PNG and Vector with  Transparent Background for Free Download | Simbolo do whatsapp, Icon  design, Fundo para texto">
            <a:extLst>
              <a:ext uri="{FF2B5EF4-FFF2-40B4-BE49-F238E27FC236}">
                <a16:creationId xmlns:a16="http://schemas.microsoft.com/office/drawing/2014/main" id="{FB76B7E8-555E-CF39-765C-B6E90E7690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1413" y="3465808"/>
            <a:ext cx="546929" cy="546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89632CBF-66A0-AFC4-50C3-B61AC0EA1AEC}"/>
              </a:ext>
            </a:extLst>
          </p:cNvPr>
          <p:cNvSpPr txBox="1"/>
          <p:nvPr/>
        </p:nvSpPr>
        <p:spPr>
          <a:xfrm>
            <a:off x="839416" y="6255198"/>
            <a:ext cx="3384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>
                <a:solidFill>
                  <a:srgbClr val="002060"/>
                </a:solidFill>
              </a:rPr>
              <a:t>Ελληνική Δημοκρατία</a:t>
            </a:r>
          </a:p>
          <a:p>
            <a:r>
              <a:rPr lang="el-GR" sz="1200" dirty="0">
                <a:solidFill>
                  <a:srgbClr val="002060"/>
                </a:solidFill>
              </a:rPr>
              <a:t>Υπουργείο Ανάπτυξης και Επενδύσεων</a:t>
            </a:r>
          </a:p>
        </p:txBody>
      </p:sp>
      <p:pic>
        <p:nvPicPr>
          <p:cNvPr id="27" name="Picture 2" descr="Υπουργείο Εξωτερικών – Ελληνική Δημοκρατία | Επενδυτική &amp; Επιχειρηματική  Αποστολή στην Κένυα 2013">
            <a:extLst>
              <a:ext uri="{FF2B5EF4-FFF2-40B4-BE49-F238E27FC236}">
                <a16:creationId xmlns:a16="http://schemas.microsoft.com/office/drawing/2014/main" id="{C837F19B-9497-961E-DDB8-F4A188619A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619" y="6260178"/>
            <a:ext cx="429379" cy="420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Ορθογώνιο: Στρογγύλεμα γωνιών 9">
            <a:extLst>
              <a:ext uri="{FF2B5EF4-FFF2-40B4-BE49-F238E27FC236}">
                <a16:creationId xmlns:a16="http://schemas.microsoft.com/office/drawing/2014/main" id="{22E2429F-BD26-8955-5741-B548E9CCB86C}"/>
              </a:ext>
            </a:extLst>
          </p:cNvPr>
          <p:cNvSpPr/>
          <p:nvPr/>
        </p:nvSpPr>
        <p:spPr>
          <a:xfrm>
            <a:off x="1775520" y="4509120"/>
            <a:ext cx="2808312" cy="736857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b="1" dirty="0">
                <a:solidFill>
                  <a:schemeClr val="tx1"/>
                </a:solidFill>
                <a:latin typeface="Calibri" panose="020F0502020204030204" pitchFamily="34" charset="0"/>
              </a:rPr>
              <a:t>Επενδυτικό κόστος ΤΑΑ</a:t>
            </a:r>
          </a:p>
          <a:p>
            <a:pPr algn="ctr"/>
            <a:r>
              <a:rPr lang="el-GR" b="1" i="0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10.4</a:t>
            </a:r>
            <a:r>
              <a:rPr lang="en-US" b="1" i="0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00.000 </a:t>
            </a:r>
            <a:r>
              <a:rPr lang="en-US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€</a:t>
            </a:r>
            <a:r>
              <a:rPr lang="el-GR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CE01A48-481D-7766-2076-551F583FCB7F}"/>
              </a:ext>
            </a:extLst>
          </p:cNvPr>
          <p:cNvSpPr txBox="1"/>
          <p:nvPr/>
        </p:nvSpPr>
        <p:spPr>
          <a:xfrm>
            <a:off x="6554022" y="2727683"/>
            <a:ext cx="54125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Μέγιστο δάνειο ΤΑΑ = </a:t>
            </a:r>
            <a:r>
              <a:rPr lang="el-G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10.4</a:t>
            </a:r>
            <a:r>
              <a:rPr lang="el-GR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00.000/2 – 3.000.000 = </a:t>
            </a:r>
          </a:p>
          <a:p>
            <a:pPr algn="ctr"/>
            <a:r>
              <a:rPr lang="el-GR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2.200.000 €</a:t>
            </a:r>
            <a:r>
              <a:rPr lang="el-GR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l-GR" b="1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48D7BD7-981E-C282-259C-8A561263CF44}"/>
              </a:ext>
            </a:extLst>
          </p:cNvPr>
          <p:cNvSpPr txBox="1"/>
          <p:nvPr/>
        </p:nvSpPr>
        <p:spPr>
          <a:xfrm>
            <a:off x="6485253" y="3337084"/>
            <a:ext cx="5412576" cy="9682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107000"/>
              </a:lnSpc>
            </a:pPr>
            <a:r>
              <a:rPr lang="el-G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Ι</a:t>
            </a:r>
            <a:r>
              <a:rPr lang="el-G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σοδύναμο ενίσχυσης 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από δάνειο ΤΑΑ σε βάθος </a:t>
            </a:r>
          </a:p>
          <a:p>
            <a:pPr lvl="0" algn="ctr">
              <a:lnSpc>
                <a:spcPct val="107000"/>
              </a:lnSpc>
            </a:pP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10ετίας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ανέρχεται σε 16 %, δηλαδή:</a:t>
            </a:r>
            <a:r>
              <a:rPr lang="el-GR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352.000 €</a:t>
            </a:r>
          </a:p>
          <a:p>
            <a:pPr lvl="0" algn="ctr">
              <a:lnSpc>
                <a:spcPct val="107000"/>
              </a:lnSpc>
            </a:pPr>
            <a:r>
              <a:rPr lang="el-G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Κρατική ενίσχυση: 4,4</a:t>
            </a:r>
            <a:r>
              <a:rPr lang="el-GR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%</a:t>
            </a:r>
            <a:r>
              <a:rPr lang="el-G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του κόστους της επένδυσης.</a:t>
            </a:r>
          </a:p>
        </p:txBody>
      </p:sp>
      <p:pic>
        <p:nvPicPr>
          <p:cNvPr id="33" name="Picture 23" descr="Check Mark Icon, Check Icons, Mark Icons, Symbol PNG and Vector with  Transparent Background for Free Download | Simbolo do whatsapp, Icon  design, Fundo para texto">
            <a:extLst>
              <a:ext uri="{FF2B5EF4-FFF2-40B4-BE49-F238E27FC236}">
                <a16:creationId xmlns:a16="http://schemas.microsoft.com/office/drawing/2014/main" id="{CE5EFBBA-8D8A-1D21-C961-23B74E4550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1413" y="4373518"/>
            <a:ext cx="546929" cy="546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C0A75BA3-7191-A3FE-E9C9-C43E1EF6A676}"/>
              </a:ext>
            </a:extLst>
          </p:cNvPr>
          <p:cNvSpPr txBox="1"/>
          <p:nvPr/>
        </p:nvSpPr>
        <p:spPr>
          <a:xfrm>
            <a:off x="6428658" y="4382200"/>
            <a:ext cx="54125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/>
              <a:t> Σύνολο κρατικής ενίσχυσης </a:t>
            </a:r>
          </a:p>
          <a:p>
            <a:pPr algn="ctr"/>
            <a:r>
              <a:rPr lang="el-GR" dirty="0"/>
              <a:t>Επιχορήγηση + Επιδότηση Δανείου από ΤΑΑ:</a:t>
            </a:r>
          </a:p>
          <a:p>
            <a:pPr algn="ctr"/>
            <a:r>
              <a:rPr lang="el-GR" b="1" dirty="0"/>
              <a:t>37,5 % + 4,4 % = 41,5 </a:t>
            </a:r>
            <a:r>
              <a:rPr lang="el-GR" sz="1800" b="1" dirty="0"/>
              <a:t>% &lt; 50 %</a:t>
            </a:r>
          </a:p>
          <a:p>
            <a:pPr algn="ctr"/>
            <a:endParaRPr lang="en-US" b="1" dirty="0"/>
          </a:p>
        </p:txBody>
      </p:sp>
      <p:sp>
        <p:nvSpPr>
          <p:cNvPr id="36" name="Οβάλ 10">
            <a:extLst>
              <a:ext uri="{FF2B5EF4-FFF2-40B4-BE49-F238E27FC236}">
                <a16:creationId xmlns:a16="http://schemas.microsoft.com/office/drawing/2014/main" id="{4B7C19E3-786A-DBF4-4603-017647741C8D}"/>
              </a:ext>
            </a:extLst>
          </p:cNvPr>
          <p:cNvSpPr/>
          <p:nvPr/>
        </p:nvSpPr>
        <p:spPr>
          <a:xfrm>
            <a:off x="878998" y="4480057"/>
            <a:ext cx="720079" cy="72007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37" name="Picture 2" descr="Business, currency, euro, finance, hand, loan, money icon - Download on  Iconfinder">
            <a:extLst>
              <a:ext uri="{FF2B5EF4-FFF2-40B4-BE49-F238E27FC236}">
                <a16:creationId xmlns:a16="http://schemas.microsoft.com/office/drawing/2014/main" id="{738B1ED8-EC2D-9B60-1421-D1797667F5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718" y="4608891"/>
            <a:ext cx="462410" cy="462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1081FBDB-3E8C-E4A8-A0F9-33E73639E666}"/>
              </a:ext>
            </a:extLst>
          </p:cNvPr>
          <p:cNvSpPr txBox="1"/>
          <p:nvPr/>
        </p:nvSpPr>
        <p:spPr>
          <a:xfrm>
            <a:off x="839416" y="5538471"/>
            <a:ext cx="6093228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Ανώτατο </a:t>
            </a:r>
            <a:r>
              <a:rPr lang="el-G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ύψος επιχορήγησης </a:t>
            </a:r>
            <a:r>
              <a:rPr lang="el-G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l-G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3.000.000 </a:t>
            </a:r>
            <a:r>
              <a:rPr lang="el-G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€</a:t>
            </a:r>
            <a:endParaRPr lang="el-GR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C82BC1D-3E48-17DE-5E25-76EA214D4DF2}"/>
              </a:ext>
            </a:extLst>
          </p:cNvPr>
          <p:cNvSpPr txBox="1"/>
          <p:nvPr/>
        </p:nvSpPr>
        <p:spPr>
          <a:xfrm>
            <a:off x="6548728" y="5387756"/>
            <a:ext cx="52080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/>
              <a:t>Πραγματική ωφέλεια δανείου ΤΑΑ σε σχέση με δάνειο συμβατικού επιτοκίου 6 % σε βάθος 10ετίας </a:t>
            </a:r>
            <a:r>
              <a:rPr lang="el-GR" b="1" dirty="0"/>
              <a:t>699.600 €</a:t>
            </a:r>
            <a:endParaRPr lang="en-US" b="1" dirty="0"/>
          </a:p>
        </p:txBody>
      </p:sp>
      <p:pic>
        <p:nvPicPr>
          <p:cNvPr id="30" name="Picture 23" descr="Check Mark Icon, Check Icons, Mark Icons, Symbol PNG and Vector with  Transparent Background for Free Download | Simbolo do whatsapp, Icon  design, Fundo para texto">
            <a:extLst>
              <a:ext uri="{FF2B5EF4-FFF2-40B4-BE49-F238E27FC236}">
                <a16:creationId xmlns:a16="http://schemas.microsoft.com/office/drawing/2014/main" id="{44BAA1DD-91AC-EEBC-5EB8-6F9F55BEB7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8208" y="5399878"/>
            <a:ext cx="546929" cy="546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310647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946EF9A8-B7F7-AF84-4295-58B5E99C38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38" y="0"/>
            <a:ext cx="12192000" cy="6858000"/>
          </a:xfrm>
          <a:prstGeom prst="rect">
            <a:avLst/>
          </a:prstGeom>
        </p:spPr>
      </p:pic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911424" y="3068960"/>
            <a:ext cx="7200800" cy="1944216"/>
          </a:xfrm>
        </p:spPr>
        <p:txBody>
          <a:bodyPr>
            <a:normAutofit fontScale="90000"/>
          </a:bodyPr>
          <a:lstStyle/>
          <a:p>
            <a:pPr algn="l"/>
            <a:r>
              <a:rPr lang="el-GR" sz="3600" b="1" dirty="0">
                <a:solidFill>
                  <a:schemeClr val="bg1"/>
                </a:solidFill>
              </a:rPr>
              <a:t>Συνδυασμός Αναπτυξιακών Εργαλείων</a:t>
            </a:r>
            <a:br>
              <a:rPr lang="el-GR" sz="2800" b="1" dirty="0">
                <a:solidFill>
                  <a:schemeClr val="bg1"/>
                </a:solidFill>
              </a:rPr>
            </a:br>
            <a:br>
              <a:rPr lang="el-GR" sz="2800" b="1" dirty="0">
                <a:solidFill>
                  <a:srgbClr val="002060"/>
                </a:solidFill>
              </a:rPr>
            </a:br>
            <a:r>
              <a:rPr lang="el-GR" sz="3100" b="1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Αναπτυξιακός Νόμος &amp; Δάνεια Ταμείου Ανάκαμψης</a:t>
            </a:r>
            <a:r>
              <a:rPr lang="en-GB" sz="3100" b="1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r>
              <a:rPr lang="el-GR" sz="3100" b="1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και Ανθεκτικότητας </a:t>
            </a:r>
            <a:endParaRPr lang="el-GR" sz="3200" b="1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0DAEFEB9-5EE9-43D6-B0B6-660294D87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89AD0-5E52-43D0-8D21-B78DFF691991}" type="slidenum">
              <a:rPr lang="el-GR" smtClean="0"/>
              <a:pPr/>
              <a:t>11</a:t>
            </a:fld>
            <a:endParaRPr lang="el-GR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C1627A2-3CEB-82B6-A958-7BAC1B6536DD}"/>
              </a:ext>
            </a:extLst>
          </p:cNvPr>
          <p:cNvSpPr/>
          <p:nvPr/>
        </p:nvSpPr>
        <p:spPr>
          <a:xfrm>
            <a:off x="191344" y="312661"/>
            <a:ext cx="6534270" cy="1998558"/>
          </a:xfrm>
          <a:prstGeom prst="rect">
            <a:avLst/>
          </a:prstGeom>
          <a:solidFill>
            <a:srgbClr val="013476"/>
          </a:solidFill>
          <a:ln>
            <a:solidFill>
              <a:srgbClr val="01347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2CF6D55-B8A4-2FA0-160E-3BCE4F24F2B9}"/>
              </a:ext>
            </a:extLst>
          </p:cNvPr>
          <p:cNvSpPr txBox="1"/>
          <p:nvPr/>
        </p:nvSpPr>
        <p:spPr>
          <a:xfrm>
            <a:off x="5159896" y="1672115"/>
            <a:ext cx="4896544" cy="307777"/>
          </a:xfrm>
          <a:prstGeom prst="rect">
            <a:avLst/>
          </a:prstGeom>
          <a:solidFill>
            <a:srgbClr val="013476"/>
          </a:solidFill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l-GR" sz="1400" kern="0" dirty="0">
                <a:solidFill>
                  <a:schemeClr val="bg1"/>
                </a:solidFill>
              </a:rPr>
              <a:t>Υπουργείο Ανάπτυξης και Επενδύσεων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19B41F8C-4123-E156-3829-E86F99946B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7848" y="60985"/>
            <a:ext cx="1189974" cy="118997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AEB6EF5-0D84-D0BC-72FF-14ECED2E113F}"/>
              </a:ext>
            </a:extLst>
          </p:cNvPr>
          <p:cNvSpPr txBox="1"/>
          <p:nvPr/>
        </p:nvSpPr>
        <p:spPr>
          <a:xfrm>
            <a:off x="2855640" y="1672115"/>
            <a:ext cx="3600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l-GR" sz="1400" kern="0" dirty="0">
                <a:solidFill>
                  <a:schemeClr val="bg1"/>
                </a:solidFill>
              </a:rPr>
              <a:t>Υπουργείο Οικονομικών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A8EFBCF-63A1-2E48-5B5D-D8C10B3AB664}"/>
              </a:ext>
            </a:extLst>
          </p:cNvPr>
          <p:cNvSpPr txBox="1"/>
          <p:nvPr/>
        </p:nvSpPr>
        <p:spPr>
          <a:xfrm>
            <a:off x="3791744" y="1194187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>
                <a:solidFill>
                  <a:schemeClr val="bg1"/>
                </a:solidFill>
              </a:rPr>
              <a:t>ΕΛΛΗΝΙΚΗ ΔΗΜΟΚΡΑΤΙΑ</a:t>
            </a:r>
          </a:p>
        </p:txBody>
      </p:sp>
    </p:spTree>
    <p:extLst>
      <p:ext uri="{BB962C8B-B14F-4D97-AF65-F5344CB8AC3E}">
        <p14:creationId xmlns:p14="http://schemas.microsoft.com/office/powerpoint/2010/main" val="2737076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Ορθογώνιο 12">
            <a:extLst>
              <a:ext uri="{FF2B5EF4-FFF2-40B4-BE49-F238E27FC236}">
                <a16:creationId xmlns:a16="http://schemas.microsoft.com/office/drawing/2014/main" id="{6794EBCA-025F-2198-C9C9-2396239E482D}"/>
              </a:ext>
            </a:extLst>
          </p:cNvPr>
          <p:cNvSpPr/>
          <p:nvPr/>
        </p:nvSpPr>
        <p:spPr>
          <a:xfrm>
            <a:off x="1486226" y="1359529"/>
            <a:ext cx="9219548" cy="746453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87934FA8-234D-85A8-34D8-249CF34CA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89AD0-5E52-43D0-8D21-B78DFF691991}" type="slidenum">
              <a:rPr lang="el-GR" smtClean="0">
                <a:solidFill>
                  <a:srgbClr val="002060"/>
                </a:solidFill>
              </a:rPr>
              <a:pPr/>
              <a:t>2</a:t>
            </a:fld>
            <a:endParaRPr lang="el-GR" dirty="0">
              <a:solidFill>
                <a:srgbClr val="00206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87AF435-CC97-034E-73E8-CAA63111E538}"/>
              </a:ext>
            </a:extLst>
          </p:cNvPr>
          <p:cNvSpPr txBox="1"/>
          <p:nvPr/>
        </p:nvSpPr>
        <p:spPr>
          <a:xfrm>
            <a:off x="839416" y="6207695"/>
            <a:ext cx="59602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>
                <a:solidFill>
                  <a:srgbClr val="002060"/>
                </a:solidFill>
              </a:rPr>
              <a:t>Ελληνική Δημοκρατία</a:t>
            </a:r>
          </a:p>
          <a:p>
            <a:r>
              <a:rPr lang="el-GR" sz="1200" dirty="0">
                <a:solidFill>
                  <a:srgbClr val="002060"/>
                </a:solidFill>
              </a:rPr>
              <a:t>Υπουργείο Ανάπτυξης και Επενδύσεων</a:t>
            </a:r>
          </a:p>
        </p:txBody>
      </p:sp>
      <p:pic>
        <p:nvPicPr>
          <p:cNvPr id="6" name="Picture 2" descr="Υπουργείο Εξωτερικών – Ελληνική Δημοκρατία | Επενδυτική &amp; Επιχειρηματική  Αποστολή στην Κένυα 2013">
            <a:extLst>
              <a:ext uri="{FF2B5EF4-FFF2-40B4-BE49-F238E27FC236}">
                <a16:creationId xmlns:a16="http://schemas.microsoft.com/office/drawing/2014/main" id="{046B4D55-1867-B124-AEF1-B46AACF4D5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619" y="6230561"/>
            <a:ext cx="429379" cy="420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FE3214D-9B43-AB04-9382-221CB48EB3BF}"/>
              </a:ext>
            </a:extLst>
          </p:cNvPr>
          <p:cNvSpPr txBox="1"/>
          <p:nvPr/>
        </p:nvSpPr>
        <p:spPr>
          <a:xfrm>
            <a:off x="1813685" y="50669"/>
            <a:ext cx="8544272" cy="830997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defPPr>
              <a:defRPr lang="el-GR"/>
            </a:defPPr>
            <a:lvl1pPr algn="ctr">
              <a:spcBef>
                <a:spcPct val="0"/>
              </a:spcBef>
              <a:buNone/>
              <a:defRPr sz="2400" b="1">
                <a:solidFill>
                  <a:srgbClr val="002060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l-GR" dirty="0"/>
              <a:t>Κανόνες Εφαρμογής</a:t>
            </a:r>
          </a:p>
        </p:txBody>
      </p:sp>
      <p:pic>
        <p:nvPicPr>
          <p:cNvPr id="10" name="Picture 23" descr="Check Mark Icon, Check Icons, Mark Icons, Symbol PNG and Vector with  Transparent Background for Free Download | Simbolo do whatsapp, Icon  design, Fundo para texto">
            <a:extLst>
              <a:ext uri="{FF2B5EF4-FFF2-40B4-BE49-F238E27FC236}">
                <a16:creationId xmlns:a16="http://schemas.microsoft.com/office/drawing/2014/main" id="{7A5F8344-FDB5-F455-CB5D-2AB0CB43D3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6370" y="1124744"/>
            <a:ext cx="637158" cy="637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A8335BFC-42D5-C378-0B67-C166A44BE355}"/>
              </a:ext>
            </a:extLst>
          </p:cNvPr>
          <p:cNvSpPr txBox="1"/>
          <p:nvPr/>
        </p:nvSpPr>
        <p:spPr>
          <a:xfrm>
            <a:off x="1775520" y="1572763"/>
            <a:ext cx="8821905" cy="3440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l-GR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25 % του χρηματοδοτικού σχήματος ίδια συμμετοχή χωρίς κρατική ενίσχυση (ίδια κεφάλαια, δάνειο)</a:t>
            </a:r>
            <a:endParaRPr lang="el-G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E338389-E12B-2766-E229-A76ADB614FC7}"/>
              </a:ext>
            </a:extLst>
          </p:cNvPr>
          <p:cNvSpPr txBox="1"/>
          <p:nvPr/>
        </p:nvSpPr>
        <p:spPr>
          <a:xfrm>
            <a:off x="1823528" y="2396543"/>
            <a:ext cx="8882245" cy="6075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l-GR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μη υπέρβαση ποσοστού Χάρτη Περιφερειακών Ενισχύσεων για το σύνολο της ενίσχυσης α</a:t>
            </a:r>
            <a:r>
              <a:rPr lang="el-GR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νάλογα με το μέγεθος της επιχείρησης (μεγάλη-μεσαία-μικρή) </a:t>
            </a:r>
          </a:p>
        </p:txBody>
      </p:sp>
      <p:sp>
        <p:nvSpPr>
          <p:cNvPr id="16" name="Ορθογώνιο 15">
            <a:extLst>
              <a:ext uri="{FF2B5EF4-FFF2-40B4-BE49-F238E27FC236}">
                <a16:creationId xmlns:a16="http://schemas.microsoft.com/office/drawing/2014/main" id="{4D1D513E-3121-8CE9-0409-B066756CB210}"/>
              </a:ext>
            </a:extLst>
          </p:cNvPr>
          <p:cNvSpPr/>
          <p:nvPr/>
        </p:nvSpPr>
        <p:spPr>
          <a:xfrm>
            <a:off x="1485263" y="2366555"/>
            <a:ext cx="9219556" cy="674919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b="1" dirty="0"/>
          </a:p>
        </p:txBody>
      </p:sp>
      <p:sp>
        <p:nvSpPr>
          <p:cNvPr id="25" name="Ορθογώνιο 15">
            <a:extLst>
              <a:ext uri="{FF2B5EF4-FFF2-40B4-BE49-F238E27FC236}">
                <a16:creationId xmlns:a16="http://schemas.microsoft.com/office/drawing/2014/main" id="{B783AB82-647C-6121-8533-CCD2C811E4C4}"/>
              </a:ext>
            </a:extLst>
          </p:cNvPr>
          <p:cNvSpPr/>
          <p:nvPr/>
        </p:nvSpPr>
        <p:spPr>
          <a:xfrm>
            <a:off x="1699832" y="3872784"/>
            <a:ext cx="8905760" cy="591274"/>
          </a:xfrm>
          <a:prstGeom prst="rect">
            <a:avLst/>
          </a:prstGeom>
          <a:noFill/>
          <a:ln>
            <a:solidFill>
              <a:srgbClr val="F3A169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D397405-5749-9996-53A8-419F6E72FF58}"/>
              </a:ext>
            </a:extLst>
          </p:cNvPr>
          <p:cNvSpPr txBox="1"/>
          <p:nvPr/>
        </p:nvSpPr>
        <p:spPr>
          <a:xfrm>
            <a:off x="2018410" y="3993710"/>
            <a:ext cx="8830118" cy="3440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l-GR" sz="1600" b="1" dirty="0">
                <a:latin typeface="Calibri" panose="020F0502020204030204" pitchFamily="34" charset="0"/>
                <a:cs typeface="Times New Roman" panose="02020603050405020304" pitchFamily="18" charset="0"/>
              </a:rPr>
              <a:t>Μέγιστο δάνειο ΤΑΑ</a:t>
            </a:r>
            <a:r>
              <a:rPr lang="en-GB" sz="1600" b="1" dirty="0">
                <a:latin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l-GR" sz="1600" b="1" dirty="0">
                <a:latin typeface="Calibri" panose="020F0502020204030204" pitchFamily="34" charset="0"/>
                <a:cs typeface="Times New Roman" panose="02020603050405020304" pitchFamily="18" charset="0"/>
              </a:rPr>
              <a:t>Επενδυτικό κόστος ΤΑΑ/2 – Ενίσχυση Αναπτυξιακού νόμου </a:t>
            </a:r>
          </a:p>
        </p:txBody>
      </p:sp>
      <p:sp>
        <p:nvSpPr>
          <p:cNvPr id="20" name="Ορθογώνιο 12">
            <a:extLst>
              <a:ext uri="{FF2B5EF4-FFF2-40B4-BE49-F238E27FC236}">
                <a16:creationId xmlns:a16="http://schemas.microsoft.com/office/drawing/2014/main" id="{7F856D36-495D-42FC-F453-7D2BE8692B7F}"/>
              </a:ext>
            </a:extLst>
          </p:cNvPr>
          <p:cNvSpPr/>
          <p:nvPr/>
        </p:nvSpPr>
        <p:spPr>
          <a:xfrm>
            <a:off x="1689988" y="4720841"/>
            <a:ext cx="8930707" cy="591274"/>
          </a:xfrm>
          <a:prstGeom prst="rect">
            <a:avLst/>
          </a:prstGeom>
          <a:noFill/>
          <a:ln>
            <a:solidFill>
              <a:srgbClr val="F3A16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55E37F0-45FC-B010-EF29-19B887340065}"/>
              </a:ext>
            </a:extLst>
          </p:cNvPr>
          <p:cNvSpPr txBox="1"/>
          <p:nvPr/>
        </p:nvSpPr>
        <p:spPr>
          <a:xfrm>
            <a:off x="3060365" y="4828878"/>
            <a:ext cx="5174733" cy="3440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20 % του χρηματοδοτικού σχήματος με ίδια κεφάλαια </a:t>
            </a:r>
            <a:endParaRPr lang="el-G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34FE3E0-7312-F099-3586-FF6A0E161BA2}"/>
              </a:ext>
            </a:extLst>
          </p:cNvPr>
          <p:cNvSpPr txBox="1"/>
          <p:nvPr/>
        </p:nvSpPr>
        <p:spPr>
          <a:xfrm>
            <a:off x="1647080" y="5625260"/>
            <a:ext cx="8905760" cy="3440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l-GR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30 % του χρηματοδοτικού σχήματος με τραπεζικό δάνειο χωρίς κρατική στήριξη</a:t>
            </a:r>
            <a:endParaRPr lang="el-G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7" name="Ορθογώνιο 15">
            <a:extLst>
              <a:ext uri="{FF2B5EF4-FFF2-40B4-BE49-F238E27FC236}">
                <a16:creationId xmlns:a16="http://schemas.microsoft.com/office/drawing/2014/main" id="{8B1DFF3A-1C6B-86D4-3154-68672744749A}"/>
              </a:ext>
            </a:extLst>
          </p:cNvPr>
          <p:cNvSpPr/>
          <p:nvPr/>
        </p:nvSpPr>
        <p:spPr>
          <a:xfrm>
            <a:off x="1696163" y="5533059"/>
            <a:ext cx="8915251" cy="560237"/>
          </a:xfrm>
          <a:prstGeom prst="rect">
            <a:avLst/>
          </a:prstGeom>
          <a:noFill/>
          <a:ln>
            <a:solidFill>
              <a:srgbClr val="F3A169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pic>
        <p:nvPicPr>
          <p:cNvPr id="29" name="Picture 23" descr="Check Mark Icon, Check Icons, Mark Icons, Symbol PNG and Vector with  Transparent Background for Free Download | Simbolo do whatsapp, Icon  design, Fundo para texto">
            <a:extLst>
              <a:ext uri="{FF2B5EF4-FFF2-40B4-BE49-F238E27FC236}">
                <a16:creationId xmlns:a16="http://schemas.microsoft.com/office/drawing/2014/main" id="{E727CF2A-39A2-0F70-E8DE-39D86C4EB6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5154" y="3671141"/>
            <a:ext cx="627315" cy="62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23" descr="Check Mark Icon, Check Icons, Mark Icons, Symbol PNG and Vector with  Transparent Background for Free Download | Simbolo do whatsapp, Icon  design, Fundo para texto">
            <a:extLst>
              <a:ext uri="{FF2B5EF4-FFF2-40B4-BE49-F238E27FC236}">
                <a16:creationId xmlns:a16="http://schemas.microsoft.com/office/drawing/2014/main" id="{E8CEB42C-F554-A517-C690-3D8B0288DA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1095" y="4543403"/>
            <a:ext cx="627315" cy="62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23" descr="Check Mark Icon, Check Icons, Mark Icons, Symbol PNG and Vector with  Transparent Background for Free Download | Simbolo do whatsapp, Icon  design, Fundo para texto">
            <a:extLst>
              <a:ext uri="{FF2B5EF4-FFF2-40B4-BE49-F238E27FC236}">
                <a16:creationId xmlns:a16="http://schemas.microsoft.com/office/drawing/2014/main" id="{3588C738-C2F6-1DD6-C45F-A4EAD14FA3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409" y="5384130"/>
            <a:ext cx="637158" cy="637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Picture 23" descr="Check Mark Icon, Check Icons, Mark Icons, Symbol PNG and Vector with  Transparent Background for Free Download | Simbolo do whatsapp, Icon  design, Fundo para texto">
            <a:extLst>
              <a:ext uri="{FF2B5EF4-FFF2-40B4-BE49-F238E27FC236}">
                <a16:creationId xmlns:a16="http://schemas.microsoft.com/office/drawing/2014/main" id="{DA50D305-43CC-E517-5C00-64A82F18BB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6370" y="2164280"/>
            <a:ext cx="637158" cy="637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8C89781-1210-FDCB-8B88-8614B67E2C20}"/>
              </a:ext>
            </a:extLst>
          </p:cNvPr>
          <p:cNvSpPr txBox="1"/>
          <p:nvPr/>
        </p:nvSpPr>
        <p:spPr>
          <a:xfrm>
            <a:off x="3719736" y="822252"/>
            <a:ext cx="4536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b="1" u="sng" dirty="0">
                <a:solidFill>
                  <a:srgbClr val="002060"/>
                </a:solidFill>
              </a:rPr>
              <a:t>Αναπτυξιακός Νόμος 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ACD6DC4-7992-6787-ABAC-D4DDB24FFD42}"/>
              </a:ext>
            </a:extLst>
          </p:cNvPr>
          <p:cNvSpPr txBox="1"/>
          <p:nvPr/>
        </p:nvSpPr>
        <p:spPr>
          <a:xfrm>
            <a:off x="3719736" y="3339527"/>
            <a:ext cx="4536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b="1" u="sng" dirty="0">
                <a:solidFill>
                  <a:srgbClr val="002060"/>
                </a:solidFill>
              </a:rPr>
              <a:t>Ταμείο Ανάκαμψης και Ανθεκτικότητας </a:t>
            </a:r>
          </a:p>
        </p:txBody>
      </p:sp>
    </p:spTree>
    <p:extLst>
      <p:ext uri="{BB962C8B-B14F-4D97-AF65-F5344CB8AC3E}">
        <p14:creationId xmlns:p14="http://schemas.microsoft.com/office/powerpoint/2010/main" val="968847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Ορθογώνιο 12">
            <a:extLst>
              <a:ext uri="{FF2B5EF4-FFF2-40B4-BE49-F238E27FC236}">
                <a16:creationId xmlns:a16="http://schemas.microsoft.com/office/drawing/2014/main" id="{6794EBCA-025F-2198-C9C9-2396239E482D}"/>
              </a:ext>
            </a:extLst>
          </p:cNvPr>
          <p:cNvSpPr/>
          <p:nvPr/>
        </p:nvSpPr>
        <p:spPr>
          <a:xfrm>
            <a:off x="1486226" y="1561672"/>
            <a:ext cx="9219548" cy="1080375"/>
          </a:xfrm>
          <a:prstGeom prst="rect">
            <a:avLst/>
          </a:prstGeom>
          <a:noFill/>
          <a:ln>
            <a:solidFill>
              <a:srgbClr val="F3A16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87934FA8-234D-85A8-34D8-249CF34CA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89AD0-5E52-43D0-8D21-B78DFF691991}" type="slidenum">
              <a:rPr lang="el-GR" smtClean="0">
                <a:solidFill>
                  <a:srgbClr val="002060"/>
                </a:solidFill>
              </a:rPr>
              <a:pPr/>
              <a:t>3</a:t>
            </a:fld>
            <a:endParaRPr lang="el-GR" dirty="0">
              <a:solidFill>
                <a:srgbClr val="00206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87AF435-CC97-034E-73E8-CAA63111E538}"/>
              </a:ext>
            </a:extLst>
          </p:cNvPr>
          <p:cNvSpPr txBox="1"/>
          <p:nvPr/>
        </p:nvSpPr>
        <p:spPr>
          <a:xfrm>
            <a:off x="839416" y="6207695"/>
            <a:ext cx="59602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>
                <a:solidFill>
                  <a:srgbClr val="002060"/>
                </a:solidFill>
              </a:rPr>
              <a:t>Ελληνική Δημοκρατία</a:t>
            </a:r>
          </a:p>
          <a:p>
            <a:r>
              <a:rPr lang="el-GR" sz="1200" dirty="0">
                <a:solidFill>
                  <a:srgbClr val="002060"/>
                </a:solidFill>
              </a:rPr>
              <a:t>Υπουργείο Ανάπτυξης και Επενδύσεων</a:t>
            </a:r>
          </a:p>
        </p:txBody>
      </p:sp>
      <p:pic>
        <p:nvPicPr>
          <p:cNvPr id="6" name="Picture 2" descr="Υπουργείο Εξωτερικών – Ελληνική Δημοκρατία | Επενδυτική &amp; Επιχειρηματική  Αποστολή στην Κένυα 2013">
            <a:extLst>
              <a:ext uri="{FF2B5EF4-FFF2-40B4-BE49-F238E27FC236}">
                <a16:creationId xmlns:a16="http://schemas.microsoft.com/office/drawing/2014/main" id="{046B4D55-1867-B124-AEF1-B46AACF4D5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619" y="6230561"/>
            <a:ext cx="429379" cy="420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FE3214D-9B43-AB04-9382-221CB48EB3BF}"/>
              </a:ext>
            </a:extLst>
          </p:cNvPr>
          <p:cNvSpPr txBox="1"/>
          <p:nvPr/>
        </p:nvSpPr>
        <p:spPr>
          <a:xfrm>
            <a:off x="1820558" y="314838"/>
            <a:ext cx="8544272" cy="830997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defPPr>
              <a:defRPr lang="el-GR"/>
            </a:defPPr>
            <a:lvl1pPr algn="ctr">
              <a:spcBef>
                <a:spcPct val="0"/>
              </a:spcBef>
              <a:buNone/>
              <a:defRPr sz="2400" b="1">
                <a:solidFill>
                  <a:srgbClr val="002060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l-GR" dirty="0"/>
              <a:t>Υποθέσεις Εργασίας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E338389-E12B-2766-E229-A76ADB614FC7}"/>
              </a:ext>
            </a:extLst>
          </p:cNvPr>
          <p:cNvSpPr txBox="1"/>
          <p:nvPr/>
        </p:nvSpPr>
        <p:spPr>
          <a:xfrm>
            <a:off x="1406191" y="3052808"/>
            <a:ext cx="9219556" cy="16059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228600" algn="ctr"/>
            <a:r>
              <a:rPr lang="el-GR" sz="16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Ο υπολογισμός της ωφέλειας των τόκων έχει γίνει με αναγωγή του βασικού επιτοκίου επιχειρηματικών δανείων στο επιτόκιο αναφοράς που ορίζεται στην ανακοίνωση της Επιτροπής σχετικά με τα επιτόκια αναφοράς (2008 / C 14/02)</a:t>
            </a:r>
          </a:p>
          <a:p>
            <a:pPr marL="457200" indent="-228600" algn="ctr"/>
            <a:r>
              <a:rPr lang="el-GR" sz="16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Επιτόκιο αναφοράς</a:t>
            </a:r>
            <a:r>
              <a:rPr lang="el-GR" sz="16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3,5 % - Επιτόκιο ΤΑΑ: 0,35 % - Τραπεζικό επιτόκιο: 6 %</a:t>
            </a:r>
            <a:endParaRPr lang="el-GR" sz="16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228600" algn="ctr"/>
            <a:r>
              <a:rPr lang="el-GR" sz="16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l-GR" sz="16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l-GR" sz="16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Ορθογώνιο 15">
            <a:extLst>
              <a:ext uri="{FF2B5EF4-FFF2-40B4-BE49-F238E27FC236}">
                <a16:creationId xmlns:a16="http://schemas.microsoft.com/office/drawing/2014/main" id="{4D1D513E-3121-8CE9-0409-B066756CB210}"/>
              </a:ext>
            </a:extLst>
          </p:cNvPr>
          <p:cNvSpPr/>
          <p:nvPr/>
        </p:nvSpPr>
        <p:spPr>
          <a:xfrm>
            <a:off x="1486226" y="2998423"/>
            <a:ext cx="9219556" cy="1183429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b="1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3194B69-7A37-3FE6-B5E3-015BB20D6ED3}"/>
              </a:ext>
            </a:extLst>
          </p:cNvPr>
          <p:cNvSpPr txBox="1"/>
          <p:nvPr/>
        </p:nvSpPr>
        <p:spPr>
          <a:xfrm>
            <a:off x="1803842" y="1780809"/>
            <a:ext cx="8821905" cy="6075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l-GR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Το επενδυτικό κόστος ΤΑΑ είναι αυξημένο κατά 30 % σε σχέση με το επενδυτικό κόστος ΑΝ              (πχ. κεφάλαιο κίνησης, ΦΠΑ κλπ.)</a:t>
            </a:r>
            <a:endParaRPr lang="el-G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4" name="Ορθογώνιο 12">
            <a:extLst>
              <a:ext uri="{FF2B5EF4-FFF2-40B4-BE49-F238E27FC236}">
                <a16:creationId xmlns:a16="http://schemas.microsoft.com/office/drawing/2014/main" id="{8E10C6F5-6AC8-5CF4-B8DA-496E57A6481C}"/>
              </a:ext>
            </a:extLst>
          </p:cNvPr>
          <p:cNvSpPr/>
          <p:nvPr/>
        </p:nvSpPr>
        <p:spPr>
          <a:xfrm>
            <a:off x="1482921" y="4597689"/>
            <a:ext cx="9219548" cy="883072"/>
          </a:xfrm>
          <a:prstGeom prst="rect">
            <a:avLst/>
          </a:prstGeom>
          <a:noFill/>
          <a:ln>
            <a:solidFill>
              <a:srgbClr val="F3A16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C74DADA-7203-3B17-4F64-3F1ABF375C2A}"/>
              </a:ext>
            </a:extLst>
          </p:cNvPr>
          <p:cNvSpPr txBox="1"/>
          <p:nvPr/>
        </p:nvSpPr>
        <p:spPr>
          <a:xfrm>
            <a:off x="1681742" y="4735455"/>
            <a:ext cx="8821905" cy="6075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l-GR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Η έναρξη εργασιών λαμβάνει χώρα κατόπιν της υποβολής των οριστικών αιτήσεων και στους               2 φορείς υποδοχής (ΑΝ και ΤΑΑ)</a:t>
            </a:r>
            <a:endParaRPr lang="el-G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0492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Ορθογώνιο: Στρογγύλεμα γωνιών 16">
            <a:extLst>
              <a:ext uri="{FF2B5EF4-FFF2-40B4-BE49-F238E27FC236}">
                <a16:creationId xmlns:a16="http://schemas.microsoft.com/office/drawing/2014/main" id="{2298580B-0AC5-414E-83EF-2245175B3FCE}"/>
              </a:ext>
            </a:extLst>
          </p:cNvPr>
          <p:cNvSpPr/>
          <p:nvPr/>
        </p:nvSpPr>
        <p:spPr>
          <a:xfrm>
            <a:off x="6840316" y="3931513"/>
            <a:ext cx="4358626" cy="1240524"/>
          </a:xfrm>
          <a:prstGeom prst="round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Ορθογώνιο: Στρογγύλεμα γωνιών 1">
            <a:extLst>
              <a:ext uri="{FF2B5EF4-FFF2-40B4-BE49-F238E27FC236}">
                <a16:creationId xmlns:a16="http://schemas.microsoft.com/office/drawing/2014/main" id="{05D0EA0B-D2A5-42BD-B1B7-74A3E25E96F1}"/>
              </a:ext>
            </a:extLst>
          </p:cNvPr>
          <p:cNvSpPr/>
          <p:nvPr/>
        </p:nvSpPr>
        <p:spPr>
          <a:xfrm>
            <a:off x="6840316" y="2423725"/>
            <a:ext cx="4358626" cy="1240524"/>
          </a:xfrm>
          <a:prstGeom prst="round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E8D011A6-523E-400F-B8CE-D70BD134E7B1}"/>
              </a:ext>
            </a:extLst>
          </p:cNvPr>
          <p:cNvSpPr/>
          <p:nvPr/>
        </p:nvSpPr>
        <p:spPr>
          <a:xfrm>
            <a:off x="7113439" y="2385084"/>
            <a:ext cx="4085503" cy="13178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Για τα επενδυτικά σχέδια με επιλέξιμες δαπάνες κάτω των 50.000.000 ευρώ, τα όρια προσαυξάνονται κατά 10 % για τις μεσαίου μεγέθους επιχειρήσεις και κατά 20% για τις μικρές.  </a:t>
            </a:r>
          </a:p>
        </p:txBody>
      </p:sp>
      <p:sp>
        <p:nvSpPr>
          <p:cNvPr id="4" name="1 - Τίτλος">
            <a:extLst>
              <a:ext uri="{FF2B5EF4-FFF2-40B4-BE49-F238E27FC236}">
                <a16:creationId xmlns:a16="http://schemas.microsoft.com/office/drawing/2014/main" id="{27DD6D4B-8DB5-4067-8598-9C2F039FE1B4}"/>
              </a:ext>
            </a:extLst>
          </p:cNvPr>
          <p:cNvSpPr txBox="1">
            <a:spLocks/>
          </p:cNvSpPr>
          <p:nvPr/>
        </p:nvSpPr>
        <p:spPr>
          <a:xfrm>
            <a:off x="664308" y="142775"/>
            <a:ext cx="10972800" cy="1143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vert="horz" lIns="91440" tIns="45720" rIns="91440" bIns="45720" rtlCol="0" anchor="ctr">
            <a:normAutofit/>
          </a:bodyPr>
          <a:lstStyle>
            <a:defPPr>
              <a:defRPr lang="el-GR"/>
            </a:defPPr>
            <a:lvl1pPr marR="0" lvl="0" indent="0" algn="ctr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kern="0" cap="none" spc="0" normalizeH="0" baseline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Ανώτατα ποσοστά περιφερειακής ενίσχυσης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βάσει του νέου ΧΠΕ 2022-2027</a:t>
            </a:r>
          </a:p>
        </p:txBody>
      </p:sp>
      <p:graphicFrame>
        <p:nvGraphicFramePr>
          <p:cNvPr id="5" name="Πίνακας 5">
            <a:extLst>
              <a:ext uri="{FF2B5EF4-FFF2-40B4-BE49-F238E27FC236}">
                <a16:creationId xmlns:a16="http://schemas.microsoft.com/office/drawing/2014/main" id="{A2E2D80C-9245-49AA-AB69-94E34D0F06DB}"/>
              </a:ext>
            </a:extLst>
          </p:cNvPr>
          <p:cNvGraphicFramePr>
            <a:graphicFrameLocks noGrp="1"/>
          </p:cNvGraphicFramePr>
          <p:nvPr/>
        </p:nvGraphicFramePr>
        <p:xfrm>
          <a:off x="560758" y="1308641"/>
          <a:ext cx="5368094" cy="493776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3408961">
                  <a:extLst>
                    <a:ext uri="{9D8B030D-6E8A-4147-A177-3AD203B41FA5}">
                      <a16:colId xmlns:a16="http://schemas.microsoft.com/office/drawing/2014/main" val="1234415391"/>
                    </a:ext>
                  </a:extLst>
                </a:gridCol>
                <a:gridCol w="1959133">
                  <a:extLst>
                    <a:ext uri="{9D8B030D-6E8A-4147-A177-3AD203B41FA5}">
                      <a16:colId xmlns:a16="http://schemas.microsoft.com/office/drawing/2014/main" val="1238015414"/>
                    </a:ext>
                  </a:extLst>
                </a:gridCol>
              </a:tblGrid>
              <a:tr h="368103">
                <a:tc>
                  <a:txBody>
                    <a:bodyPr/>
                    <a:lstStyle/>
                    <a:p>
                      <a:r>
                        <a:rPr lang="el-GR" sz="1500" dirty="0"/>
                        <a:t>Περιφέρειες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l-GR" sz="15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Μέγιστες Εντάσεις Ενίσχυσης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5633322"/>
                  </a:ext>
                </a:extLst>
              </a:tr>
              <a:tr h="214727">
                <a:tc>
                  <a:txBody>
                    <a:bodyPr/>
                    <a:lstStyle/>
                    <a:p>
                      <a:r>
                        <a:rPr lang="el-GR" sz="1500" dirty="0"/>
                        <a:t>1. Βόρειο Αιγαίο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400" b="1" dirty="0">
                          <a:solidFill>
                            <a:schemeClr val="tx1"/>
                          </a:solidFill>
                        </a:rPr>
                        <a:t>50%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8065392"/>
                  </a:ext>
                </a:extLst>
              </a:tr>
              <a:tr h="214727">
                <a:tc>
                  <a:txBody>
                    <a:bodyPr/>
                    <a:lstStyle/>
                    <a:p>
                      <a:r>
                        <a:rPr lang="el-GR" sz="1500" dirty="0"/>
                        <a:t>2. Νότιο Αιγαίο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400" b="1" dirty="0">
                          <a:solidFill>
                            <a:schemeClr val="tx1"/>
                          </a:solidFill>
                        </a:rPr>
                        <a:t>30 %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2720206"/>
                  </a:ext>
                </a:extLst>
              </a:tr>
              <a:tr h="214727">
                <a:tc>
                  <a:txBody>
                    <a:bodyPr/>
                    <a:lstStyle/>
                    <a:p>
                      <a:r>
                        <a:rPr lang="el-GR" sz="1500" dirty="0"/>
                        <a:t>3. Κρήτη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400" b="1" dirty="0">
                          <a:solidFill>
                            <a:schemeClr val="tx1"/>
                          </a:solidFill>
                        </a:rPr>
                        <a:t>40 %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9779962"/>
                  </a:ext>
                </a:extLst>
              </a:tr>
              <a:tr h="214727">
                <a:tc>
                  <a:txBody>
                    <a:bodyPr/>
                    <a:lstStyle/>
                    <a:p>
                      <a:r>
                        <a:rPr lang="el-GR" sz="1500" dirty="0"/>
                        <a:t>4. Ανατολική Μακεδονία - Θράκη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400" b="1" dirty="0">
                          <a:solidFill>
                            <a:schemeClr val="tx1"/>
                          </a:solidFill>
                        </a:rPr>
                        <a:t>50 %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6397193"/>
                  </a:ext>
                </a:extLst>
              </a:tr>
              <a:tr h="214727">
                <a:tc>
                  <a:txBody>
                    <a:bodyPr/>
                    <a:lstStyle/>
                    <a:p>
                      <a:r>
                        <a:rPr lang="el-GR" sz="1500" dirty="0"/>
                        <a:t>5. Κεντρική Μακεδονία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400" b="1" dirty="0">
                          <a:solidFill>
                            <a:schemeClr val="tx1"/>
                          </a:solidFill>
                        </a:rPr>
                        <a:t>50 %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631523"/>
                  </a:ext>
                </a:extLst>
              </a:tr>
              <a:tr h="214727">
                <a:tc>
                  <a:txBody>
                    <a:bodyPr/>
                    <a:lstStyle/>
                    <a:p>
                      <a:r>
                        <a:rPr lang="el-GR" sz="1500" dirty="0"/>
                        <a:t>6. Δυτική Μακεδονία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400" b="1" dirty="0">
                          <a:solidFill>
                            <a:schemeClr val="tx1"/>
                          </a:solidFill>
                        </a:rPr>
                        <a:t>40 %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1122559"/>
                  </a:ext>
                </a:extLst>
              </a:tr>
              <a:tr h="214727">
                <a:tc>
                  <a:txBody>
                    <a:bodyPr/>
                    <a:lstStyle/>
                    <a:p>
                      <a:r>
                        <a:rPr lang="el-GR" sz="1500" dirty="0"/>
                        <a:t>7. Ήπειρος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400" b="1" dirty="0">
                          <a:solidFill>
                            <a:schemeClr val="tx1"/>
                          </a:solidFill>
                        </a:rPr>
                        <a:t>50 %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9550154"/>
                  </a:ext>
                </a:extLst>
              </a:tr>
              <a:tr h="214727">
                <a:tc>
                  <a:txBody>
                    <a:bodyPr/>
                    <a:lstStyle/>
                    <a:p>
                      <a:r>
                        <a:rPr lang="el-GR" sz="1500" dirty="0"/>
                        <a:t>8. Θεσσαλία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400" b="1" dirty="0">
                          <a:solidFill>
                            <a:schemeClr val="tx1"/>
                          </a:solidFill>
                        </a:rPr>
                        <a:t>50 %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7805584"/>
                  </a:ext>
                </a:extLst>
              </a:tr>
              <a:tr h="214727">
                <a:tc>
                  <a:txBody>
                    <a:bodyPr/>
                    <a:lstStyle/>
                    <a:p>
                      <a:r>
                        <a:rPr lang="el-GR" sz="1500" dirty="0"/>
                        <a:t>9.  Ιόνια Νησιά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400" b="1" dirty="0">
                          <a:solidFill>
                            <a:schemeClr val="tx1"/>
                          </a:solidFill>
                        </a:rPr>
                        <a:t>40 %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8756954"/>
                  </a:ext>
                </a:extLst>
              </a:tr>
              <a:tr h="214727">
                <a:tc>
                  <a:txBody>
                    <a:bodyPr/>
                    <a:lstStyle/>
                    <a:p>
                      <a:r>
                        <a:rPr lang="el-GR" sz="1500" dirty="0"/>
                        <a:t>10.Δυτική Ελλάδα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400" b="1" dirty="0">
                          <a:solidFill>
                            <a:schemeClr val="tx1"/>
                          </a:solidFill>
                        </a:rPr>
                        <a:t>50 %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3958332"/>
                  </a:ext>
                </a:extLst>
              </a:tr>
              <a:tr h="214727">
                <a:tc>
                  <a:txBody>
                    <a:bodyPr/>
                    <a:lstStyle/>
                    <a:p>
                      <a:r>
                        <a:rPr lang="el-GR" sz="1500" dirty="0"/>
                        <a:t>11. Στερεά Ελλάδα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400" b="1" dirty="0">
                          <a:solidFill>
                            <a:schemeClr val="tx1"/>
                          </a:solidFill>
                        </a:rPr>
                        <a:t>40 %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3807081"/>
                  </a:ext>
                </a:extLst>
              </a:tr>
              <a:tr h="214727">
                <a:tc>
                  <a:txBody>
                    <a:bodyPr/>
                    <a:lstStyle/>
                    <a:p>
                      <a:r>
                        <a:rPr lang="el-GR" sz="1500" dirty="0"/>
                        <a:t>12. Πελοπόννησος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400" b="1" dirty="0">
                          <a:solidFill>
                            <a:schemeClr val="tx1"/>
                          </a:solidFill>
                        </a:rPr>
                        <a:t>40 %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3227147"/>
                  </a:ext>
                </a:extLst>
              </a:tr>
              <a:tr h="214727">
                <a:tc gridSpan="2">
                  <a:txBody>
                    <a:bodyPr/>
                    <a:lstStyle/>
                    <a:p>
                      <a:r>
                        <a:rPr lang="el-GR" sz="1500" dirty="0">
                          <a:solidFill>
                            <a:schemeClr val="tx1"/>
                          </a:solidFill>
                        </a:rPr>
                        <a:t>13. Δυτικός Τομέας Αθηνών (15%), Ανατολική Αττική (25%),  Δυτική Αττική (25%), Πειραιάς, Νήσοι (25%)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7329546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46F90DDF-A117-46D5-9944-B13251AFCA60}"/>
              </a:ext>
            </a:extLst>
          </p:cNvPr>
          <p:cNvSpPr txBox="1"/>
          <p:nvPr/>
        </p:nvSpPr>
        <p:spPr>
          <a:xfrm>
            <a:off x="839416" y="6271346"/>
            <a:ext cx="59602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2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Ελληνική Δημοκρατία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2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Υπουργείο Ανάπτυξης και Επενδύσεων</a:t>
            </a:r>
          </a:p>
        </p:txBody>
      </p:sp>
      <p:pic>
        <p:nvPicPr>
          <p:cNvPr id="7" name="Picture 2" descr="Υπουργείο Εξωτερικών – Ελληνική Δημοκρατία | Επενδυτική &amp; Επιχειρηματική  Αποστολή στην Κένυα 2013">
            <a:extLst>
              <a:ext uri="{FF2B5EF4-FFF2-40B4-BE49-F238E27FC236}">
                <a16:creationId xmlns:a16="http://schemas.microsoft.com/office/drawing/2014/main" id="{F6512EA0-2311-4C64-9090-57C89529D0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619" y="6294212"/>
            <a:ext cx="429379" cy="420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AutoShape 4" descr="check4you - Your New Life In Switzerland, On Easy Mode!">
            <a:extLst>
              <a:ext uri="{FF2B5EF4-FFF2-40B4-BE49-F238E27FC236}">
                <a16:creationId xmlns:a16="http://schemas.microsoft.com/office/drawing/2014/main" id="{CFC49192-384C-482D-A4E2-BF157448B76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28852" y="4211474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104" name="Picture 8">
            <a:extLst>
              <a:ext uri="{FF2B5EF4-FFF2-40B4-BE49-F238E27FC236}">
                <a16:creationId xmlns:a16="http://schemas.microsoft.com/office/drawing/2014/main" id="{01E28C2B-4EA6-444B-9B57-0ECCB635B1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8754" y="2682140"/>
            <a:ext cx="648304" cy="648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Ορθογώνιο 12">
            <a:extLst>
              <a:ext uri="{FF2B5EF4-FFF2-40B4-BE49-F238E27FC236}">
                <a16:creationId xmlns:a16="http://schemas.microsoft.com/office/drawing/2014/main" id="{4E776875-38B7-4AF3-9129-F4C5AD82234A}"/>
              </a:ext>
            </a:extLst>
          </p:cNvPr>
          <p:cNvSpPr/>
          <p:nvPr/>
        </p:nvSpPr>
        <p:spPr>
          <a:xfrm>
            <a:off x="7091738" y="3901704"/>
            <a:ext cx="4007863" cy="12405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Οι εντάσεις ενίσχυσης </a:t>
            </a:r>
            <a:r>
              <a:rPr kumimoji="0" lang="el-GR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αυξά</a:t>
            </a:r>
            <a:r>
              <a:rPr lang="el-GR" sz="1400" dirty="0" err="1">
                <a:solidFill>
                  <a:prstClr val="black"/>
                </a:solidFill>
                <a:latin typeface="Calibri" panose="020F0502020204030204"/>
              </a:rPr>
              <a:t>νονται</a:t>
            </a:r>
            <a:r>
              <a:rPr kumimoji="0" lang="el-G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κατά </a:t>
            </a:r>
            <a:r>
              <a:rPr kumimoji="0" lang="el-GR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10%</a:t>
            </a:r>
            <a:r>
              <a:rPr kumimoji="0" lang="el-G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στις περιοχές που προσδιορίζονται για στήριξη από το Ταμείο Δίκαιης Μετάβασης, μετά την </a:t>
            </a:r>
            <a:r>
              <a:rPr kumimoji="0" lang="el-GR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οριστικοποίηση των ΕΣΔΙΜ με την έγκριση του Προγράμματος ΔΑΜ</a:t>
            </a:r>
            <a:r>
              <a:rPr lang="el-GR" sz="1400" dirty="0">
                <a:solidFill>
                  <a:prstClr val="black"/>
                </a:solidFill>
                <a:latin typeface="Calibri" panose="020F0502020204030204"/>
              </a:rPr>
              <a:t>.</a:t>
            </a:r>
            <a:endParaRPr kumimoji="0" lang="el-GR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4" name="Picture 8">
            <a:extLst>
              <a:ext uri="{FF2B5EF4-FFF2-40B4-BE49-F238E27FC236}">
                <a16:creationId xmlns:a16="http://schemas.microsoft.com/office/drawing/2014/main" id="{4E0DB0DE-5DA4-4BCC-BC6F-8090C05C8C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0564" y="4192981"/>
            <a:ext cx="604684" cy="604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Θέση αριθμού διαφάνειας 4">
            <a:extLst>
              <a:ext uri="{FF2B5EF4-FFF2-40B4-BE49-F238E27FC236}">
                <a16:creationId xmlns:a16="http://schemas.microsoft.com/office/drawing/2014/main" id="{D6BAFEE1-8876-4ACB-981D-EC8F90F4A033}"/>
              </a:ext>
            </a:extLst>
          </p:cNvPr>
          <p:cNvSpPr txBox="1">
            <a:spLocks/>
          </p:cNvSpPr>
          <p:nvPr/>
        </p:nvSpPr>
        <p:spPr>
          <a:xfrm>
            <a:off x="8782290" y="636811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algn="r"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B89AD0-5E52-43D0-8D21-B78DFF691991}" type="slidenum">
              <a:rPr kumimoji="0" lang="el-GR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l-GR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01421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1BAD27-9DBA-111D-5C3D-08E1D782A8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400" b="1" dirty="0">
                <a:solidFill>
                  <a:srgbClr val="002060"/>
                </a:solidFill>
                <a:latin typeface="+mn-lt"/>
              </a:rPr>
              <a:t>Γενικό Παράδειγμα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903F42-5B6E-9AF8-9712-B748FDB0D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89AD0-5E52-43D0-8D21-B78DFF691991}" type="slidenum">
              <a:rPr lang="el-GR" smtClean="0"/>
              <a:pPr/>
              <a:t>5</a:t>
            </a:fld>
            <a:endParaRPr lang="el-GR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2DEC124-EF00-22EB-22EF-AB9C7D38B2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6164617"/>
              </p:ext>
            </p:extLst>
          </p:nvPr>
        </p:nvGraphicFramePr>
        <p:xfrm>
          <a:off x="1055440" y="1600200"/>
          <a:ext cx="10081119" cy="46912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3388">
                  <a:extLst>
                    <a:ext uri="{9D8B030D-6E8A-4147-A177-3AD203B41FA5}">
                      <a16:colId xmlns:a16="http://schemas.microsoft.com/office/drawing/2014/main" val="1775504886"/>
                    </a:ext>
                  </a:extLst>
                </a:gridCol>
                <a:gridCol w="5125653">
                  <a:extLst>
                    <a:ext uri="{9D8B030D-6E8A-4147-A177-3AD203B41FA5}">
                      <a16:colId xmlns:a16="http://schemas.microsoft.com/office/drawing/2014/main" val="2524000170"/>
                    </a:ext>
                  </a:extLst>
                </a:gridCol>
                <a:gridCol w="1228546">
                  <a:extLst>
                    <a:ext uri="{9D8B030D-6E8A-4147-A177-3AD203B41FA5}">
                      <a16:colId xmlns:a16="http://schemas.microsoft.com/office/drawing/2014/main" val="4030609281"/>
                    </a:ext>
                  </a:extLst>
                </a:gridCol>
                <a:gridCol w="1127844">
                  <a:extLst>
                    <a:ext uri="{9D8B030D-6E8A-4147-A177-3AD203B41FA5}">
                      <a16:colId xmlns:a16="http://schemas.microsoft.com/office/drawing/2014/main" val="3013229411"/>
                    </a:ext>
                  </a:extLst>
                </a:gridCol>
                <a:gridCol w="1127844">
                  <a:extLst>
                    <a:ext uri="{9D8B030D-6E8A-4147-A177-3AD203B41FA5}">
                      <a16:colId xmlns:a16="http://schemas.microsoft.com/office/drawing/2014/main" val="1533350604"/>
                    </a:ext>
                  </a:extLst>
                </a:gridCol>
                <a:gridCol w="1127844">
                  <a:extLst>
                    <a:ext uri="{9D8B030D-6E8A-4147-A177-3AD203B41FA5}">
                      <a16:colId xmlns:a16="http://schemas.microsoft.com/office/drawing/2014/main" val="4137317718"/>
                    </a:ext>
                  </a:extLst>
                </a:gridCol>
              </a:tblGrid>
              <a:tr h="225479">
                <a:tc gridSpan="2">
                  <a:txBody>
                    <a:bodyPr/>
                    <a:lstStyle/>
                    <a:p>
                      <a:r>
                        <a:rPr lang="en-US" sz="1600">
                          <a:effectLst/>
                          <a:latin typeface="+mn-lt"/>
                        </a:rPr>
                        <a:t>ΠΑΡΑΔΕΙΓΜΑ Ι</a:t>
                      </a:r>
                      <a:endParaRPr lang="el-GR" sz="16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60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l-GR" sz="160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l-GR" sz="160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l-GR" sz="160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567684739"/>
                  </a:ext>
                </a:extLst>
              </a:tr>
              <a:tr h="225479">
                <a:tc>
                  <a:txBody>
                    <a:bodyPr/>
                    <a:lstStyle/>
                    <a:p>
                      <a:r>
                        <a:rPr lang="en-US" sz="1600">
                          <a:effectLst/>
                          <a:latin typeface="+mn-lt"/>
                        </a:rPr>
                        <a:t> </a:t>
                      </a:r>
                      <a:endParaRPr lang="el-GR" sz="16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effectLst/>
                          <a:latin typeface="+mn-lt"/>
                        </a:rPr>
                        <a:t>ΤΑΑ</a:t>
                      </a:r>
                      <a:endParaRPr lang="el-GR" sz="16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effectLst/>
                          <a:latin typeface="+mn-lt"/>
                        </a:rPr>
                        <a:t> </a:t>
                      </a:r>
                      <a:endParaRPr lang="el-GR" sz="16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l-GR" sz="160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l-GR" sz="160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l-GR" sz="160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193102120"/>
                  </a:ext>
                </a:extLst>
              </a:tr>
              <a:tr h="571887">
                <a:tc>
                  <a:txBody>
                    <a:bodyPr/>
                    <a:lstStyle/>
                    <a:p>
                      <a:r>
                        <a:rPr lang="en-US" sz="1600">
                          <a:effectLst/>
                          <a:latin typeface="+mn-lt"/>
                        </a:rPr>
                        <a:t>α</a:t>
                      </a:r>
                      <a:endParaRPr lang="el-GR" sz="16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r>
                        <a:rPr lang="el-GR" sz="1600" dirty="0">
                          <a:effectLst/>
                          <a:latin typeface="+mn-lt"/>
                        </a:rPr>
                        <a:t>Ύψος επενδυτικού κόστους ΤΑΑ</a:t>
                      </a:r>
                      <a:endParaRPr lang="el-GR" sz="1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r>
                        <a:rPr lang="el-GR" sz="1600">
                          <a:effectLst/>
                          <a:latin typeface="+mn-lt"/>
                        </a:rPr>
                        <a:t>   </a:t>
                      </a:r>
                      <a:r>
                        <a:rPr lang="en-US" sz="1600">
                          <a:effectLst/>
                          <a:latin typeface="+mn-lt"/>
                        </a:rPr>
                        <a:t>13,000,000 </a:t>
                      </a:r>
                      <a:endParaRPr lang="el-GR" sz="16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l-GR" sz="160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l-GR" sz="160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l-GR" sz="160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284324783"/>
                  </a:ext>
                </a:extLst>
              </a:tr>
              <a:tr h="901917">
                <a:tc>
                  <a:txBody>
                    <a:bodyPr/>
                    <a:lstStyle/>
                    <a:p>
                      <a:r>
                        <a:rPr lang="en-US" sz="1600">
                          <a:effectLst/>
                          <a:latin typeface="+mn-lt"/>
                        </a:rPr>
                        <a:t>β</a:t>
                      </a:r>
                      <a:endParaRPr lang="el-GR" sz="16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r>
                        <a:rPr lang="el-GR" sz="1600" dirty="0">
                          <a:effectLst/>
                          <a:latin typeface="+mn-lt"/>
                        </a:rPr>
                        <a:t> </a:t>
                      </a:r>
                    </a:p>
                    <a:p>
                      <a:r>
                        <a:rPr lang="el-GR" sz="1600" dirty="0">
                          <a:effectLst/>
                          <a:latin typeface="+mn-lt"/>
                        </a:rPr>
                        <a:t>Μέγιστο ύψος δανείου ΤΑΑ χωρίς κρατική ενίσχυση από Αναπτυξιακό Νόμο (α *50%)</a:t>
                      </a:r>
                      <a:endParaRPr lang="el-GR" sz="1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r>
                        <a:rPr lang="el-GR" sz="1600">
                          <a:effectLst/>
                          <a:latin typeface="+mn-lt"/>
                        </a:rPr>
                        <a:t>     </a:t>
                      </a:r>
                      <a:r>
                        <a:rPr lang="en-US" sz="1600">
                          <a:effectLst/>
                          <a:latin typeface="+mn-lt"/>
                        </a:rPr>
                        <a:t>6,500,000 </a:t>
                      </a:r>
                      <a:endParaRPr lang="el-GR" sz="16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l-GR" sz="160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l-GR" sz="1600" dirty="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l-GR" sz="160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704055739"/>
                  </a:ext>
                </a:extLst>
              </a:tr>
              <a:tr h="225479">
                <a:tc>
                  <a:txBody>
                    <a:bodyPr/>
                    <a:lstStyle/>
                    <a:p>
                      <a:r>
                        <a:rPr lang="en-US" sz="1600">
                          <a:effectLst/>
                          <a:latin typeface="+mn-lt"/>
                        </a:rPr>
                        <a:t> </a:t>
                      </a:r>
                      <a:endParaRPr lang="el-GR" sz="16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effectLst/>
                          <a:latin typeface="+mn-lt"/>
                        </a:rPr>
                        <a:t> </a:t>
                      </a:r>
                      <a:endParaRPr lang="el-GR" sz="16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effectLst/>
                          <a:latin typeface="+mn-lt"/>
                        </a:rPr>
                        <a:t> </a:t>
                      </a:r>
                      <a:endParaRPr lang="el-GR" sz="16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l-GR" sz="160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l-GR" sz="160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l-GR" sz="160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637668246"/>
                  </a:ext>
                </a:extLst>
              </a:tr>
              <a:tr h="225479">
                <a:tc>
                  <a:txBody>
                    <a:bodyPr/>
                    <a:lstStyle/>
                    <a:p>
                      <a:r>
                        <a:rPr lang="en-US" sz="1600">
                          <a:effectLst/>
                          <a:latin typeface="+mn-lt"/>
                        </a:rPr>
                        <a:t> </a:t>
                      </a:r>
                      <a:endParaRPr lang="el-GR" sz="16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r>
                        <a:rPr lang="el-GR" sz="1600" dirty="0">
                          <a:effectLst/>
                          <a:latin typeface="+mn-lt"/>
                        </a:rPr>
                        <a:t>ΑΝΑΠΤΥΞΙΑΚΟΣ</a:t>
                      </a:r>
                      <a:r>
                        <a:rPr lang="en-US" sz="1600" dirty="0">
                          <a:effectLst/>
                          <a:latin typeface="+mn-lt"/>
                        </a:rPr>
                        <a:t> ΝΟΜΟΣ</a:t>
                      </a:r>
                      <a:endParaRPr lang="el-GR" sz="1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effectLst/>
                          <a:latin typeface="+mn-lt"/>
                        </a:rPr>
                        <a:t> </a:t>
                      </a:r>
                      <a:endParaRPr lang="el-GR" sz="16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l-GR" sz="160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l-GR" sz="160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l-GR" sz="160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160584843"/>
                  </a:ext>
                </a:extLst>
              </a:tr>
              <a:tr h="571887">
                <a:tc>
                  <a:txBody>
                    <a:bodyPr/>
                    <a:lstStyle/>
                    <a:p>
                      <a:r>
                        <a:rPr lang="en-US" sz="1600">
                          <a:effectLst/>
                          <a:latin typeface="+mn-lt"/>
                        </a:rPr>
                        <a:t>γ</a:t>
                      </a:r>
                      <a:endParaRPr lang="el-GR" sz="16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r>
                        <a:rPr lang="el-GR" sz="1600" dirty="0">
                          <a:effectLst/>
                          <a:latin typeface="+mn-lt"/>
                        </a:rPr>
                        <a:t>Ύψος επενδυτικού κόστους Αναπτυξιακού νόμου</a:t>
                      </a:r>
                      <a:endParaRPr lang="el-GR" sz="1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effectLst/>
                          <a:latin typeface="+mn-lt"/>
                        </a:rPr>
                        <a:t>   10,000,000 </a:t>
                      </a:r>
                      <a:endParaRPr lang="el-GR" sz="16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l-GR" sz="160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l-GR" sz="160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l-GR" sz="160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591827603"/>
                  </a:ext>
                </a:extLst>
              </a:tr>
              <a:tr h="225479">
                <a:tc>
                  <a:txBody>
                    <a:bodyPr/>
                    <a:lstStyle/>
                    <a:p>
                      <a:r>
                        <a:rPr lang="en-US" sz="1600">
                          <a:effectLst/>
                          <a:latin typeface="+mn-lt"/>
                        </a:rPr>
                        <a:t>δ</a:t>
                      </a:r>
                      <a:endParaRPr lang="el-GR" sz="16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r>
                        <a:rPr lang="el-GR" sz="1600" dirty="0">
                          <a:effectLst/>
                          <a:latin typeface="+mn-lt"/>
                        </a:rPr>
                        <a:t>Ποσοστό</a:t>
                      </a:r>
                      <a:r>
                        <a:rPr lang="en-US" sz="1600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+mn-lt"/>
                        </a:rPr>
                        <a:t>ενίσχυσης</a:t>
                      </a:r>
                      <a:r>
                        <a:rPr lang="en-US" sz="1600" dirty="0">
                          <a:effectLst/>
                          <a:latin typeface="+mn-lt"/>
                        </a:rPr>
                        <a:t> </a:t>
                      </a:r>
                      <a:r>
                        <a:rPr lang="el-GR" sz="1600" dirty="0">
                          <a:effectLst/>
                          <a:latin typeface="+mn-lt"/>
                        </a:rPr>
                        <a:t>Αναπτυξιακού Νόμου (ΧΠΕ)</a:t>
                      </a:r>
                      <a:endParaRPr lang="el-GR" sz="1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600" dirty="0">
                          <a:effectLst/>
                          <a:latin typeface="+mn-lt"/>
                        </a:rPr>
                        <a:t>15</a:t>
                      </a:r>
                      <a:r>
                        <a:rPr lang="en-US" sz="1600" dirty="0">
                          <a:effectLst/>
                          <a:latin typeface="+mn-lt"/>
                        </a:rPr>
                        <a:t>%</a:t>
                      </a:r>
                      <a:endParaRPr lang="el-GR" sz="1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600" dirty="0">
                          <a:effectLst/>
                          <a:latin typeface="+mn-lt"/>
                        </a:rPr>
                        <a:t>25</a:t>
                      </a:r>
                      <a:r>
                        <a:rPr lang="en-US" sz="1600" dirty="0">
                          <a:effectLst/>
                          <a:latin typeface="+mn-lt"/>
                        </a:rPr>
                        <a:t>%</a:t>
                      </a:r>
                      <a:endParaRPr lang="el-GR" sz="1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600" dirty="0">
                          <a:effectLst/>
                          <a:latin typeface="+mn-lt"/>
                        </a:rPr>
                        <a:t>3</a:t>
                      </a:r>
                      <a:r>
                        <a:rPr lang="en-US" sz="1600" dirty="0">
                          <a:effectLst/>
                          <a:latin typeface="+mn-lt"/>
                        </a:rPr>
                        <a:t>0%</a:t>
                      </a:r>
                      <a:endParaRPr lang="el-GR" sz="1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600" dirty="0">
                          <a:effectLst/>
                          <a:latin typeface="+mn-lt"/>
                        </a:rPr>
                        <a:t>4</a:t>
                      </a:r>
                      <a:r>
                        <a:rPr lang="en-US" sz="1600" dirty="0">
                          <a:effectLst/>
                          <a:latin typeface="+mn-lt"/>
                        </a:rPr>
                        <a:t>0%</a:t>
                      </a:r>
                      <a:endParaRPr lang="el-GR" sz="1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048302839"/>
                  </a:ext>
                </a:extLst>
              </a:tr>
              <a:tr h="450959">
                <a:tc>
                  <a:txBody>
                    <a:bodyPr/>
                    <a:lstStyle/>
                    <a:p>
                      <a:r>
                        <a:rPr lang="en-US" sz="1600">
                          <a:effectLst/>
                          <a:latin typeface="+mn-lt"/>
                        </a:rPr>
                        <a:t>ε</a:t>
                      </a:r>
                      <a:endParaRPr lang="el-GR" sz="16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r>
                        <a:rPr lang="el-GR" sz="1600" dirty="0">
                          <a:effectLst/>
                          <a:latin typeface="+mn-lt"/>
                        </a:rPr>
                        <a:t>Ποσό ενίσχυσης Αναπτυξιακού Νόμου (γ </a:t>
                      </a:r>
                      <a:r>
                        <a:rPr lang="en-US" sz="1600" dirty="0">
                          <a:effectLst/>
                          <a:latin typeface="+mn-lt"/>
                        </a:rPr>
                        <a:t>x</a:t>
                      </a:r>
                      <a:r>
                        <a:rPr lang="el-GR" sz="1600" dirty="0">
                          <a:effectLst/>
                          <a:latin typeface="+mn-lt"/>
                        </a:rPr>
                        <a:t> δ)</a:t>
                      </a:r>
                      <a:endParaRPr lang="el-GR" sz="1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r>
                        <a:rPr lang="el-GR" sz="1600" dirty="0">
                          <a:effectLst/>
                          <a:latin typeface="+mn-lt"/>
                        </a:rPr>
                        <a:t>     1</a:t>
                      </a:r>
                      <a:r>
                        <a:rPr lang="en-US" sz="1600" dirty="0">
                          <a:effectLst/>
                          <a:latin typeface="+mn-lt"/>
                        </a:rPr>
                        <a:t>,</a:t>
                      </a:r>
                      <a:r>
                        <a:rPr lang="el-GR" sz="1600" dirty="0">
                          <a:effectLst/>
                          <a:latin typeface="+mn-lt"/>
                        </a:rPr>
                        <a:t>5</a:t>
                      </a:r>
                      <a:r>
                        <a:rPr lang="en-US" sz="1600" dirty="0">
                          <a:effectLst/>
                          <a:latin typeface="+mn-lt"/>
                        </a:rPr>
                        <a:t>00,000 </a:t>
                      </a:r>
                      <a:endParaRPr lang="el-GR" sz="1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effectLst/>
                          <a:latin typeface="+mn-lt"/>
                        </a:rPr>
                        <a:t>  </a:t>
                      </a:r>
                      <a:r>
                        <a:rPr lang="el-GR" sz="1600" dirty="0">
                          <a:effectLst/>
                          <a:latin typeface="+mn-lt"/>
                        </a:rPr>
                        <a:t>2,5</a:t>
                      </a:r>
                      <a:r>
                        <a:rPr lang="en-US" sz="1600" dirty="0">
                          <a:effectLst/>
                          <a:latin typeface="+mn-lt"/>
                        </a:rPr>
                        <a:t>00,000 </a:t>
                      </a:r>
                      <a:endParaRPr lang="el-GR" sz="1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effectLst/>
                          <a:latin typeface="+mn-lt"/>
                        </a:rPr>
                        <a:t>   </a:t>
                      </a:r>
                      <a:r>
                        <a:rPr lang="el-GR" sz="1600" dirty="0">
                          <a:effectLst/>
                          <a:latin typeface="+mn-lt"/>
                        </a:rPr>
                        <a:t>3</a:t>
                      </a:r>
                      <a:r>
                        <a:rPr lang="en-US" sz="1600" dirty="0">
                          <a:effectLst/>
                          <a:latin typeface="+mn-lt"/>
                        </a:rPr>
                        <a:t>,000,000 </a:t>
                      </a:r>
                      <a:endParaRPr lang="el-GR" sz="1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effectLst/>
                          <a:latin typeface="+mn-lt"/>
                        </a:rPr>
                        <a:t>   </a:t>
                      </a:r>
                      <a:r>
                        <a:rPr lang="el-GR" sz="1600" dirty="0">
                          <a:effectLst/>
                          <a:latin typeface="+mn-lt"/>
                        </a:rPr>
                        <a:t>4</a:t>
                      </a:r>
                      <a:r>
                        <a:rPr lang="en-US" sz="1600" dirty="0">
                          <a:effectLst/>
                          <a:latin typeface="+mn-lt"/>
                        </a:rPr>
                        <a:t>,000,000 </a:t>
                      </a:r>
                      <a:endParaRPr lang="el-GR" sz="1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845495409"/>
                  </a:ext>
                </a:extLst>
              </a:tr>
              <a:tr h="225479">
                <a:tc>
                  <a:txBody>
                    <a:bodyPr/>
                    <a:lstStyle/>
                    <a:p>
                      <a:r>
                        <a:rPr lang="en-US" sz="1600">
                          <a:effectLst/>
                          <a:latin typeface="+mn-lt"/>
                        </a:rPr>
                        <a:t> </a:t>
                      </a:r>
                      <a:endParaRPr lang="el-GR" sz="16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effectLst/>
                          <a:latin typeface="+mn-lt"/>
                        </a:rPr>
                        <a:t> </a:t>
                      </a:r>
                      <a:endParaRPr lang="el-GR" sz="16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effectLst/>
                          <a:latin typeface="+mn-lt"/>
                        </a:rPr>
                        <a:t> </a:t>
                      </a:r>
                      <a:endParaRPr lang="el-GR" sz="16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effectLst/>
                          <a:latin typeface="+mn-lt"/>
                        </a:rPr>
                        <a:t> </a:t>
                      </a:r>
                      <a:endParaRPr lang="el-GR" sz="16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effectLst/>
                          <a:latin typeface="+mn-lt"/>
                        </a:rPr>
                        <a:t> </a:t>
                      </a:r>
                      <a:endParaRPr lang="el-GR" sz="16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effectLst/>
                          <a:latin typeface="+mn-lt"/>
                        </a:rPr>
                        <a:t> </a:t>
                      </a:r>
                      <a:endParaRPr lang="el-GR" sz="16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163360810"/>
                  </a:ext>
                </a:extLst>
              </a:tr>
              <a:tr h="450959">
                <a:tc>
                  <a:txBody>
                    <a:bodyPr/>
                    <a:lstStyle/>
                    <a:p>
                      <a:r>
                        <a:rPr lang="en-US" sz="1600">
                          <a:effectLst/>
                          <a:latin typeface="+mn-lt"/>
                        </a:rPr>
                        <a:t>ζ</a:t>
                      </a:r>
                      <a:endParaRPr lang="el-GR" sz="16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r>
                        <a:rPr lang="el-GR" sz="1600">
                          <a:effectLst/>
                          <a:latin typeface="+mn-lt"/>
                        </a:rPr>
                        <a:t>Τελικός ύψος δανείου ΤΑΑ (β-ε)</a:t>
                      </a:r>
                      <a:endParaRPr lang="el-GR" sz="16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r>
                        <a:rPr lang="el-GR" sz="1600" dirty="0">
                          <a:effectLst/>
                          <a:latin typeface="+mn-lt"/>
                        </a:rPr>
                        <a:t>     5.0</a:t>
                      </a:r>
                      <a:r>
                        <a:rPr lang="en-US" sz="1600" dirty="0">
                          <a:effectLst/>
                          <a:latin typeface="+mn-lt"/>
                        </a:rPr>
                        <a:t>00,000 </a:t>
                      </a:r>
                      <a:endParaRPr lang="el-GR" sz="1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r>
                        <a:rPr lang="el-GR" sz="1600" dirty="0">
                          <a:effectLst/>
                          <a:latin typeface="+mn-lt"/>
                        </a:rPr>
                        <a:t>  4,000,000 </a:t>
                      </a:r>
                      <a:endParaRPr lang="el-GR" sz="1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effectLst/>
                          <a:latin typeface="+mn-lt"/>
                        </a:rPr>
                        <a:t>   </a:t>
                      </a:r>
                      <a:r>
                        <a:rPr lang="el-GR" sz="1600" dirty="0">
                          <a:effectLst/>
                          <a:latin typeface="+mn-lt"/>
                        </a:rPr>
                        <a:t>3</a:t>
                      </a:r>
                      <a:r>
                        <a:rPr lang="en-US" sz="1600" dirty="0">
                          <a:effectLst/>
                          <a:latin typeface="+mn-lt"/>
                        </a:rPr>
                        <a:t>,500,000 </a:t>
                      </a:r>
                      <a:endParaRPr lang="el-GR" sz="1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effectLst/>
                          <a:latin typeface="+mn-lt"/>
                        </a:rPr>
                        <a:t>     </a:t>
                      </a:r>
                      <a:r>
                        <a:rPr lang="el-GR" sz="1600" dirty="0">
                          <a:effectLst/>
                          <a:latin typeface="+mn-lt"/>
                        </a:rPr>
                        <a:t>            2.</a:t>
                      </a:r>
                      <a:r>
                        <a:rPr lang="en-US" sz="1600" dirty="0">
                          <a:effectLst/>
                          <a:latin typeface="+mn-lt"/>
                        </a:rPr>
                        <a:t>500,000</a:t>
                      </a:r>
                      <a:endParaRPr lang="el-GR" sz="1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3976045"/>
                  </a:ext>
                </a:extLst>
              </a:tr>
              <a:tr h="225479">
                <a:tc>
                  <a:txBody>
                    <a:bodyPr/>
                    <a:lstStyle/>
                    <a:p>
                      <a:endParaRPr lang="el-GR" sz="160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l-GR" sz="1600" dirty="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l-GR" sz="160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l-GR" sz="160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l-GR" sz="160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l-GR" sz="1600" dirty="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701710853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7174D223-5D2D-E079-22F7-CE7023228DAD}"/>
              </a:ext>
            </a:extLst>
          </p:cNvPr>
          <p:cNvSpPr txBox="1"/>
          <p:nvPr/>
        </p:nvSpPr>
        <p:spPr>
          <a:xfrm>
            <a:off x="944960" y="1142331"/>
            <a:ext cx="112470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/>
              <a:t>Στο παρακάτω παράδειγμα δεν έχει εφαρμοστεί η ποσόστωση του 80 % επί του ποσοστού του ΧΠΕ και τα ποσοστά εμφανίζονται στο 100 %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8B42EF4-390E-2B09-769C-7EAE9666B72E}"/>
              </a:ext>
            </a:extLst>
          </p:cNvPr>
          <p:cNvSpPr txBox="1"/>
          <p:nvPr/>
        </p:nvSpPr>
        <p:spPr>
          <a:xfrm>
            <a:off x="839416" y="6330405"/>
            <a:ext cx="59602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>
                <a:solidFill>
                  <a:srgbClr val="002060"/>
                </a:solidFill>
              </a:rPr>
              <a:t>Ελληνική Δημοκρατία</a:t>
            </a:r>
          </a:p>
          <a:p>
            <a:r>
              <a:rPr lang="el-GR" sz="1200" dirty="0">
                <a:solidFill>
                  <a:srgbClr val="002060"/>
                </a:solidFill>
              </a:rPr>
              <a:t>Υπουργείο Ανάπτυξης και Επενδύσεων</a:t>
            </a:r>
          </a:p>
        </p:txBody>
      </p:sp>
      <p:pic>
        <p:nvPicPr>
          <p:cNvPr id="7" name="Picture 2" descr="Υπουργείο Εξωτερικών – Ελληνική Δημοκρατία | Επενδυτική &amp; Επιχειρηματική  Αποστολή στην Κένυα 2013">
            <a:extLst>
              <a:ext uri="{FF2B5EF4-FFF2-40B4-BE49-F238E27FC236}">
                <a16:creationId xmlns:a16="http://schemas.microsoft.com/office/drawing/2014/main" id="{6B3A918E-CB62-A1E4-BEDD-F3CDE7A50F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619" y="6294212"/>
            <a:ext cx="429379" cy="420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8018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2309938-C218-4A42-802D-CF206D406C7C}"/>
              </a:ext>
            </a:extLst>
          </p:cNvPr>
          <p:cNvSpPr txBox="1"/>
          <p:nvPr/>
        </p:nvSpPr>
        <p:spPr>
          <a:xfrm>
            <a:off x="1823864" y="2648739"/>
            <a:ext cx="8544272" cy="830997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 lnSpcReduction="10000"/>
          </a:bodyPr>
          <a:lstStyle>
            <a:defPPr>
              <a:defRPr lang="el-GR"/>
            </a:defPPr>
            <a:lvl1pPr algn="ctr">
              <a:spcBef>
                <a:spcPct val="0"/>
              </a:spcBef>
              <a:buNone/>
              <a:defRPr sz="2400" b="1">
                <a:solidFill>
                  <a:srgbClr val="002060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l-GR" sz="2800" dirty="0"/>
              <a:t>Ειδικότερα </a:t>
            </a:r>
          </a:p>
          <a:p>
            <a:r>
              <a:rPr lang="el-GR" sz="2800" dirty="0"/>
              <a:t>Παραδείγματα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5290B6D-B29E-7B30-A489-C9B5FC32CA4D}"/>
              </a:ext>
            </a:extLst>
          </p:cNvPr>
          <p:cNvSpPr txBox="1"/>
          <p:nvPr/>
        </p:nvSpPr>
        <p:spPr>
          <a:xfrm>
            <a:off x="839416" y="6237312"/>
            <a:ext cx="59602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>
                <a:solidFill>
                  <a:srgbClr val="002060"/>
                </a:solidFill>
              </a:rPr>
              <a:t>Ελληνική Δημοκρατία</a:t>
            </a:r>
          </a:p>
          <a:p>
            <a:r>
              <a:rPr lang="el-GR" sz="1200" dirty="0">
                <a:solidFill>
                  <a:srgbClr val="002060"/>
                </a:solidFill>
              </a:rPr>
              <a:t>Υπουργείο Ανάπτυξης και Επενδύσεων</a:t>
            </a:r>
          </a:p>
        </p:txBody>
      </p:sp>
      <p:pic>
        <p:nvPicPr>
          <p:cNvPr id="7" name="Picture 2" descr="Υπουργείο Εξωτερικών – Ελληνική Δημοκρατία | Επενδυτική &amp; Επιχειρηματική  Αποστολή στην Κένυα 2013">
            <a:extLst>
              <a:ext uri="{FF2B5EF4-FFF2-40B4-BE49-F238E27FC236}">
                <a16:creationId xmlns:a16="http://schemas.microsoft.com/office/drawing/2014/main" id="{FA984FAF-2E88-5FC2-1E0F-D402B25531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619" y="6260178"/>
            <a:ext cx="429379" cy="420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Θέση αριθμού διαφάνειας 3">
            <a:extLst>
              <a:ext uri="{FF2B5EF4-FFF2-40B4-BE49-F238E27FC236}">
                <a16:creationId xmlns:a16="http://schemas.microsoft.com/office/drawing/2014/main" id="{399F2025-E7A5-FC2B-7EA0-391048C591C2}"/>
              </a:ext>
            </a:extLst>
          </p:cNvPr>
          <p:cNvSpPr txBox="1">
            <a:spLocks/>
          </p:cNvSpPr>
          <p:nvPr/>
        </p:nvSpPr>
        <p:spPr>
          <a:xfrm>
            <a:off x="8832304" y="631604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DB89AD0-5E52-43D0-8D21-B78DFF691991}" type="slidenum">
              <a:rPr lang="el-GR" smtClean="0">
                <a:solidFill>
                  <a:srgbClr val="002060"/>
                </a:solidFill>
              </a:rPr>
              <a:pPr/>
              <a:t>6</a:t>
            </a:fld>
            <a:endParaRPr lang="el-GR" dirty="0">
              <a:solidFill>
                <a:srgbClr val="002060"/>
              </a:solidFill>
            </a:endParaRPr>
          </a:p>
        </p:txBody>
      </p:sp>
      <p:pic>
        <p:nvPicPr>
          <p:cNvPr id="9" name="Picture 6" descr="Μεγεθυντικό Φακό, Lupe Γυαλί, Γυαλί, Μεγέθυνση">
            <a:extLst>
              <a:ext uri="{FF2B5EF4-FFF2-40B4-BE49-F238E27FC236}">
                <a16:creationId xmlns:a16="http://schemas.microsoft.com/office/drawing/2014/main" id="{E0A7BFF5-B7EB-5E41-514D-AC2D4BADD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4152" y="2780927"/>
            <a:ext cx="576064" cy="566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84732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A95A2469-8DF8-0181-20D6-44DCE7DDD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BDB89AD0-5E52-43D0-8D21-B78DFF691991}" type="slidenum">
              <a:rPr lang="el-GR">
                <a:solidFill>
                  <a:srgbClr val="002060"/>
                </a:solidFill>
              </a:rPr>
              <a:pPr/>
              <a:t>7</a:t>
            </a:fld>
            <a:endParaRPr lang="el-GR" dirty="0">
              <a:solidFill>
                <a:srgbClr val="002060"/>
              </a:solidFill>
            </a:endParaRPr>
          </a:p>
        </p:txBody>
      </p:sp>
      <p:sp>
        <p:nvSpPr>
          <p:cNvPr id="5" name="Ορθογώνιο: Στρογγύλεμα γωνιών 4">
            <a:extLst>
              <a:ext uri="{FF2B5EF4-FFF2-40B4-BE49-F238E27FC236}">
                <a16:creationId xmlns:a16="http://schemas.microsoft.com/office/drawing/2014/main" id="{92B77E6A-2A0A-DB10-3081-8165E1AECDED}"/>
              </a:ext>
            </a:extLst>
          </p:cNvPr>
          <p:cNvSpPr/>
          <p:nvPr/>
        </p:nvSpPr>
        <p:spPr>
          <a:xfrm>
            <a:off x="1775520" y="1496048"/>
            <a:ext cx="2808312" cy="73985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b="0" i="0" dirty="0">
                <a:solidFill>
                  <a:srgbClr val="387960"/>
                </a:solidFill>
                <a:effectLst/>
                <a:latin typeface="Calibri" panose="020F0502020204030204" pitchFamily="34" charset="0"/>
              </a:rPr>
              <a:t>Περιφέρεια </a:t>
            </a:r>
            <a:r>
              <a:rPr lang="el-GR" b="1" i="0" dirty="0">
                <a:solidFill>
                  <a:srgbClr val="387960"/>
                </a:solidFill>
                <a:effectLst/>
                <a:latin typeface="Calibri" panose="020F0502020204030204" pitchFamily="34" charset="0"/>
              </a:rPr>
              <a:t>Ανατολικής Αττικής</a:t>
            </a:r>
            <a:endParaRPr lang="el-GR" b="1" dirty="0">
              <a:solidFill>
                <a:srgbClr val="38796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376489D-3C97-E074-2DEB-495013209F9C}"/>
              </a:ext>
            </a:extLst>
          </p:cNvPr>
          <p:cNvSpPr txBox="1"/>
          <p:nvPr/>
        </p:nvSpPr>
        <p:spPr>
          <a:xfrm>
            <a:off x="1991544" y="188640"/>
            <a:ext cx="8544272" cy="830997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defPPr>
              <a:defRPr lang="el-GR"/>
            </a:defPPr>
            <a:lvl1pPr algn="ctr">
              <a:spcBef>
                <a:spcPct val="0"/>
              </a:spcBef>
              <a:buNone/>
              <a:defRPr sz="2400" b="1">
                <a:solidFill>
                  <a:srgbClr val="002060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l-GR" dirty="0"/>
              <a:t>1</a:t>
            </a:r>
            <a:r>
              <a:rPr lang="en-US" baseline="30000" dirty="0"/>
              <a:t>o</a:t>
            </a:r>
            <a:r>
              <a:rPr lang="en-US" dirty="0"/>
              <a:t> </a:t>
            </a:r>
            <a:r>
              <a:rPr lang="el-GR" dirty="0"/>
              <a:t>Παράδειγμα</a:t>
            </a:r>
            <a:endParaRPr lang="en-US" dirty="0"/>
          </a:p>
          <a:p>
            <a:r>
              <a:rPr lang="el-GR" b="0" dirty="0"/>
              <a:t>Μεσαία επιχείρηση – Φορολογική Απαλλαγή (80 % του ΧΠΕ)</a:t>
            </a:r>
          </a:p>
        </p:txBody>
      </p:sp>
      <p:pic>
        <p:nvPicPr>
          <p:cNvPr id="7" name="Picture 2" descr="Επίπεδη, Σχεδιασμός, Εικονίδιο, Www, Internet, Gui">
            <a:extLst>
              <a:ext uri="{FF2B5EF4-FFF2-40B4-BE49-F238E27FC236}">
                <a16:creationId xmlns:a16="http://schemas.microsoft.com/office/drawing/2014/main" id="{A25C1F51-D630-9C82-BA2F-086CEEE489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587" y="1440367"/>
            <a:ext cx="720079" cy="720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Ορθογώνιο: Στρογγύλεμα γωνιών 7">
            <a:extLst>
              <a:ext uri="{FF2B5EF4-FFF2-40B4-BE49-F238E27FC236}">
                <a16:creationId xmlns:a16="http://schemas.microsoft.com/office/drawing/2014/main" id="{5628320B-A009-A7CB-6BD5-C2A53415BDEB}"/>
              </a:ext>
            </a:extLst>
          </p:cNvPr>
          <p:cNvSpPr/>
          <p:nvPr/>
        </p:nvSpPr>
        <p:spPr>
          <a:xfrm>
            <a:off x="1775520" y="2444238"/>
            <a:ext cx="2808312" cy="739856"/>
          </a:xfrm>
          <a:prstGeom prst="roundRect">
            <a:avLst/>
          </a:prstGeom>
          <a:solidFill>
            <a:srgbClr val="F3A169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bg1"/>
                </a:solidFill>
                <a:latin typeface="Calibri" panose="020F0502020204030204" pitchFamily="34" charset="0"/>
              </a:rPr>
              <a:t>ΧΠΕ </a:t>
            </a:r>
            <a:r>
              <a:rPr lang="el-GR" dirty="0">
                <a:solidFill>
                  <a:schemeClr val="bg1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 </a:t>
            </a:r>
            <a:r>
              <a:rPr lang="el-GR" dirty="0">
                <a:solidFill>
                  <a:schemeClr val="bg1"/>
                </a:solidFill>
                <a:latin typeface="Calibri" panose="020F0502020204030204" pitchFamily="34" charset="0"/>
              </a:rPr>
              <a:t>35</a:t>
            </a:r>
            <a:r>
              <a:rPr lang="el-GR" b="0" i="0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% μεσαίες</a:t>
            </a:r>
          </a:p>
        </p:txBody>
      </p:sp>
      <p:pic>
        <p:nvPicPr>
          <p:cNvPr id="9" name="Picture 14" descr="Coins currency euro financial money price icon - Currency Euro Vol 1">
            <a:extLst>
              <a:ext uri="{FF2B5EF4-FFF2-40B4-BE49-F238E27FC236}">
                <a16:creationId xmlns:a16="http://schemas.microsoft.com/office/drawing/2014/main" id="{63D06B9E-4C7E-001D-8B16-2C8257751E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405" y="3522690"/>
            <a:ext cx="576064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Ορθογώνιο: Στρογγύλεμα γωνιών 9">
            <a:extLst>
              <a:ext uri="{FF2B5EF4-FFF2-40B4-BE49-F238E27FC236}">
                <a16:creationId xmlns:a16="http://schemas.microsoft.com/office/drawing/2014/main" id="{17DD05B2-7A36-2A62-0CEE-09CA953B92F5}"/>
              </a:ext>
            </a:extLst>
          </p:cNvPr>
          <p:cNvSpPr/>
          <p:nvPr/>
        </p:nvSpPr>
        <p:spPr>
          <a:xfrm>
            <a:off x="1775520" y="3465808"/>
            <a:ext cx="2808312" cy="771256"/>
          </a:xfrm>
          <a:prstGeom prst="roundRect">
            <a:avLst/>
          </a:prstGeom>
          <a:solidFill>
            <a:srgbClr val="8FD785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b="1" dirty="0">
                <a:solidFill>
                  <a:schemeClr val="tx1"/>
                </a:solidFill>
                <a:latin typeface="Calibri" panose="020F0502020204030204" pitchFamily="34" charset="0"/>
              </a:rPr>
              <a:t>Επενδυτικό κόστος ΑΝ</a:t>
            </a:r>
          </a:p>
          <a:p>
            <a:pPr algn="ctr"/>
            <a:r>
              <a:rPr lang="el-GR" b="1" i="0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7</a:t>
            </a:r>
            <a:r>
              <a:rPr lang="en-US" b="1" i="0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.000.000 </a:t>
            </a:r>
            <a:r>
              <a:rPr lang="en-US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€</a:t>
            </a:r>
            <a:r>
              <a:rPr lang="el-GR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11" name="Οβάλ 10">
            <a:extLst>
              <a:ext uri="{FF2B5EF4-FFF2-40B4-BE49-F238E27FC236}">
                <a16:creationId xmlns:a16="http://schemas.microsoft.com/office/drawing/2014/main" id="{E08B0B21-1D8E-DD9B-C1BD-BFBBEFD360E9}"/>
              </a:ext>
            </a:extLst>
          </p:cNvPr>
          <p:cNvSpPr/>
          <p:nvPr/>
        </p:nvSpPr>
        <p:spPr>
          <a:xfrm>
            <a:off x="884436" y="3475193"/>
            <a:ext cx="720079" cy="72007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Picture 16" descr="Symbol Percent Icon | IconExperience - Professional Icons » O-Collection">
            <a:extLst>
              <a:ext uri="{FF2B5EF4-FFF2-40B4-BE49-F238E27FC236}">
                <a16:creationId xmlns:a16="http://schemas.microsoft.com/office/drawing/2014/main" id="{DA7EA7E7-07E2-1729-7E32-7A9AF82FBB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413" y="2615083"/>
            <a:ext cx="504056" cy="50405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bg1"/>
            </a:solidFill>
          </a:ln>
        </p:spPr>
      </p:pic>
      <p:sp>
        <p:nvSpPr>
          <p:cNvPr id="13" name="Οβάλ 12">
            <a:extLst>
              <a:ext uri="{FF2B5EF4-FFF2-40B4-BE49-F238E27FC236}">
                <a16:creationId xmlns:a16="http://schemas.microsoft.com/office/drawing/2014/main" id="{6022CF25-F7C7-2354-32FE-CFC1F68DF0B1}"/>
              </a:ext>
            </a:extLst>
          </p:cNvPr>
          <p:cNvSpPr/>
          <p:nvPr/>
        </p:nvSpPr>
        <p:spPr>
          <a:xfrm>
            <a:off x="884435" y="2470329"/>
            <a:ext cx="720079" cy="72007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4" name="Βέλος: Διάσημα 13">
            <a:extLst>
              <a:ext uri="{FF2B5EF4-FFF2-40B4-BE49-F238E27FC236}">
                <a16:creationId xmlns:a16="http://schemas.microsoft.com/office/drawing/2014/main" id="{277011B7-8736-8FF3-681F-35ACEA9177C5}"/>
              </a:ext>
            </a:extLst>
          </p:cNvPr>
          <p:cNvSpPr/>
          <p:nvPr/>
        </p:nvSpPr>
        <p:spPr>
          <a:xfrm>
            <a:off x="4855825" y="2620806"/>
            <a:ext cx="792088" cy="1491666"/>
          </a:xfrm>
          <a:prstGeom prst="chevron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schemeClr val="tx1"/>
              </a:solidFill>
            </a:endParaRPr>
          </a:p>
        </p:txBody>
      </p:sp>
      <p:pic>
        <p:nvPicPr>
          <p:cNvPr id="16" name="Picture 23" descr="Check Mark Icon, Check Icons, Mark Icons, Symbol PNG and Vector with  Transparent Background for Free Download | Simbolo do whatsapp, Icon  design, Fundo para texto">
            <a:extLst>
              <a:ext uri="{FF2B5EF4-FFF2-40B4-BE49-F238E27FC236}">
                <a16:creationId xmlns:a16="http://schemas.microsoft.com/office/drawing/2014/main" id="{00E8BFB6-130D-A091-586B-9E93733E87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6552" y="1800407"/>
            <a:ext cx="546929" cy="546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Ορθογώνιο 16">
            <a:extLst>
              <a:ext uri="{FF2B5EF4-FFF2-40B4-BE49-F238E27FC236}">
                <a16:creationId xmlns:a16="http://schemas.microsoft.com/office/drawing/2014/main" id="{232FC7F9-582A-5737-997C-8F07E1DB7D6B}"/>
              </a:ext>
            </a:extLst>
          </p:cNvPr>
          <p:cNvSpPr/>
          <p:nvPr/>
        </p:nvSpPr>
        <p:spPr>
          <a:xfrm>
            <a:off x="5807968" y="1340768"/>
            <a:ext cx="5913581" cy="5015584"/>
          </a:xfrm>
          <a:prstGeom prst="rect">
            <a:avLst/>
          </a:prstGeom>
          <a:noFill/>
          <a:ln w="19050">
            <a:solidFill>
              <a:srgbClr val="002060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rgbClr val="002060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8B0FC45-AAD3-23AC-ED4A-65EE37FAFA93}"/>
              </a:ext>
            </a:extLst>
          </p:cNvPr>
          <p:cNvSpPr txBox="1"/>
          <p:nvPr/>
        </p:nvSpPr>
        <p:spPr>
          <a:xfrm>
            <a:off x="6358606" y="1827350"/>
            <a:ext cx="541257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l-GR" sz="1800" b="1" dirty="0">
                <a:solidFill>
                  <a:srgbClr val="000000"/>
                </a:solidFill>
                <a:latin typeface="Calibri" panose="020F0502020204030204" pitchFamily="34" charset="0"/>
              </a:rPr>
              <a:t>Φορολογική Απαλλαγή = </a:t>
            </a:r>
            <a:r>
              <a:rPr lang="el-GR" dirty="0">
                <a:solidFill>
                  <a:srgbClr val="000000"/>
                </a:solidFill>
                <a:latin typeface="Calibri" panose="020F0502020204030204" pitchFamily="34" charset="0"/>
              </a:rPr>
              <a:t>80% x 35% = </a:t>
            </a:r>
            <a:r>
              <a:rPr lang="el-GR" b="1" dirty="0">
                <a:solidFill>
                  <a:srgbClr val="000000"/>
                </a:solidFill>
                <a:latin typeface="Calibri" panose="020F0502020204030204" pitchFamily="34" charset="0"/>
              </a:rPr>
              <a:t>28% </a:t>
            </a:r>
          </a:p>
          <a:p>
            <a:pPr algn="ctr"/>
            <a:r>
              <a:rPr lang="el-GR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7.000.000 € Χ </a:t>
            </a:r>
            <a:r>
              <a:rPr lang="el-GR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28 % =</a:t>
            </a:r>
            <a:r>
              <a:rPr lang="el-G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l-GR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1.960.000 </a:t>
            </a:r>
            <a:r>
              <a:rPr lang="el-GR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€</a:t>
            </a:r>
            <a:endParaRPr lang="el-GR" sz="2000" b="1" i="0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0" name="Picture 23" descr="Check Mark Icon, Check Icons, Mark Icons, Symbol PNG and Vector with  Transparent Background for Free Download | Simbolo do whatsapp, Icon  design, Fundo para texto">
            <a:extLst>
              <a:ext uri="{FF2B5EF4-FFF2-40B4-BE49-F238E27FC236}">
                <a16:creationId xmlns:a16="http://schemas.microsoft.com/office/drawing/2014/main" id="{3976DF54-C717-C8D4-3ACA-8D780A8FCA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6555" y="2637165"/>
            <a:ext cx="546929" cy="546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23" descr="Check Mark Icon, Check Icons, Mark Icons, Symbol PNG and Vector with  Transparent Background for Free Download | Simbolo do whatsapp, Icon  design, Fundo para texto">
            <a:extLst>
              <a:ext uri="{FF2B5EF4-FFF2-40B4-BE49-F238E27FC236}">
                <a16:creationId xmlns:a16="http://schemas.microsoft.com/office/drawing/2014/main" id="{FB76B7E8-555E-CF39-765C-B6E90E7690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1413" y="3465808"/>
            <a:ext cx="546929" cy="546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89632CBF-66A0-AFC4-50C3-B61AC0EA1AEC}"/>
              </a:ext>
            </a:extLst>
          </p:cNvPr>
          <p:cNvSpPr txBox="1"/>
          <p:nvPr/>
        </p:nvSpPr>
        <p:spPr>
          <a:xfrm>
            <a:off x="839416" y="6255198"/>
            <a:ext cx="3384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>
                <a:solidFill>
                  <a:srgbClr val="002060"/>
                </a:solidFill>
              </a:rPr>
              <a:t>Ελληνική Δημοκρατία</a:t>
            </a:r>
          </a:p>
          <a:p>
            <a:r>
              <a:rPr lang="el-GR" sz="1200" dirty="0">
                <a:solidFill>
                  <a:srgbClr val="002060"/>
                </a:solidFill>
              </a:rPr>
              <a:t>Υπουργείο Ανάπτυξης και Επενδύσεων</a:t>
            </a:r>
          </a:p>
        </p:txBody>
      </p:sp>
      <p:pic>
        <p:nvPicPr>
          <p:cNvPr id="27" name="Picture 2" descr="Υπουργείο Εξωτερικών – Ελληνική Δημοκρατία | Επενδυτική &amp; Επιχειρηματική  Αποστολή στην Κένυα 2013">
            <a:extLst>
              <a:ext uri="{FF2B5EF4-FFF2-40B4-BE49-F238E27FC236}">
                <a16:creationId xmlns:a16="http://schemas.microsoft.com/office/drawing/2014/main" id="{C837F19B-9497-961E-DDB8-F4A188619A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619" y="6260178"/>
            <a:ext cx="429379" cy="420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Ορθογώνιο: Στρογγύλεμα γωνιών 9">
            <a:extLst>
              <a:ext uri="{FF2B5EF4-FFF2-40B4-BE49-F238E27FC236}">
                <a16:creationId xmlns:a16="http://schemas.microsoft.com/office/drawing/2014/main" id="{22E2429F-BD26-8955-5741-B548E9CCB86C}"/>
              </a:ext>
            </a:extLst>
          </p:cNvPr>
          <p:cNvSpPr/>
          <p:nvPr/>
        </p:nvSpPr>
        <p:spPr>
          <a:xfrm>
            <a:off x="1775520" y="4509120"/>
            <a:ext cx="2808312" cy="736857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b="1" dirty="0">
                <a:solidFill>
                  <a:schemeClr val="tx1"/>
                </a:solidFill>
                <a:latin typeface="Calibri" panose="020F0502020204030204" pitchFamily="34" charset="0"/>
              </a:rPr>
              <a:t>Επενδυτικό κόστος ΤΑΑ</a:t>
            </a:r>
          </a:p>
          <a:p>
            <a:pPr algn="ctr"/>
            <a:r>
              <a:rPr lang="el-GR" b="1" dirty="0">
                <a:solidFill>
                  <a:schemeClr val="tx1"/>
                </a:solidFill>
                <a:latin typeface="Calibri" panose="020F0502020204030204" pitchFamily="34" charset="0"/>
              </a:rPr>
              <a:t>9</a:t>
            </a:r>
            <a:r>
              <a:rPr lang="en-US" b="1" i="0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.</a:t>
            </a:r>
            <a:r>
              <a:rPr lang="el-GR" b="1" i="0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1</a:t>
            </a:r>
            <a:r>
              <a:rPr lang="en-US" b="1" i="0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00.000 </a:t>
            </a:r>
            <a:r>
              <a:rPr lang="en-US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€</a:t>
            </a:r>
            <a:r>
              <a:rPr lang="el-GR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CE01A48-481D-7766-2076-551F583FCB7F}"/>
              </a:ext>
            </a:extLst>
          </p:cNvPr>
          <p:cNvSpPr txBox="1"/>
          <p:nvPr/>
        </p:nvSpPr>
        <p:spPr>
          <a:xfrm>
            <a:off x="6533484" y="2661091"/>
            <a:ext cx="54125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Μέγιστο δάνειο ΤΑΑ = </a:t>
            </a:r>
            <a:r>
              <a:rPr lang="el-GR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</a:t>
            </a:r>
            <a:r>
              <a:rPr lang="el-GR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.100.000/2 – </a:t>
            </a:r>
            <a:r>
              <a:rPr lang="el-GR" dirty="0">
                <a:solidFill>
                  <a:srgbClr val="000000"/>
                </a:solidFill>
                <a:latin typeface="Calibri" panose="020F0502020204030204" pitchFamily="34" charset="0"/>
              </a:rPr>
              <a:t>1</a:t>
            </a:r>
            <a:r>
              <a:rPr lang="el-GR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.960.000 = </a:t>
            </a:r>
            <a:r>
              <a:rPr lang="el-GR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  <a:r>
              <a:rPr lang="el-GR" b="1" dirty="0">
                <a:solidFill>
                  <a:srgbClr val="000000"/>
                </a:solidFill>
                <a:latin typeface="Calibri" panose="020F0502020204030204" pitchFamily="34" charset="0"/>
              </a:rPr>
              <a:t>59</a:t>
            </a:r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</a:rPr>
              <a:t>0</a:t>
            </a:r>
            <a:r>
              <a:rPr lang="el-GR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.000 €</a:t>
            </a:r>
            <a:endParaRPr lang="el-GR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48D7BD7-981E-C282-259C-8A561263CF44}"/>
              </a:ext>
            </a:extLst>
          </p:cNvPr>
          <p:cNvSpPr txBox="1"/>
          <p:nvPr/>
        </p:nvSpPr>
        <p:spPr>
          <a:xfrm>
            <a:off x="6485253" y="3337084"/>
            <a:ext cx="5412576" cy="9682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107000"/>
              </a:lnSpc>
            </a:pPr>
            <a:r>
              <a:rPr lang="el-G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Ι</a:t>
            </a:r>
            <a:r>
              <a:rPr lang="el-G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σοδύναμο ενίσχυσης 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από δάνειο ΤΑΑ σε βάθος </a:t>
            </a:r>
          </a:p>
          <a:p>
            <a:pPr lvl="0" algn="ctr">
              <a:lnSpc>
                <a:spcPct val="107000"/>
              </a:lnSpc>
            </a:pP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10ετίας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ανέρχεται σε 16 %, δηλαδή:</a:t>
            </a:r>
            <a:r>
              <a:rPr lang="el-GR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414</a:t>
            </a:r>
            <a:r>
              <a:rPr lang="el-GR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.400 €</a:t>
            </a:r>
          </a:p>
          <a:p>
            <a:pPr lvl="0" algn="ctr">
              <a:lnSpc>
                <a:spcPct val="107000"/>
              </a:lnSpc>
            </a:pPr>
            <a:r>
              <a:rPr lang="el-G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Κρατική ενίσχυση: 5,9</a:t>
            </a:r>
            <a:r>
              <a:rPr lang="el-GR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%</a:t>
            </a:r>
            <a:r>
              <a:rPr lang="el-G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του κόστους της επένδυσης.</a:t>
            </a:r>
          </a:p>
        </p:txBody>
      </p:sp>
      <p:pic>
        <p:nvPicPr>
          <p:cNvPr id="33" name="Picture 23" descr="Check Mark Icon, Check Icons, Mark Icons, Symbol PNG and Vector with  Transparent Background for Free Download | Simbolo do whatsapp, Icon  design, Fundo para texto">
            <a:extLst>
              <a:ext uri="{FF2B5EF4-FFF2-40B4-BE49-F238E27FC236}">
                <a16:creationId xmlns:a16="http://schemas.microsoft.com/office/drawing/2014/main" id="{CE5EFBBA-8D8A-1D21-C961-23B74E4550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1413" y="4373518"/>
            <a:ext cx="546929" cy="546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C0A75BA3-7191-A3FE-E9C9-C43E1EF6A676}"/>
              </a:ext>
            </a:extLst>
          </p:cNvPr>
          <p:cNvSpPr txBox="1"/>
          <p:nvPr/>
        </p:nvSpPr>
        <p:spPr>
          <a:xfrm>
            <a:off x="6428658" y="4382200"/>
            <a:ext cx="54125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b="1" dirty="0"/>
              <a:t> Σύνολο κρατικής ενίσχυσης </a:t>
            </a:r>
          </a:p>
          <a:p>
            <a:pPr algn="ctr"/>
            <a:r>
              <a:rPr lang="el-GR" dirty="0"/>
              <a:t>Επιχορήγηση + Επιδότηση Δανείου από ΤΑΑ:</a:t>
            </a:r>
          </a:p>
          <a:p>
            <a:pPr algn="ctr"/>
            <a:r>
              <a:rPr lang="el-GR" b="1" dirty="0"/>
              <a:t>28 % + 5,9 % = 33,9 %</a:t>
            </a:r>
            <a:r>
              <a:rPr lang="en-US" b="1" dirty="0"/>
              <a:t> </a:t>
            </a:r>
            <a:r>
              <a:rPr lang="el-GR" b="1" dirty="0"/>
              <a:t>&lt; 35 % </a:t>
            </a:r>
            <a:endParaRPr lang="en-US" b="1" dirty="0"/>
          </a:p>
        </p:txBody>
      </p:sp>
      <p:sp>
        <p:nvSpPr>
          <p:cNvPr id="36" name="Οβάλ 10">
            <a:extLst>
              <a:ext uri="{FF2B5EF4-FFF2-40B4-BE49-F238E27FC236}">
                <a16:creationId xmlns:a16="http://schemas.microsoft.com/office/drawing/2014/main" id="{4B7C19E3-786A-DBF4-4603-017647741C8D}"/>
              </a:ext>
            </a:extLst>
          </p:cNvPr>
          <p:cNvSpPr/>
          <p:nvPr/>
        </p:nvSpPr>
        <p:spPr>
          <a:xfrm>
            <a:off x="878998" y="4480057"/>
            <a:ext cx="720079" cy="72007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37" name="Picture 2" descr="Business, currency, euro, finance, hand, loan, money icon - Download on  Iconfinder">
            <a:extLst>
              <a:ext uri="{FF2B5EF4-FFF2-40B4-BE49-F238E27FC236}">
                <a16:creationId xmlns:a16="http://schemas.microsoft.com/office/drawing/2014/main" id="{738B1ED8-EC2D-9B60-1421-D1797667F5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718" y="4608891"/>
            <a:ext cx="462410" cy="462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23" descr="Check Mark Icon, Check Icons, Mark Icons, Symbol PNG and Vector with  Transparent Background for Free Download | Simbolo do whatsapp, Icon  design, Fundo para texto">
            <a:extLst>
              <a:ext uri="{FF2B5EF4-FFF2-40B4-BE49-F238E27FC236}">
                <a16:creationId xmlns:a16="http://schemas.microsoft.com/office/drawing/2014/main" id="{2DC8C0BF-263D-544E-3E88-92F3F55A82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1413" y="5386395"/>
            <a:ext cx="546929" cy="546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" name="TextBox 38">
            <a:extLst>
              <a:ext uri="{FF2B5EF4-FFF2-40B4-BE49-F238E27FC236}">
                <a16:creationId xmlns:a16="http://schemas.microsoft.com/office/drawing/2014/main" id="{A8DDBF26-9D04-082E-F15F-D8F3FA063F7B}"/>
              </a:ext>
            </a:extLst>
          </p:cNvPr>
          <p:cNvSpPr txBox="1"/>
          <p:nvPr/>
        </p:nvSpPr>
        <p:spPr>
          <a:xfrm>
            <a:off x="6485178" y="5369275"/>
            <a:ext cx="52080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/>
              <a:t>Πραγματική ωφέλεια δανείου ΤΑΑ σε σχέση με δάνειο συμβατικού επιτοκίου 6 % σε βάθος 10ετίας </a:t>
            </a:r>
            <a:r>
              <a:rPr lang="el-GR" b="1" dirty="0"/>
              <a:t>823.620 €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7955752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A95A2469-8DF8-0181-20D6-44DCE7DDD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BDB89AD0-5E52-43D0-8D21-B78DFF691991}" type="slidenum">
              <a:rPr lang="el-GR">
                <a:solidFill>
                  <a:srgbClr val="002060"/>
                </a:solidFill>
              </a:rPr>
              <a:pPr/>
              <a:t>8</a:t>
            </a:fld>
            <a:endParaRPr lang="el-GR" dirty="0">
              <a:solidFill>
                <a:srgbClr val="002060"/>
              </a:solidFill>
            </a:endParaRPr>
          </a:p>
        </p:txBody>
      </p:sp>
      <p:sp>
        <p:nvSpPr>
          <p:cNvPr id="5" name="Ορθογώνιο: Στρογγύλεμα γωνιών 4">
            <a:extLst>
              <a:ext uri="{FF2B5EF4-FFF2-40B4-BE49-F238E27FC236}">
                <a16:creationId xmlns:a16="http://schemas.microsoft.com/office/drawing/2014/main" id="{92B77E6A-2A0A-DB10-3081-8165E1AECDED}"/>
              </a:ext>
            </a:extLst>
          </p:cNvPr>
          <p:cNvSpPr/>
          <p:nvPr/>
        </p:nvSpPr>
        <p:spPr>
          <a:xfrm>
            <a:off x="1775520" y="1496048"/>
            <a:ext cx="2808312" cy="73985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b="0" i="0" dirty="0">
                <a:solidFill>
                  <a:srgbClr val="387960"/>
                </a:solidFill>
                <a:effectLst/>
                <a:latin typeface="Calibri" panose="020F0502020204030204" pitchFamily="34" charset="0"/>
              </a:rPr>
              <a:t>Περιφέρεια </a:t>
            </a:r>
            <a:r>
              <a:rPr lang="el-GR" b="1" i="0" dirty="0">
                <a:solidFill>
                  <a:srgbClr val="387960"/>
                </a:solidFill>
                <a:effectLst/>
                <a:latin typeface="Calibri" panose="020F0502020204030204" pitchFamily="34" charset="0"/>
              </a:rPr>
              <a:t>Ηπείρου</a:t>
            </a:r>
            <a:endParaRPr lang="el-GR" b="1" dirty="0">
              <a:solidFill>
                <a:srgbClr val="38796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376489D-3C97-E074-2DEB-495013209F9C}"/>
              </a:ext>
            </a:extLst>
          </p:cNvPr>
          <p:cNvSpPr txBox="1"/>
          <p:nvPr/>
        </p:nvSpPr>
        <p:spPr>
          <a:xfrm>
            <a:off x="1991544" y="188640"/>
            <a:ext cx="8544272" cy="830997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defPPr>
              <a:defRPr lang="el-GR"/>
            </a:defPPr>
            <a:lvl1pPr algn="ctr">
              <a:spcBef>
                <a:spcPct val="0"/>
              </a:spcBef>
              <a:buNone/>
              <a:defRPr sz="2400" b="1">
                <a:solidFill>
                  <a:srgbClr val="002060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l-GR" dirty="0"/>
              <a:t>2</a:t>
            </a:r>
            <a:r>
              <a:rPr lang="en-US" baseline="30000" dirty="0"/>
              <a:t>o</a:t>
            </a:r>
            <a:r>
              <a:rPr lang="en-US" dirty="0"/>
              <a:t> </a:t>
            </a:r>
            <a:r>
              <a:rPr lang="el-GR" dirty="0"/>
              <a:t>Παράδειγμα</a:t>
            </a:r>
            <a:endParaRPr lang="en-US" dirty="0"/>
          </a:p>
          <a:p>
            <a:r>
              <a:rPr lang="el-GR" b="0" dirty="0"/>
              <a:t>Μεγάλη επιχείρηση – Φορολογική Απαλλαγή (80 % του ΧΠΕ)</a:t>
            </a:r>
          </a:p>
        </p:txBody>
      </p:sp>
      <p:pic>
        <p:nvPicPr>
          <p:cNvPr id="7" name="Picture 2" descr="Επίπεδη, Σχεδιασμός, Εικονίδιο, Www, Internet, Gui">
            <a:extLst>
              <a:ext uri="{FF2B5EF4-FFF2-40B4-BE49-F238E27FC236}">
                <a16:creationId xmlns:a16="http://schemas.microsoft.com/office/drawing/2014/main" id="{A25C1F51-D630-9C82-BA2F-086CEEE489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587" y="1440367"/>
            <a:ext cx="720079" cy="720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Ορθογώνιο: Στρογγύλεμα γωνιών 7">
            <a:extLst>
              <a:ext uri="{FF2B5EF4-FFF2-40B4-BE49-F238E27FC236}">
                <a16:creationId xmlns:a16="http://schemas.microsoft.com/office/drawing/2014/main" id="{5628320B-A009-A7CB-6BD5-C2A53415BDEB}"/>
              </a:ext>
            </a:extLst>
          </p:cNvPr>
          <p:cNvSpPr/>
          <p:nvPr/>
        </p:nvSpPr>
        <p:spPr>
          <a:xfrm>
            <a:off x="1775520" y="2444238"/>
            <a:ext cx="2808312" cy="739856"/>
          </a:xfrm>
          <a:prstGeom prst="roundRect">
            <a:avLst/>
          </a:prstGeom>
          <a:solidFill>
            <a:srgbClr val="F3A169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bg1"/>
                </a:solidFill>
                <a:latin typeface="Calibri" panose="020F0502020204030204" pitchFamily="34" charset="0"/>
              </a:rPr>
              <a:t>ΧΠΕ </a:t>
            </a:r>
            <a:r>
              <a:rPr lang="el-GR" dirty="0">
                <a:solidFill>
                  <a:schemeClr val="bg1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 50</a:t>
            </a:r>
            <a:r>
              <a:rPr lang="el-GR" b="0" i="0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% μεγάλες</a:t>
            </a:r>
          </a:p>
        </p:txBody>
      </p:sp>
      <p:pic>
        <p:nvPicPr>
          <p:cNvPr id="9" name="Picture 14" descr="Coins currency euro financial money price icon - Currency Euro Vol 1">
            <a:extLst>
              <a:ext uri="{FF2B5EF4-FFF2-40B4-BE49-F238E27FC236}">
                <a16:creationId xmlns:a16="http://schemas.microsoft.com/office/drawing/2014/main" id="{63D06B9E-4C7E-001D-8B16-2C8257751E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405" y="3522690"/>
            <a:ext cx="576064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Ορθογώνιο: Στρογγύλεμα γωνιών 9">
            <a:extLst>
              <a:ext uri="{FF2B5EF4-FFF2-40B4-BE49-F238E27FC236}">
                <a16:creationId xmlns:a16="http://schemas.microsoft.com/office/drawing/2014/main" id="{17DD05B2-7A36-2A62-0CEE-09CA953B92F5}"/>
              </a:ext>
            </a:extLst>
          </p:cNvPr>
          <p:cNvSpPr/>
          <p:nvPr/>
        </p:nvSpPr>
        <p:spPr>
          <a:xfrm>
            <a:off x="1775520" y="3465808"/>
            <a:ext cx="2808312" cy="771256"/>
          </a:xfrm>
          <a:prstGeom prst="roundRect">
            <a:avLst/>
          </a:prstGeom>
          <a:solidFill>
            <a:srgbClr val="8FD785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b="1" dirty="0">
                <a:solidFill>
                  <a:schemeClr val="tx1"/>
                </a:solidFill>
                <a:latin typeface="Calibri" panose="020F0502020204030204" pitchFamily="34" charset="0"/>
              </a:rPr>
              <a:t>Επενδυτικό κόστος ΑΝ</a:t>
            </a:r>
          </a:p>
          <a:p>
            <a:pPr algn="ctr"/>
            <a:r>
              <a:rPr lang="el-GR" b="1" dirty="0">
                <a:solidFill>
                  <a:schemeClr val="tx1"/>
                </a:solidFill>
                <a:latin typeface="Calibri" panose="020F0502020204030204" pitchFamily="34" charset="0"/>
              </a:rPr>
              <a:t>20</a:t>
            </a:r>
            <a:r>
              <a:rPr lang="en-US" b="1" i="0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.000.000 </a:t>
            </a:r>
            <a:r>
              <a:rPr lang="en-US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€</a:t>
            </a:r>
            <a:r>
              <a:rPr lang="el-GR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11" name="Οβάλ 10">
            <a:extLst>
              <a:ext uri="{FF2B5EF4-FFF2-40B4-BE49-F238E27FC236}">
                <a16:creationId xmlns:a16="http://schemas.microsoft.com/office/drawing/2014/main" id="{E08B0B21-1D8E-DD9B-C1BD-BFBBEFD360E9}"/>
              </a:ext>
            </a:extLst>
          </p:cNvPr>
          <p:cNvSpPr/>
          <p:nvPr/>
        </p:nvSpPr>
        <p:spPr>
          <a:xfrm>
            <a:off x="884436" y="3475193"/>
            <a:ext cx="720079" cy="72007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Picture 16" descr="Symbol Percent Icon | IconExperience - Professional Icons » O-Collection">
            <a:extLst>
              <a:ext uri="{FF2B5EF4-FFF2-40B4-BE49-F238E27FC236}">
                <a16:creationId xmlns:a16="http://schemas.microsoft.com/office/drawing/2014/main" id="{DA7EA7E7-07E2-1729-7E32-7A9AF82FBB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413" y="2615083"/>
            <a:ext cx="504056" cy="50405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bg1"/>
            </a:solidFill>
          </a:ln>
        </p:spPr>
      </p:pic>
      <p:sp>
        <p:nvSpPr>
          <p:cNvPr id="13" name="Οβάλ 12">
            <a:extLst>
              <a:ext uri="{FF2B5EF4-FFF2-40B4-BE49-F238E27FC236}">
                <a16:creationId xmlns:a16="http://schemas.microsoft.com/office/drawing/2014/main" id="{6022CF25-F7C7-2354-32FE-CFC1F68DF0B1}"/>
              </a:ext>
            </a:extLst>
          </p:cNvPr>
          <p:cNvSpPr/>
          <p:nvPr/>
        </p:nvSpPr>
        <p:spPr>
          <a:xfrm>
            <a:off x="884435" y="2470329"/>
            <a:ext cx="720079" cy="72007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4" name="Βέλος: Διάσημα 13">
            <a:extLst>
              <a:ext uri="{FF2B5EF4-FFF2-40B4-BE49-F238E27FC236}">
                <a16:creationId xmlns:a16="http://schemas.microsoft.com/office/drawing/2014/main" id="{277011B7-8736-8FF3-681F-35ACEA9177C5}"/>
              </a:ext>
            </a:extLst>
          </p:cNvPr>
          <p:cNvSpPr/>
          <p:nvPr/>
        </p:nvSpPr>
        <p:spPr>
          <a:xfrm>
            <a:off x="4855825" y="2620806"/>
            <a:ext cx="792088" cy="1491666"/>
          </a:xfrm>
          <a:prstGeom prst="chevron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schemeClr val="tx1"/>
              </a:solidFill>
            </a:endParaRPr>
          </a:p>
        </p:txBody>
      </p:sp>
      <p:pic>
        <p:nvPicPr>
          <p:cNvPr id="16" name="Picture 23" descr="Check Mark Icon, Check Icons, Mark Icons, Symbol PNG and Vector with  Transparent Background for Free Download | Simbolo do whatsapp, Icon  design, Fundo para texto">
            <a:extLst>
              <a:ext uri="{FF2B5EF4-FFF2-40B4-BE49-F238E27FC236}">
                <a16:creationId xmlns:a16="http://schemas.microsoft.com/office/drawing/2014/main" id="{00E8BFB6-130D-A091-586B-9E93733E87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6552" y="1800407"/>
            <a:ext cx="546929" cy="546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Ορθογώνιο 16">
            <a:extLst>
              <a:ext uri="{FF2B5EF4-FFF2-40B4-BE49-F238E27FC236}">
                <a16:creationId xmlns:a16="http://schemas.microsoft.com/office/drawing/2014/main" id="{232FC7F9-582A-5737-997C-8F07E1DB7D6B}"/>
              </a:ext>
            </a:extLst>
          </p:cNvPr>
          <p:cNvSpPr/>
          <p:nvPr/>
        </p:nvSpPr>
        <p:spPr>
          <a:xfrm>
            <a:off x="5807968" y="1340767"/>
            <a:ext cx="5913581" cy="4914431"/>
          </a:xfrm>
          <a:prstGeom prst="rect">
            <a:avLst/>
          </a:prstGeom>
          <a:noFill/>
          <a:ln w="19050">
            <a:solidFill>
              <a:srgbClr val="002060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srgbClr val="002060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8B0FC45-AAD3-23AC-ED4A-65EE37FAFA93}"/>
              </a:ext>
            </a:extLst>
          </p:cNvPr>
          <p:cNvSpPr txBox="1"/>
          <p:nvPr/>
        </p:nvSpPr>
        <p:spPr>
          <a:xfrm>
            <a:off x="6358606" y="1827350"/>
            <a:ext cx="541257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l-GR" sz="1800" b="1" dirty="0">
                <a:solidFill>
                  <a:srgbClr val="000000"/>
                </a:solidFill>
                <a:latin typeface="Calibri" panose="020F0502020204030204" pitchFamily="34" charset="0"/>
              </a:rPr>
              <a:t>Φορολογική Απαλλαγή = </a:t>
            </a:r>
            <a:r>
              <a:rPr lang="el-GR" dirty="0">
                <a:solidFill>
                  <a:srgbClr val="000000"/>
                </a:solidFill>
                <a:latin typeface="Calibri" panose="020F0502020204030204" pitchFamily="34" charset="0"/>
              </a:rPr>
              <a:t>80% x 50% = </a:t>
            </a:r>
            <a:r>
              <a:rPr lang="el-GR" b="1" dirty="0">
                <a:solidFill>
                  <a:srgbClr val="000000"/>
                </a:solidFill>
                <a:latin typeface="Calibri" panose="020F0502020204030204" pitchFamily="34" charset="0"/>
              </a:rPr>
              <a:t>40% </a:t>
            </a:r>
          </a:p>
          <a:p>
            <a:pPr algn="ctr"/>
            <a:r>
              <a:rPr lang="el-GR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20.000.000 € Χ 40</a:t>
            </a:r>
            <a:r>
              <a:rPr lang="el-GR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% =</a:t>
            </a:r>
            <a:r>
              <a:rPr lang="el-G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l-GR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8.000.000 </a:t>
            </a:r>
            <a:r>
              <a:rPr lang="el-GR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€ κατέρχεται σε 5.000.000 € </a:t>
            </a:r>
            <a:r>
              <a:rPr lang="el-GR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άρα</a:t>
            </a:r>
            <a:r>
              <a:rPr lang="el-GR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25 % </a:t>
            </a:r>
            <a:r>
              <a:rPr lang="el-GR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προσαρμογή ΧΠΕ</a:t>
            </a:r>
            <a:endParaRPr lang="el-GR" sz="2000" i="0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0" name="Picture 23" descr="Check Mark Icon, Check Icons, Mark Icons, Symbol PNG and Vector with  Transparent Background for Free Download | Simbolo do whatsapp, Icon  design, Fundo para texto">
            <a:extLst>
              <a:ext uri="{FF2B5EF4-FFF2-40B4-BE49-F238E27FC236}">
                <a16:creationId xmlns:a16="http://schemas.microsoft.com/office/drawing/2014/main" id="{3976DF54-C717-C8D4-3ACA-8D780A8FCA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6555" y="2637165"/>
            <a:ext cx="546929" cy="546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23" descr="Check Mark Icon, Check Icons, Mark Icons, Symbol PNG and Vector with  Transparent Background for Free Download | Simbolo do whatsapp, Icon  design, Fundo para texto">
            <a:extLst>
              <a:ext uri="{FF2B5EF4-FFF2-40B4-BE49-F238E27FC236}">
                <a16:creationId xmlns:a16="http://schemas.microsoft.com/office/drawing/2014/main" id="{FB76B7E8-555E-CF39-765C-B6E90E7690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1413" y="3465808"/>
            <a:ext cx="546929" cy="546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89632CBF-66A0-AFC4-50C3-B61AC0EA1AEC}"/>
              </a:ext>
            </a:extLst>
          </p:cNvPr>
          <p:cNvSpPr txBox="1"/>
          <p:nvPr/>
        </p:nvSpPr>
        <p:spPr>
          <a:xfrm>
            <a:off x="839416" y="6255198"/>
            <a:ext cx="3384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>
                <a:solidFill>
                  <a:srgbClr val="002060"/>
                </a:solidFill>
              </a:rPr>
              <a:t>Ελληνική Δημοκρατία</a:t>
            </a:r>
          </a:p>
          <a:p>
            <a:r>
              <a:rPr lang="el-GR" sz="1200" dirty="0">
                <a:solidFill>
                  <a:srgbClr val="002060"/>
                </a:solidFill>
              </a:rPr>
              <a:t>Υπουργείο Ανάπτυξης και Επενδύσεων</a:t>
            </a:r>
          </a:p>
        </p:txBody>
      </p:sp>
      <p:pic>
        <p:nvPicPr>
          <p:cNvPr id="27" name="Picture 2" descr="Υπουργείο Εξωτερικών – Ελληνική Δημοκρατία | Επενδυτική &amp; Επιχειρηματική  Αποστολή στην Κένυα 2013">
            <a:extLst>
              <a:ext uri="{FF2B5EF4-FFF2-40B4-BE49-F238E27FC236}">
                <a16:creationId xmlns:a16="http://schemas.microsoft.com/office/drawing/2014/main" id="{C837F19B-9497-961E-DDB8-F4A188619A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619" y="6260178"/>
            <a:ext cx="429379" cy="420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Ορθογώνιο: Στρογγύλεμα γωνιών 9">
            <a:extLst>
              <a:ext uri="{FF2B5EF4-FFF2-40B4-BE49-F238E27FC236}">
                <a16:creationId xmlns:a16="http://schemas.microsoft.com/office/drawing/2014/main" id="{22E2429F-BD26-8955-5741-B548E9CCB86C}"/>
              </a:ext>
            </a:extLst>
          </p:cNvPr>
          <p:cNvSpPr/>
          <p:nvPr/>
        </p:nvSpPr>
        <p:spPr>
          <a:xfrm>
            <a:off x="1775520" y="4509120"/>
            <a:ext cx="2808312" cy="736857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b="1" dirty="0">
                <a:solidFill>
                  <a:schemeClr val="tx1"/>
                </a:solidFill>
                <a:latin typeface="Calibri" panose="020F0502020204030204" pitchFamily="34" charset="0"/>
              </a:rPr>
              <a:t>Επενδυτικό κόστος ΤΑΑ</a:t>
            </a:r>
          </a:p>
          <a:p>
            <a:pPr algn="ctr"/>
            <a:r>
              <a:rPr lang="el-GR" b="1" i="0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26.0</a:t>
            </a:r>
            <a:r>
              <a:rPr lang="en-US" b="1" i="0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00.000 </a:t>
            </a:r>
            <a:r>
              <a:rPr lang="en-US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€</a:t>
            </a:r>
            <a:r>
              <a:rPr lang="el-GR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CE01A48-481D-7766-2076-551F583FCB7F}"/>
              </a:ext>
            </a:extLst>
          </p:cNvPr>
          <p:cNvSpPr txBox="1"/>
          <p:nvPr/>
        </p:nvSpPr>
        <p:spPr>
          <a:xfrm>
            <a:off x="6479458" y="2747788"/>
            <a:ext cx="54125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Μέγιστο δάνειο ΤΑΑ = </a:t>
            </a:r>
            <a:r>
              <a:rPr lang="el-GR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26.000.000/2 – 5.000.000 = </a:t>
            </a:r>
          </a:p>
          <a:p>
            <a:pPr algn="ctr"/>
            <a:r>
              <a:rPr lang="el-GR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8.000.000 €</a:t>
            </a:r>
            <a:r>
              <a:rPr lang="el-GR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l-GR" b="1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48D7BD7-981E-C282-259C-8A561263CF44}"/>
              </a:ext>
            </a:extLst>
          </p:cNvPr>
          <p:cNvSpPr txBox="1"/>
          <p:nvPr/>
        </p:nvSpPr>
        <p:spPr>
          <a:xfrm>
            <a:off x="6485253" y="3337084"/>
            <a:ext cx="5412576" cy="9682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107000"/>
              </a:lnSpc>
            </a:pPr>
            <a:r>
              <a:rPr lang="el-G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Ι</a:t>
            </a:r>
            <a:r>
              <a:rPr lang="el-G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σοδύναμο ενίσχυσης 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από δάνειο ΤΑΑ σε βάθος </a:t>
            </a:r>
          </a:p>
          <a:p>
            <a:pPr lvl="0" algn="ctr">
              <a:lnSpc>
                <a:spcPct val="107000"/>
              </a:lnSpc>
            </a:pP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10ετίας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ανέρχεται σε 16 %, δηλαδή:</a:t>
            </a:r>
            <a:r>
              <a:rPr lang="el-GR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1.280.000 €</a:t>
            </a:r>
          </a:p>
          <a:p>
            <a:pPr lvl="0" algn="ctr">
              <a:lnSpc>
                <a:spcPct val="107000"/>
              </a:lnSpc>
            </a:pPr>
            <a:r>
              <a:rPr lang="el-G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Κρατική ενίσχυση: 6,4</a:t>
            </a:r>
            <a:r>
              <a:rPr lang="el-GR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%</a:t>
            </a:r>
            <a:r>
              <a:rPr lang="el-G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του κόστους της επένδυσης.</a:t>
            </a:r>
          </a:p>
        </p:txBody>
      </p:sp>
      <p:pic>
        <p:nvPicPr>
          <p:cNvPr id="33" name="Picture 23" descr="Check Mark Icon, Check Icons, Mark Icons, Symbol PNG and Vector with  Transparent Background for Free Download | Simbolo do whatsapp, Icon  design, Fundo para texto">
            <a:extLst>
              <a:ext uri="{FF2B5EF4-FFF2-40B4-BE49-F238E27FC236}">
                <a16:creationId xmlns:a16="http://schemas.microsoft.com/office/drawing/2014/main" id="{CE5EFBBA-8D8A-1D21-C961-23B74E4550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1413" y="4373518"/>
            <a:ext cx="546929" cy="546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C0A75BA3-7191-A3FE-E9C9-C43E1EF6A676}"/>
              </a:ext>
            </a:extLst>
          </p:cNvPr>
          <p:cNvSpPr txBox="1"/>
          <p:nvPr/>
        </p:nvSpPr>
        <p:spPr>
          <a:xfrm>
            <a:off x="6428658" y="4382200"/>
            <a:ext cx="54125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/>
              <a:t> Σύνολο κρατικής ενίσχυσης </a:t>
            </a:r>
          </a:p>
          <a:p>
            <a:pPr algn="ctr"/>
            <a:r>
              <a:rPr lang="el-GR" dirty="0"/>
              <a:t>Επιχορήγηση + Επιδότηση Δανείου από ΤΑΑ:</a:t>
            </a:r>
          </a:p>
          <a:p>
            <a:pPr algn="ctr"/>
            <a:r>
              <a:rPr lang="el-GR" b="1" dirty="0"/>
              <a:t>25 % + 6,4 % = 31,4 % </a:t>
            </a:r>
            <a:r>
              <a:rPr lang="en-US" b="1" dirty="0"/>
              <a:t> </a:t>
            </a:r>
            <a:r>
              <a:rPr lang="el-GR" b="1" dirty="0"/>
              <a:t>&lt; 50 % </a:t>
            </a:r>
            <a:endParaRPr lang="en-US" b="1" dirty="0"/>
          </a:p>
        </p:txBody>
      </p:sp>
      <p:sp>
        <p:nvSpPr>
          <p:cNvPr id="36" name="Οβάλ 10">
            <a:extLst>
              <a:ext uri="{FF2B5EF4-FFF2-40B4-BE49-F238E27FC236}">
                <a16:creationId xmlns:a16="http://schemas.microsoft.com/office/drawing/2014/main" id="{4B7C19E3-786A-DBF4-4603-017647741C8D}"/>
              </a:ext>
            </a:extLst>
          </p:cNvPr>
          <p:cNvSpPr/>
          <p:nvPr/>
        </p:nvSpPr>
        <p:spPr>
          <a:xfrm>
            <a:off x="878998" y="4480057"/>
            <a:ext cx="720079" cy="72007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37" name="Picture 2" descr="Business, currency, euro, finance, hand, loan, money icon - Download on  Iconfinder">
            <a:extLst>
              <a:ext uri="{FF2B5EF4-FFF2-40B4-BE49-F238E27FC236}">
                <a16:creationId xmlns:a16="http://schemas.microsoft.com/office/drawing/2014/main" id="{738B1ED8-EC2D-9B60-1421-D1797667F5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718" y="4608891"/>
            <a:ext cx="462410" cy="462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15A21FEC-BC7E-631E-DCA7-27AC3A342E7C}"/>
              </a:ext>
            </a:extLst>
          </p:cNvPr>
          <p:cNvSpPr txBox="1"/>
          <p:nvPr/>
        </p:nvSpPr>
        <p:spPr>
          <a:xfrm>
            <a:off x="839416" y="5550310"/>
            <a:ext cx="6093228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Ανώτατο </a:t>
            </a:r>
            <a:r>
              <a:rPr lang="el-G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ύψος φοροαπαλλαγής </a:t>
            </a:r>
            <a:r>
              <a:rPr lang="el-G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l-G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5</a:t>
            </a:r>
            <a:r>
              <a:rPr lang="el-G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.000.000 </a:t>
            </a:r>
            <a:r>
              <a:rPr lang="el-G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€</a:t>
            </a:r>
            <a:endParaRPr lang="el-GR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F92E80C-221B-C646-1AC5-9261C80125B5}"/>
              </a:ext>
            </a:extLst>
          </p:cNvPr>
          <p:cNvSpPr txBox="1"/>
          <p:nvPr/>
        </p:nvSpPr>
        <p:spPr>
          <a:xfrm>
            <a:off x="6485178" y="5369275"/>
            <a:ext cx="52080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/>
              <a:t>Πραγματική ωφέλεια δανείου ΤΑΑ σε σχέση με δάνειο συμβατικού επιτοκίου 6 % σε βάθος 10ετίας </a:t>
            </a:r>
            <a:r>
              <a:rPr lang="el-GR" b="1" dirty="0"/>
              <a:t>2.544.000 €</a:t>
            </a:r>
            <a:endParaRPr lang="en-US" b="1" dirty="0"/>
          </a:p>
        </p:txBody>
      </p:sp>
      <p:pic>
        <p:nvPicPr>
          <p:cNvPr id="30" name="Picture 23" descr="Check Mark Icon, Check Icons, Mark Icons, Symbol PNG and Vector with  Transparent Background for Free Download | Simbolo do whatsapp, Icon  design, Fundo para texto">
            <a:extLst>
              <a:ext uri="{FF2B5EF4-FFF2-40B4-BE49-F238E27FC236}">
                <a16:creationId xmlns:a16="http://schemas.microsoft.com/office/drawing/2014/main" id="{628829B4-3AA3-61E4-71FF-818EF339DF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5433" y="5336398"/>
            <a:ext cx="546929" cy="546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796270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A95A2469-8DF8-0181-20D6-44DCE7DDD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BDB89AD0-5E52-43D0-8D21-B78DFF691991}" type="slidenum">
              <a:rPr lang="el-GR" sz="1800">
                <a:solidFill>
                  <a:srgbClr val="002060"/>
                </a:solidFill>
              </a:rPr>
              <a:pPr/>
              <a:t>9</a:t>
            </a:fld>
            <a:endParaRPr lang="el-GR" sz="1800">
              <a:solidFill>
                <a:srgbClr val="002060"/>
              </a:solidFill>
            </a:endParaRPr>
          </a:p>
        </p:txBody>
      </p:sp>
      <p:sp>
        <p:nvSpPr>
          <p:cNvPr id="5" name="Ορθογώνιο: Στρογγύλεμα γωνιών 4">
            <a:extLst>
              <a:ext uri="{FF2B5EF4-FFF2-40B4-BE49-F238E27FC236}">
                <a16:creationId xmlns:a16="http://schemas.microsoft.com/office/drawing/2014/main" id="{92B77E6A-2A0A-DB10-3081-8165E1AECDED}"/>
              </a:ext>
            </a:extLst>
          </p:cNvPr>
          <p:cNvSpPr/>
          <p:nvPr/>
        </p:nvSpPr>
        <p:spPr>
          <a:xfrm>
            <a:off x="1775520" y="1496048"/>
            <a:ext cx="2808312" cy="73985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b="0" i="0" dirty="0">
                <a:solidFill>
                  <a:srgbClr val="387960"/>
                </a:solidFill>
                <a:effectLst/>
                <a:latin typeface="Calibri" panose="020F0502020204030204" pitchFamily="34" charset="0"/>
              </a:rPr>
              <a:t>Περιφέρεια </a:t>
            </a:r>
            <a:r>
              <a:rPr lang="el-GR" b="1" i="0" dirty="0">
                <a:solidFill>
                  <a:srgbClr val="387960"/>
                </a:solidFill>
                <a:effectLst/>
                <a:latin typeface="Calibri" panose="020F0502020204030204" pitchFamily="34" charset="0"/>
              </a:rPr>
              <a:t>Νοτίου Αιγαίου</a:t>
            </a:r>
            <a:endParaRPr lang="el-GR" b="1" dirty="0">
              <a:solidFill>
                <a:srgbClr val="38796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376489D-3C97-E074-2DEB-495013209F9C}"/>
              </a:ext>
            </a:extLst>
          </p:cNvPr>
          <p:cNvSpPr txBox="1"/>
          <p:nvPr/>
        </p:nvSpPr>
        <p:spPr>
          <a:xfrm>
            <a:off x="1991544" y="188640"/>
            <a:ext cx="8544272" cy="830997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defPPr>
              <a:defRPr lang="el-GR"/>
            </a:defPPr>
            <a:lvl1pPr algn="ctr">
              <a:spcBef>
                <a:spcPct val="0"/>
              </a:spcBef>
              <a:buNone/>
              <a:defRPr sz="2400" b="1">
                <a:solidFill>
                  <a:srgbClr val="002060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l-GR" dirty="0"/>
              <a:t>3</a:t>
            </a:r>
            <a:r>
              <a:rPr lang="en-US" baseline="30000" dirty="0"/>
              <a:t>o</a:t>
            </a:r>
            <a:r>
              <a:rPr lang="en-US" dirty="0"/>
              <a:t> </a:t>
            </a:r>
            <a:r>
              <a:rPr lang="el-GR" dirty="0"/>
              <a:t>Παράδειγμα</a:t>
            </a:r>
            <a:endParaRPr lang="en-US" dirty="0"/>
          </a:p>
          <a:p>
            <a:r>
              <a:rPr lang="el-GR" b="0" dirty="0"/>
              <a:t>Μεγάλη επιχείρηση – Φορολογική Απαλλαγή (80 % του ΧΠΕ)</a:t>
            </a:r>
          </a:p>
        </p:txBody>
      </p:sp>
      <p:pic>
        <p:nvPicPr>
          <p:cNvPr id="7" name="Picture 2" descr="Επίπεδη, Σχεδιασμός, Εικονίδιο, Www, Internet, Gui">
            <a:extLst>
              <a:ext uri="{FF2B5EF4-FFF2-40B4-BE49-F238E27FC236}">
                <a16:creationId xmlns:a16="http://schemas.microsoft.com/office/drawing/2014/main" id="{A25C1F51-D630-9C82-BA2F-086CEEE489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587" y="1440367"/>
            <a:ext cx="720079" cy="720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Ορθογώνιο: Στρογγύλεμα γωνιών 7">
            <a:extLst>
              <a:ext uri="{FF2B5EF4-FFF2-40B4-BE49-F238E27FC236}">
                <a16:creationId xmlns:a16="http://schemas.microsoft.com/office/drawing/2014/main" id="{5628320B-A009-A7CB-6BD5-C2A53415BDEB}"/>
              </a:ext>
            </a:extLst>
          </p:cNvPr>
          <p:cNvSpPr/>
          <p:nvPr/>
        </p:nvSpPr>
        <p:spPr>
          <a:xfrm>
            <a:off x="1775520" y="2444238"/>
            <a:ext cx="2808312" cy="739856"/>
          </a:xfrm>
          <a:prstGeom prst="roundRect">
            <a:avLst/>
          </a:prstGeom>
          <a:solidFill>
            <a:srgbClr val="F3A169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bg1"/>
                </a:solidFill>
                <a:latin typeface="Calibri" panose="020F0502020204030204" pitchFamily="34" charset="0"/>
              </a:rPr>
              <a:t>ΧΠΕ </a:t>
            </a:r>
            <a:r>
              <a:rPr lang="el-GR" dirty="0">
                <a:solidFill>
                  <a:schemeClr val="bg1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 30</a:t>
            </a:r>
            <a:r>
              <a:rPr lang="el-GR" b="0" i="0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% μεγάλες</a:t>
            </a:r>
          </a:p>
        </p:txBody>
      </p:sp>
      <p:pic>
        <p:nvPicPr>
          <p:cNvPr id="9" name="Picture 14" descr="Coins currency euro financial money price icon - Currency Euro Vol 1">
            <a:extLst>
              <a:ext uri="{FF2B5EF4-FFF2-40B4-BE49-F238E27FC236}">
                <a16:creationId xmlns:a16="http://schemas.microsoft.com/office/drawing/2014/main" id="{63D06B9E-4C7E-001D-8B16-2C8257751E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405" y="3522690"/>
            <a:ext cx="576064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Ορθογώνιο: Στρογγύλεμα γωνιών 9">
            <a:extLst>
              <a:ext uri="{FF2B5EF4-FFF2-40B4-BE49-F238E27FC236}">
                <a16:creationId xmlns:a16="http://schemas.microsoft.com/office/drawing/2014/main" id="{17DD05B2-7A36-2A62-0CEE-09CA953B92F5}"/>
              </a:ext>
            </a:extLst>
          </p:cNvPr>
          <p:cNvSpPr/>
          <p:nvPr/>
        </p:nvSpPr>
        <p:spPr>
          <a:xfrm>
            <a:off x="1775520" y="3465808"/>
            <a:ext cx="2808312" cy="771256"/>
          </a:xfrm>
          <a:prstGeom prst="roundRect">
            <a:avLst/>
          </a:prstGeom>
          <a:solidFill>
            <a:srgbClr val="8FD785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b="1" dirty="0">
                <a:solidFill>
                  <a:schemeClr val="tx1"/>
                </a:solidFill>
                <a:latin typeface="Calibri" panose="020F0502020204030204" pitchFamily="34" charset="0"/>
              </a:rPr>
              <a:t>Επενδυτικό κόστος ΑΝ</a:t>
            </a:r>
          </a:p>
          <a:p>
            <a:pPr algn="ctr"/>
            <a:r>
              <a:rPr lang="el-GR" b="1" i="0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5</a:t>
            </a:r>
            <a:r>
              <a:rPr lang="en-US" b="1" i="0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.000.000 </a:t>
            </a:r>
            <a:r>
              <a:rPr lang="en-US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€</a:t>
            </a:r>
            <a:r>
              <a:rPr lang="el-GR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11" name="Οβάλ 10">
            <a:extLst>
              <a:ext uri="{FF2B5EF4-FFF2-40B4-BE49-F238E27FC236}">
                <a16:creationId xmlns:a16="http://schemas.microsoft.com/office/drawing/2014/main" id="{E08B0B21-1D8E-DD9B-C1BD-BFBBEFD360E9}"/>
              </a:ext>
            </a:extLst>
          </p:cNvPr>
          <p:cNvSpPr/>
          <p:nvPr/>
        </p:nvSpPr>
        <p:spPr>
          <a:xfrm>
            <a:off x="884436" y="3475193"/>
            <a:ext cx="720079" cy="72007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Picture 16" descr="Symbol Percent Icon | IconExperience - Professional Icons » O-Collection">
            <a:extLst>
              <a:ext uri="{FF2B5EF4-FFF2-40B4-BE49-F238E27FC236}">
                <a16:creationId xmlns:a16="http://schemas.microsoft.com/office/drawing/2014/main" id="{DA7EA7E7-07E2-1729-7E32-7A9AF82FBB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413" y="2615083"/>
            <a:ext cx="504056" cy="50405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bg1"/>
            </a:solidFill>
          </a:ln>
        </p:spPr>
      </p:pic>
      <p:sp>
        <p:nvSpPr>
          <p:cNvPr id="13" name="Οβάλ 12">
            <a:extLst>
              <a:ext uri="{FF2B5EF4-FFF2-40B4-BE49-F238E27FC236}">
                <a16:creationId xmlns:a16="http://schemas.microsoft.com/office/drawing/2014/main" id="{6022CF25-F7C7-2354-32FE-CFC1F68DF0B1}"/>
              </a:ext>
            </a:extLst>
          </p:cNvPr>
          <p:cNvSpPr/>
          <p:nvPr/>
        </p:nvSpPr>
        <p:spPr>
          <a:xfrm>
            <a:off x="884435" y="2470329"/>
            <a:ext cx="720079" cy="72007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4" name="Βέλος: Διάσημα 13">
            <a:extLst>
              <a:ext uri="{FF2B5EF4-FFF2-40B4-BE49-F238E27FC236}">
                <a16:creationId xmlns:a16="http://schemas.microsoft.com/office/drawing/2014/main" id="{277011B7-8736-8FF3-681F-35ACEA9177C5}"/>
              </a:ext>
            </a:extLst>
          </p:cNvPr>
          <p:cNvSpPr/>
          <p:nvPr/>
        </p:nvSpPr>
        <p:spPr>
          <a:xfrm>
            <a:off x="4855825" y="2620806"/>
            <a:ext cx="792088" cy="1491666"/>
          </a:xfrm>
          <a:prstGeom prst="chevron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schemeClr val="tx1"/>
              </a:solidFill>
            </a:endParaRPr>
          </a:p>
        </p:txBody>
      </p:sp>
      <p:pic>
        <p:nvPicPr>
          <p:cNvPr id="16" name="Picture 23" descr="Check Mark Icon, Check Icons, Mark Icons, Symbol PNG and Vector with  Transparent Background for Free Download | Simbolo do whatsapp, Icon  design, Fundo para texto">
            <a:extLst>
              <a:ext uri="{FF2B5EF4-FFF2-40B4-BE49-F238E27FC236}">
                <a16:creationId xmlns:a16="http://schemas.microsoft.com/office/drawing/2014/main" id="{00E8BFB6-130D-A091-586B-9E93733E87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6707" y="1636381"/>
            <a:ext cx="546929" cy="546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Ορθογώνιο 16">
            <a:extLst>
              <a:ext uri="{FF2B5EF4-FFF2-40B4-BE49-F238E27FC236}">
                <a16:creationId xmlns:a16="http://schemas.microsoft.com/office/drawing/2014/main" id="{232FC7F9-582A-5737-997C-8F07E1DB7D6B}"/>
              </a:ext>
            </a:extLst>
          </p:cNvPr>
          <p:cNvSpPr/>
          <p:nvPr/>
        </p:nvSpPr>
        <p:spPr>
          <a:xfrm>
            <a:off x="5807968" y="1340767"/>
            <a:ext cx="5913581" cy="5328593"/>
          </a:xfrm>
          <a:prstGeom prst="rect">
            <a:avLst/>
          </a:prstGeom>
          <a:noFill/>
          <a:ln w="19050">
            <a:solidFill>
              <a:srgbClr val="002060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srgbClr val="002060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8B0FC45-AAD3-23AC-ED4A-65EE37FAFA93}"/>
              </a:ext>
            </a:extLst>
          </p:cNvPr>
          <p:cNvSpPr txBox="1"/>
          <p:nvPr/>
        </p:nvSpPr>
        <p:spPr>
          <a:xfrm>
            <a:off x="6368816" y="1596391"/>
            <a:ext cx="541257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l-GR" sz="1800" b="1" dirty="0">
                <a:solidFill>
                  <a:srgbClr val="000000"/>
                </a:solidFill>
                <a:latin typeface="Calibri" panose="020F0502020204030204" pitchFamily="34" charset="0"/>
              </a:rPr>
              <a:t>Φορολογική Απαλλαγή = </a:t>
            </a:r>
            <a:r>
              <a:rPr lang="el-GR" dirty="0">
                <a:solidFill>
                  <a:srgbClr val="000000"/>
                </a:solidFill>
                <a:latin typeface="Calibri" panose="020F0502020204030204" pitchFamily="34" charset="0"/>
              </a:rPr>
              <a:t>80% x 30% = </a:t>
            </a:r>
            <a:r>
              <a:rPr lang="el-GR" b="1" dirty="0">
                <a:solidFill>
                  <a:srgbClr val="000000"/>
                </a:solidFill>
                <a:latin typeface="Calibri" panose="020F0502020204030204" pitchFamily="34" charset="0"/>
              </a:rPr>
              <a:t>24% </a:t>
            </a:r>
          </a:p>
          <a:p>
            <a:pPr algn="ctr"/>
            <a:r>
              <a:rPr lang="el-GR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  <a:r>
              <a:rPr lang="el-GR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.000.000 € Χ 24</a:t>
            </a:r>
            <a:r>
              <a:rPr lang="el-GR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% =</a:t>
            </a:r>
            <a:r>
              <a:rPr lang="el-G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l-GR" b="1" dirty="0">
                <a:solidFill>
                  <a:srgbClr val="000000"/>
                </a:solidFill>
                <a:latin typeface="Calibri" panose="020F0502020204030204" pitchFamily="34" charset="0"/>
              </a:rPr>
              <a:t>1</a:t>
            </a:r>
            <a:r>
              <a:rPr lang="el-GR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.200.000 </a:t>
            </a:r>
            <a:r>
              <a:rPr lang="el-GR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€</a:t>
            </a:r>
            <a:endParaRPr lang="el-GR" sz="2000" i="0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0" name="Picture 23" descr="Check Mark Icon, Check Icons, Mark Icons, Symbol PNG and Vector with  Transparent Background for Free Download | Simbolo do whatsapp, Icon  design, Fundo para texto">
            <a:extLst>
              <a:ext uri="{FF2B5EF4-FFF2-40B4-BE49-F238E27FC236}">
                <a16:creationId xmlns:a16="http://schemas.microsoft.com/office/drawing/2014/main" id="{3976DF54-C717-C8D4-3ACA-8D780A8FCA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6555" y="2427817"/>
            <a:ext cx="546929" cy="546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23" descr="Check Mark Icon, Check Icons, Mark Icons, Symbol PNG and Vector with  Transparent Background for Free Download | Simbolo do whatsapp, Icon  design, Fundo para texto">
            <a:extLst>
              <a:ext uri="{FF2B5EF4-FFF2-40B4-BE49-F238E27FC236}">
                <a16:creationId xmlns:a16="http://schemas.microsoft.com/office/drawing/2014/main" id="{FB76B7E8-555E-CF39-765C-B6E90E7690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4413" y="3240392"/>
            <a:ext cx="546929" cy="546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89632CBF-66A0-AFC4-50C3-B61AC0EA1AEC}"/>
              </a:ext>
            </a:extLst>
          </p:cNvPr>
          <p:cNvSpPr txBox="1"/>
          <p:nvPr/>
        </p:nvSpPr>
        <p:spPr>
          <a:xfrm>
            <a:off x="839416" y="6255198"/>
            <a:ext cx="3384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>
                <a:solidFill>
                  <a:srgbClr val="002060"/>
                </a:solidFill>
              </a:rPr>
              <a:t>Ελληνική Δημοκρατία</a:t>
            </a:r>
          </a:p>
          <a:p>
            <a:r>
              <a:rPr lang="el-GR" sz="1200" dirty="0">
                <a:solidFill>
                  <a:srgbClr val="002060"/>
                </a:solidFill>
              </a:rPr>
              <a:t>Υπουργείο Ανάπτυξης και Επενδύσεων</a:t>
            </a:r>
          </a:p>
        </p:txBody>
      </p:sp>
      <p:pic>
        <p:nvPicPr>
          <p:cNvPr id="27" name="Picture 2" descr="Υπουργείο Εξωτερικών – Ελληνική Δημοκρατία | Επενδυτική &amp; Επιχειρηματική  Αποστολή στην Κένυα 2013">
            <a:extLst>
              <a:ext uri="{FF2B5EF4-FFF2-40B4-BE49-F238E27FC236}">
                <a16:creationId xmlns:a16="http://schemas.microsoft.com/office/drawing/2014/main" id="{C837F19B-9497-961E-DDB8-F4A188619A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619" y="6260178"/>
            <a:ext cx="429379" cy="420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Ορθογώνιο: Στρογγύλεμα γωνιών 9">
            <a:extLst>
              <a:ext uri="{FF2B5EF4-FFF2-40B4-BE49-F238E27FC236}">
                <a16:creationId xmlns:a16="http://schemas.microsoft.com/office/drawing/2014/main" id="{22E2429F-BD26-8955-5741-B548E9CCB86C}"/>
              </a:ext>
            </a:extLst>
          </p:cNvPr>
          <p:cNvSpPr/>
          <p:nvPr/>
        </p:nvSpPr>
        <p:spPr>
          <a:xfrm>
            <a:off x="1775520" y="4509120"/>
            <a:ext cx="2808312" cy="736857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b="1" dirty="0">
                <a:solidFill>
                  <a:schemeClr val="tx1"/>
                </a:solidFill>
                <a:latin typeface="Calibri" panose="020F0502020204030204" pitchFamily="34" charset="0"/>
              </a:rPr>
              <a:t>Επενδυτικό κόστος ΤΑΑ</a:t>
            </a:r>
          </a:p>
          <a:p>
            <a:pPr algn="ctr"/>
            <a:r>
              <a:rPr lang="el-GR" b="1" dirty="0">
                <a:solidFill>
                  <a:schemeClr val="tx1"/>
                </a:solidFill>
                <a:latin typeface="Calibri" panose="020F0502020204030204" pitchFamily="34" charset="0"/>
              </a:rPr>
              <a:t>6</a:t>
            </a:r>
            <a:r>
              <a:rPr lang="el-GR" b="1" i="0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.5</a:t>
            </a:r>
            <a:r>
              <a:rPr lang="en-US" b="1" i="0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00.000 </a:t>
            </a:r>
            <a:r>
              <a:rPr lang="en-US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€</a:t>
            </a:r>
            <a:r>
              <a:rPr lang="el-GR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CE01A48-481D-7766-2076-551F583FCB7F}"/>
              </a:ext>
            </a:extLst>
          </p:cNvPr>
          <p:cNvSpPr txBox="1"/>
          <p:nvPr/>
        </p:nvSpPr>
        <p:spPr>
          <a:xfrm>
            <a:off x="6533484" y="2411640"/>
            <a:ext cx="54125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Μέγιστο δάνειο ΤΑΑ = </a:t>
            </a:r>
            <a:r>
              <a:rPr lang="el-GR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6.500.000/2 – 1.200.000 = </a:t>
            </a:r>
          </a:p>
          <a:p>
            <a:pPr algn="ctr"/>
            <a:r>
              <a:rPr lang="el-GR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2.050.000 €</a:t>
            </a:r>
            <a:r>
              <a:rPr lang="el-GR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l-GR" b="1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48D7BD7-981E-C282-259C-8A561263CF44}"/>
              </a:ext>
            </a:extLst>
          </p:cNvPr>
          <p:cNvSpPr txBox="1"/>
          <p:nvPr/>
        </p:nvSpPr>
        <p:spPr>
          <a:xfrm>
            <a:off x="6491253" y="3119139"/>
            <a:ext cx="5412576" cy="9682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107000"/>
              </a:lnSpc>
            </a:pPr>
            <a:r>
              <a:rPr lang="el-G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Ι</a:t>
            </a:r>
            <a:r>
              <a:rPr lang="el-G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σοδύναμο ενίσχυσης 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από δάνειο ΤΑΑ σε βάθος </a:t>
            </a:r>
          </a:p>
          <a:p>
            <a:pPr lvl="0" algn="ctr">
              <a:lnSpc>
                <a:spcPct val="107000"/>
              </a:lnSpc>
            </a:pP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10ετίας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ανέρχεται σε 16 %, δηλαδή:</a:t>
            </a:r>
            <a:r>
              <a:rPr lang="el-GR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328.000 €</a:t>
            </a:r>
          </a:p>
          <a:p>
            <a:pPr lvl="0" algn="ctr">
              <a:lnSpc>
                <a:spcPct val="107000"/>
              </a:lnSpc>
            </a:pPr>
            <a:r>
              <a:rPr lang="el-G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Κρατική ενίσχυση: 6,56</a:t>
            </a:r>
            <a:r>
              <a:rPr lang="el-GR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%</a:t>
            </a:r>
            <a:r>
              <a:rPr lang="el-G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του κόστους της επένδυσης.</a:t>
            </a:r>
          </a:p>
        </p:txBody>
      </p:sp>
      <p:pic>
        <p:nvPicPr>
          <p:cNvPr id="33" name="Picture 23" descr="Check Mark Icon, Check Icons, Mark Icons, Symbol PNG and Vector with  Transparent Background for Free Download | Simbolo do whatsapp, Icon  design, Fundo para texto">
            <a:extLst>
              <a:ext uri="{FF2B5EF4-FFF2-40B4-BE49-F238E27FC236}">
                <a16:creationId xmlns:a16="http://schemas.microsoft.com/office/drawing/2014/main" id="{CE5EFBBA-8D8A-1D21-C961-23B74E4550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3186" y="4408547"/>
            <a:ext cx="546929" cy="546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C0A75BA3-7191-A3FE-E9C9-C43E1EF6A676}"/>
              </a:ext>
            </a:extLst>
          </p:cNvPr>
          <p:cNvSpPr txBox="1"/>
          <p:nvPr/>
        </p:nvSpPr>
        <p:spPr>
          <a:xfrm>
            <a:off x="6428658" y="4129011"/>
            <a:ext cx="541257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/>
              <a:t> Σύνολο κρατικής ενίσχυσης </a:t>
            </a:r>
          </a:p>
          <a:p>
            <a:pPr algn="ctr"/>
            <a:r>
              <a:rPr lang="el-GR" dirty="0"/>
              <a:t>Επιχορήγηση + Επιδότηση Δανείου από ΤΑΑ:</a:t>
            </a:r>
          </a:p>
          <a:p>
            <a:pPr algn="ctr"/>
            <a:r>
              <a:rPr lang="el-GR" b="1" dirty="0"/>
              <a:t>24 % + 6,56 % = 30,56 % </a:t>
            </a:r>
            <a:r>
              <a:rPr lang="el-GR" sz="1800" b="1" dirty="0"/>
              <a:t>&gt;</a:t>
            </a:r>
            <a:r>
              <a:rPr lang="en-US" sz="1800" b="1" dirty="0"/>
              <a:t> </a:t>
            </a:r>
            <a:r>
              <a:rPr lang="el-GR" sz="1800" b="1" dirty="0"/>
              <a:t>30 %</a:t>
            </a:r>
          </a:p>
          <a:p>
            <a:pPr algn="ctr"/>
            <a:r>
              <a:rPr lang="el-G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Λόγω υπέρβασης του ποσο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στού του ΧΠΕ για 0,56 % </a:t>
            </a:r>
          </a:p>
          <a:p>
            <a:pPr algn="ctr"/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θα γίνει προσαρμογή των κρατικών ενισχύσεων </a:t>
            </a: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l-GR" b="1" dirty="0"/>
              <a:t> </a:t>
            </a:r>
            <a:endParaRPr lang="en-US" b="1" dirty="0"/>
          </a:p>
        </p:txBody>
      </p:sp>
      <p:sp>
        <p:nvSpPr>
          <p:cNvPr id="36" name="Οβάλ 10">
            <a:extLst>
              <a:ext uri="{FF2B5EF4-FFF2-40B4-BE49-F238E27FC236}">
                <a16:creationId xmlns:a16="http://schemas.microsoft.com/office/drawing/2014/main" id="{4B7C19E3-786A-DBF4-4603-017647741C8D}"/>
              </a:ext>
            </a:extLst>
          </p:cNvPr>
          <p:cNvSpPr/>
          <p:nvPr/>
        </p:nvSpPr>
        <p:spPr>
          <a:xfrm>
            <a:off x="878998" y="4480057"/>
            <a:ext cx="720079" cy="72007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37" name="Picture 2" descr="Business, currency, euro, finance, hand, loan, money icon - Download on  Iconfinder">
            <a:extLst>
              <a:ext uri="{FF2B5EF4-FFF2-40B4-BE49-F238E27FC236}">
                <a16:creationId xmlns:a16="http://schemas.microsoft.com/office/drawing/2014/main" id="{738B1ED8-EC2D-9B60-1421-D1797667F5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718" y="4608891"/>
            <a:ext cx="462410" cy="462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05B31FFC-F8F8-E6BE-0116-AE5ADA314491}"/>
              </a:ext>
            </a:extLst>
          </p:cNvPr>
          <p:cNvSpPr txBox="1"/>
          <p:nvPr/>
        </p:nvSpPr>
        <p:spPr>
          <a:xfrm>
            <a:off x="6525263" y="5691188"/>
            <a:ext cx="52080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/>
              <a:t>Πραγματική ωφέλεια δανείου ΤΑΑ σε σχέση με δάνειο συμβατικού επιτοκίου 6 % σε βάθος 10ετίας </a:t>
            </a:r>
            <a:r>
              <a:rPr lang="el-GR" b="1" dirty="0"/>
              <a:t>651.900 €</a:t>
            </a:r>
            <a:endParaRPr lang="en-US" b="1" dirty="0"/>
          </a:p>
        </p:txBody>
      </p:sp>
      <p:pic>
        <p:nvPicPr>
          <p:cNvPr id="30" name="Picture 23" descr="Check Mark Icon, Check Icons, Mark Icons, Symbol PNG and Vector with  Transparent Background for Free Download | Simbolo do whatsapp, Icon  design, Fundo para texto">
            <a:extLst>
              <a:ext uri="{FF2B5EF4-FFF2-40B4-BE49-F238E27FC236}">
                <a16:creationId xmlns:a16="http://schemas.microsoft.com/office/drawing/2014/main" id="{2F10CCB4-82D1-E29F-C57E-3FED194BFC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3186" y="5628011"/>
            <a:ext cx="546929" cy="546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22764749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Μπλε ΙΙ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Θέμα του Office">
  <a:themeElements>
    <a:clrScheme name="Προσαρμοσμένο 3">
      <a:dk1>
        <a:sysClr val="windowText" lastClr="000000"/>
      </a:dk1>
      <a:lt1>
        <a:sysClr val="window" lastClr="FFFFFF"/>
      </a:lt1>
      <a:dk2>
        <a:srgbClr val="F2F2F2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Ξυλογραφία</Template>
  <TotalTime>9961</TotalTime>
  <Words>1158</Words>
  <Application>Microsoft Office PowerPoint</Application>
  <PresentationFormat>Ευρεία οθόνη</PresentationFormat>
  <Paragraphs>212</Paragraphs>
  <Slides>11</Slides>
  <Notes>2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2</vt:i4>
      </vt:variant>
      <vt:variant>
        <vt:lpstr>Τίτλοι διαφανειών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Θέμα του Office</vt:lpstr>
      <vt:lpstr>1_Θέμα του Office</vt:lpstr>
      <vt:lpstr>Συνδυασμός Αναπτυξιακών Εργαλείων  Αναπτυξιακός Νόμος &amp; Δάνεια Ταμείου Ανάκαμψης και Ανθεκτικότητας </vt:lpstr>
      <vt:lpstr>Παρουσίαση του PowerPoint</vt:lpstr>
      <vt:lpstr>Παρουσίαση του PowerPoint</vt:lpstr>
      <vt:lpstr>Παρουσίαση του PowerPoint</vt:lpstr>
      <vt:lpstr>Γενικό Παράδειγμα 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Συνδυασμός Αναπτυξιακών Εργαλείων  Αναπτυξιακός Νόμος &amp; Δάνεια Ταμείου Ανάκαμψης και Ανθεκτικότητας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Γενική Γραμματεία Εμπορίου &amp; Προστασίας Καταναλωτή</dc:title>
  <dc:creator>Graspinno 3</dc:creator>
  <cp:lastModifiedBy>Georgios Makris</cp:lastModifiedBy>
  <cp:revision>907</cp:revision>
  <dcterms:created xsi:type="dcterms:W3CDTF">2020-11-16T07:23:48Z</dcterms:created>
  <dcterms:modified xsi:type="dcterms:W3CDTF">2022-06-15T13:38:03Z</dcterms:modified>
</cp:coreProperties>
</file>