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11444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7" y="0"/>
            <a:ext cx="12192001" cy="68595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Google Shape;15;p85"/>
          <p:cNvSpPr/>
          <p:nvPr/>
        </p:nvSpPr>
        <p:spPr>
          <a:xfrm>
            <a:off x="-3178" y="13"/>
            <a:ext cx="12191979" cy="6857988"/>
          </a:xfrm>
          <a:prstGeom prst="rect">
            <a:avLst/>
          </a:prstGeom>
          <a:solidFill>
            <a:srgbClr val="111111">
              <a:alpha val="2745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Google Shape;16;p85"/>
          <p:cNvSpPr/>
          <p:nvPr/>
        </p:nvSpPr>
        <p:spPr>
          <a:xfrm>
            <a:off x="3176" y="2608637"/>
            <a:ext cx="5026024" cy="424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" name="Google Shape;17;p85" descr="Google Shape;17;p85"/>
          <p:cNvPicPr>
            <a:picLocks noChangeAspect="1"/>
          </p:cNvPicPr>
          <p:nvPr/>
        </p:nvPicPr>
        <p:blipFill>
          <a:blip r:embed="rId3">
            <a:extLst/>
          </a:blip>
          <a:srcRect l="2184" t="6084" r="87330" b="75016"/>
          <a:stretch>
            <a:fillRect/>
          </a:stretch>
        </p:blipFill>
        <p:spPr>
          <a:xfrm>
            <a:off x="552468" y="5305147"/>
            <a:ext cx="1157604" cy="117368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31;p106"/>
          <p:cNvSpPr/>
          <p:nvPr/>
        </p:nvSpPr>
        <p:spPr>
          <a:xfrm>
            <a:off x="6950047" y="0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Google Shape;132;p106"/>
          <p:cNvSpPr/>
          <p:nvPr/>
        </p:nvSpPr>
        <p:spPr>
          <a:xfrm rot="16200000">
            <a:off x="1396364" y="1304317"/>
            <a:ext cx="6858001" cy="4249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5" name="Google Shape;133;p106" descr="Google Shape;133;p106"/>
          <p:cNvPicPr>
            <a:picLocks noChangeAspect="1"/>
          </p:cNvPicPr>
          <p:nvPr/>
        </p:nvPicPr>
        <p:blipFill>
          <a:blip r:embed="rId2">
            <a:extLst/>
          </a:blip>
          <a:srcRect l="2184" t="6084" r="87330" b="75016"/>
          <a:stretch>
            <a:fillRect/>
          </a:stretch>
        </p:blipFill>
        <p:spPr>
          <a:xfrm>
            <a:off x="10620610" y="5459766"/>
            <a:ext cx="1157603" cy="117368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35;p107" descr="Google Shape;135;p1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36;p107"/>
          <p:cNvSpPr/>
          <p:nvPr/>
        </p:nvSpPr>
        <p:spPr>
          <a:xfrm>
            <a:off x="-2" y="938"/>
            <a:ext cx="12191979" cy="6017910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Google Shape;137;p107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66" name="Google Shape;139;p107" descr="Google Shape;139;p10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oogle Shape;140;p107"/>
          <p:cNvSpPr/>
          <p:nvPr/>
        </p:nvSpPr>
        <p:spPr>
          <a:xfrm>
            <a:off x="442911" y="3429000"/>
            <a:ext cx="3529588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8" name="Google Shape;141;p107"/>
          <p:cNvSpPr/>
          <p:nvPr/>
        </p:nvSpPr>
        <p:spPr>
          <a:xfrm>
            <a:off x="4332287" y="3429000"/>
            <a:ext cx="3529587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9" name="Google Shape;142;p107"/>
          <p:cNvSpPr/>
          <p:nvPr/>
        </p:nvSpPr>
        <p:spPr>
          <a:xfrm>
            <a:off x="8220075" y="3429000"/>
            <a:ext cx="3529585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0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Κείμενο τίτλου</a:t>
            </a:r>
          </a:p>
        </p:txBody>
      </p:sp>
      <p:sp>
        <p:nvSpPr>
          <p:cNvPr id="178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79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187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88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Κείμενο τίτλου</a:t>
            </a:r>
          </a:p>
        </p:txBody>
      </p:sp>
      <p:sp>
        <p:nvSpPr>
          <p:cNvPr id="196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97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05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0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14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marL="457200" indent="-298450">
              <a:buClr>
                <a:srgbClr val="000000"/>
              </a:buClr>
              <a:buSzPts val="1100"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1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24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239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4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4;p87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0" name="Google Shape;26;p87" descr="Google Shape;26;p8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Google Shape;27;p87"/>
          <p:cNvSpPr/>
          <p:nvPr/>
        </p:nvSpPr>
        <p:spPr>
          <a:xfrm>
            <a:off x="363011" y="225463"/>
            <a:ext cx="5473705" cy="91443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34" name="Rectangle: Diagonal Corners Snipped 6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32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3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sp>
        <p:nvSpPr>
          <p:cNvPr id="35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24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5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56;p89" descr="Google Shape;56;p89"/>
          <p:cNvPicPr>
            <a:picLocks noChangeAspect="1"/>
          </p:cNvPicPr>
          <p:nvPr/>
        </p:nvPicPr>
        <p:blipFill>
          <a:blip r:embed="rId2">
            <a:extLst/>
          </a:blip>
          <a:srcRect b="12215"/>
          <a:stretch>
            <a:fillRect/>
          </a:stretch>
        </p:blipFill>
        <p:spPr>
          <a:xfrm>
            <a:off x="0" y="2675"/>
            <a:ext cx="12192000" cy="601524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oogle Shape;57;p89"/>
          <p:cNvSpPr/>
          <p:nvPr/>
        </p:nvSpPr>
        <p:spPr>
          <a:xfrm>
            <a:off x="-2" y="-2"/>
            <a:ext cx="12191979" cy="6017910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Google Shape;58;p89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45" name="Google Shape;60;p89" descr="Google Shape;60;p8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Google Shape;61;p89"/>
          <p:cNvSpPr/>
          <p:nvPr/>
        </p:nvSpPr>
        <p:spPr>
          <a:xfrm>
            <a:off x="442911" y="4760652"/>
            <a:ext cx="3529588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7" name="Google Shape;62;p89"/>
          <p:cNvSpPr/>
          <p:nvPr/>
        </p:nvSpPr>
        <p:spPr>
          <a:xfrm>
            <a:off x="4332287" y="4760652"/>
            <a:ext cx="3529587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8" name="Google Shape;63;p89"/>
          <p:cNvSpPr/>
          <p:nvPr/>
        </p:nvSpPr>
        <p:spPr>
          <a:xfrm>
            <a:off x="8220075" y="4760652"/>
            <a:ext cx="3529585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9" name="Google Shape;64;p89"/>
          <p:cNvSpPr/>
          <p:nvPr/>
        </p:nvSpPr>
        <p:spPr>
          <a:xfrm>
            <a:off x="363011" y="225463"/>
            <a:ext cx="5473705" cy="91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52" name="Rectangle: Diagonal Corners Snipped 10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50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1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sp>
        <p:nvSpPr>
          <p:cNvPr id="5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56;p89" descr="Google Shape;56;p89"/>
          <p:cNvPicPr>
            <a:picLocks noChangeAspect="1"/>
          </p:cNvPicPr>
          <p:nvPr/>
        </p:nvPicPr>
        <p:blipFill>
          <a:blip r:embed="rId2">
            <a:extLst/>
          </a:blip>
          <a:srcRect b="12215"/>
          <a:stretch>
            <a:fillRect/>
          </a:stretch>
        </p:blipFill>
        <p:spPr>
          <a:xfrm>
            <a:off x="0" y="2675"/>
            <a:ext cx="12192000" cy="601524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Google Shape;57;p89"/>
          <p:cNvSpPr/>
          <p:nvPr/>
        </p:nvSpPr>
        <p:spPr>
          <a:xfrm>
            <a:off x="-2" y="-2"/>
            <a:ext cx="12191979" cy="6017910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Google Shape;58;p89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63" name="Google Shape;60;p89" descr="Google Shape;60;p8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Google Shape;61;p89"/>
          <p:cNvSpPr/>
          <p:nvPr/>
        </p:nvSpPr>
        <p:spPr>
          <a:xfrm>
            <a:off x="335920" y="4772023"/>
            <a:ext cx="2201093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5" name="Google Shape;64;p89"/>
          <p:cNvSpPr/>
          <p:nvPr/>
        </p:nvSpPr>
        <p:spPr>
          <a:xfrm>
            <a:off x="363011" y="225463"/>
            <a:ext cx="5473705" cy="91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6" name="Google Shape;61;p89"/>
          <p:cNvSpPr/>
          <p:nvPr/>
        </p:nvSpPr>
        <p:spPr>
          <a:xfrm>
            <a:off x="9617630" y="4772023"/>
            <a:ext cx="2201093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7" name="Google Shape;61;p89"/>
          <p:cNvSpPr/>
          <p:nvPr/>
        </p:nvSpPr>
        <p:spPr>
          <a:xfrm>
            <a:off x="7297201" y="4772023"/>
            <a:ext cx="2201094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8" name="Google Shape;61;p89"/>
          <p:cNvSpPr/>
          <p:nvPr/>
        </p:nvSpPr>
        <p:spPr>
          <a:xfrm>
            <a:off x="4976774" y="4772023"/>
            <a:ext cx="2201094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9" name="Google Shape;61;p89"/>
          <p:cNvSpPr/>
          <p:nvPr/>
        </p:nvSpPr>
        <p:spPr>
          <a:xfrm>
            <a:off x="2656346" y="4772023"/>
            <a:ext cx="2201094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72" name="Rectangle: Diagonal Corners Snipped 16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70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1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sp>
        <p:nvSpPr>
          <p:cNvPr id="7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08;p174"/>
          <p:cNvSpPr/>
          <p:nvPr/>
        </p:nvSpPr>
        <p:spPr>
          <a:xfrm>
            <a:off x="0" y="6114520"/>
            <a:ext cx="12192000" cy="7635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96" name="Google Shape;110;p174" descr="Google Shape;110;p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6172425"/>
            <a:ext cx="1985962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Google Shape;111;p174"/>
          <p:cNvSpPr/>
          <p:nvPr/>
        </p:nvSpPr>
        <p:spPr>
          <a:xfrm>
            <a:off x="-2" y="1028699"/>
            <a:ext cx="3972004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00" name="Rectangle: Diagonal Corners Snipped 7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98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9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pic>
        <p:nvPicPr>
          <p:cNvPr id="101" name="Google Shape;402;p162" descr="Google Shape;402;p162"/>
          <p:cNvPicPr>
            <a:picLocks noChangeAspect="1"/>
          </p:cNvPicPr>
          <p:nvPr/>
        </p:nvPicPr>
        <p:blipFill>
          <a:blip r:embed="rId3">
            <a:extLst/>
          </a:blip>
          <a:srcRect l="11261" t="26298" b="32000"/>
          <a:stretch>
            <a:fillRect/>
          </a:stretch>
        </p:blipFill>
        <p:spPr>
          <a:xfrm>
            <a:off x="0" y="1019"/>
            <a:ext cx="12192000" cy="611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Google Shape;403;p162"/>
          <p:cNvSpPr/>
          <p:nvPr/>
        </p:nvSpPr>
        <p:spPr>
          <a:xfrm>
            <a:off x="-2" y="1833478"/>
            <a:ext cx="12191979" cy="6113487"/>
          </a:xfrm>
          <a:prstGeom prst="rect">
            <a:avLst/>
          </a:prstGeom>
          <a:solidFill>
            <a:srgbClr val="111111">
              <a:alpha val="5686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3" name="Google Shape;111;p174"/>
          <p:cNvSpPr/>
          <p:nvPr/>
        </p:nvSpPr>
        <p:spPr>
          <a:xfrm>
            <a:off x="14776" y="1219599"/>
            <a:ext cx="3972004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3;p102" descr="Google Shape;113;p1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"/>
            <a:ext cx="10287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Google Shape;114;p102"/>
          <p:cNvSpPr/>
          <p:nvPr/>
        </p:nvSpPr>
        <p:spPr>
          <a:xfrm>
            <a:off x="10277506" y="-1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3" name="Google Shape;115;p102"/>
          <p:cNvSpPr/>
          <p:nvPr/>
        </p:nvSpPr>
        <p:spPr>
          <a:xfrm rot="10800000">
            <a:off x="5330823" y="-3"/>
            <a:ext cx="494668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4" name="Google Shape;116;p102" descr="Google Shape;116;p102"/>
          <p:cNvPicPr>
            <a:picLocks noChangeAspect="1"/>
          </p:cNvPicPr>
          <p:nvPr/>
        </p:nvPicPr>
        <p:blipFill>
          <a:blip r:embed="rId3">
            <a:extLst/>
          </a:blip>
          <a:srcRect l="2184" t="6084" r="87330" b="75016"/>
          <a:stretch>
            <a:fillRect/>
          </a:stretch>
        </p:blipFill>
        <p:spPr>
          <a:xfrm>
            <a:off x="10496570" y="5355947"/>
            <a:ext cx="1157603" cy="117368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18;p103" descr="Google Shape;118;p1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4493" y="-5"/>
            <a:ext cx="10287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Google Shape;119;p103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Google Shape;120;p103"/>
          <p:cNvSpPr/>
          <p:nvPr/>
        </p:nvSpPr>
        <p:spPr>
          <a:xfrm>
            <a:off x="1914493" y="1"/>
            <a:ext cx="494668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5" name="Google Shape;121;p103" descr="Google Shape;121;p103"/>
          <p:cNvPicPr>
            <a:picLocks noChangeAspect="1"/>
          </p:cNvPicPr>
          <p:nvPr/>
        </p:nvPicPr>
        <p:blipFill>
          <a:blip r:embed="rId3">
            <a:extLst/>
          </a:blip>
          <a:srcRect l="2184" t="6084" r="87330" b="75016"/>
          <a:stretch>
            <a:fillRect/>
          </a:stretch>
        </p:blipFill>
        <p:spPr>
          <a:xfrm>
            <a:off x="686165" y="555347"/>
            <a:ext cx="1157604" cy="117368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23;p104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" name="Google Shape;124;p104"/>
          <p:cNvSpPr/>
          <p:nvPr/>
        </p:nvSpPr>
        <p:spPr>
          <a:xfrm>
            <a:off x="1914493" y="1"/>
            <a:ext cx="494668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5" name="Google Shape;125;p104" descr="Google Shape;125;p104"/>
          <p:cNvPicPr>
            <a:picLocks noChangeAspect="1"/>
          </p:cNvPicPr>
          <p:nvPr/>
        </p:nvPicPr>
        <p:blipFill>
          <a:blip r:embed="rId2">
            <a:extLst/>
          </a:blip>
          <a:srcRect l="2184" t="6084" r="87330" b="75016"/>
          <a:stretch>
            <a:fillRect/>
          </a:stretch>
        </p:blipFill>
        <p:spPr>
          <a:xfrm>
            <a:off x="641368" y="5279747"/>
            <a:ext cx="1157604" cy="117368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27;p105"/>
          <p:cNvSpPr/>
          <p:nvPr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Google Shape;128;p105"/>
          <p:cNvSpPr/>
          <p:nvPr/>
        </p:nvSpPr>
        <p:spPr>
          <a:xfrm rot="5400000">
            <a:off x="3937634" y="1304316"/>
            <a:ext cx="6858001" cy="4249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5" name="Google Shape;129;p105" descr="Google Shape;129;p1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8197" y="5174479"/>
            <a:ext cx="1188706" cy="119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1040;p4"/>
          <p:cNvSpPr txBox="1">
            <a:spLocks noGrp="1"/>
          </p:cNvSpPr>
          <p:nvPr>
            <p:ph type="sldNum" sz="quarter" idx="4294967295"/>
          </p:nvPr>
        </p:nvSpPr>
        <p:spPr>
          <a:xfrm>
            <a:off x="11552539" y="6312396"/>
            <a:ext cx="266181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/>
          <a:lstStyle>
            <a:lvl1pPr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78" name="Google Shape;1041;p4"/>
          <p:cNvSpPr txBox="1"/>
          <p:nvPr/>
        </p:nvSpPr>
        <p:spPr>
          <a:xfrm>
            <a:off x="385712" y="266671"/>
            <a:ext cx="11717505" cy="49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0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Εξειδίκευση μέτρων ενθάρρυνσης με δυνατότητα επιλογής από 15.07</a:t>
            </a:r>
          </a:p>
        </p:txBody>
      </p:sp>
      <p:sp>
        <p:nvSpPr>
          <p:cNvPr id="379" name="Google Shape;1039;p4"/>
          <p:cNvSpPr txBox="1"/>
          <p:nvPr/>
        </p:nvSpPr>
        <p:spPr>
          <a:xfrm>
            <a:off x="-223828" y="5921455"/>
            <a:ext cx="10024083" cy="22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algn="ctr">
              <a:defRPr sz="1000" b="1" i="1">
                <a:latin typeface="+mj-lt"/>
                <a:ea typeface="+mj-ea"/>
                <a:cs typeface="+mj-cs"/>
                <a:sym typeface="Arial"/>
              </a:defRPr>
            </a:pPr>
            <a:r>
              <a:t>*Για όσους πολίτες έχουν παρέλθει τουλάχιστον 14 ημέρες από τη 2</a:t>
            </a:r>
            <a:r>
              <a:rPr baseline="30000"/>
              <a:t>η</a:t>
            </a:r>
            <a:r>
              <a:t> δόση ή έχουν νοσήσει με COVID-19 εντός του τελευταίου εξαμήνου</a:t>
            </a:r>
          </a:p>
        </p:txBody>
      </p:sp>
      <p:graphicFrame>
        <p:nvGraphicFramePr>
          <p:cNvPr id="380" name="Table 2"/>
          <p:cNvGraphicFramePr/>
          <p:nvPr>
            <p:extLst>
              <p:ext uri="{D42A27DB-BD31-4B8C-83A1-F6EECF244321}">
                <p14:modId xmlns:p14="http://schemas.microsoft.com/office/powerpoint/2010/main" val="2796366644"/>
              </p:ext>
            </p:extLst>
          </p:nvPr>
        </p:nvGraphicFramePr>
        <p:xfrm>
          <a:off x="444702" y="1073456"/>
          <a:ext cx="11177025" cy="487243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725675"/>
                <a:gridCol w="3725675"/>
                <a:gridCol w="3725675"/>
              </a:tblGrid>
              <a:tr h="52903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Δρ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sym typeface="Helvetica"/>
                        </a:rPr>
                        <a:t>αστηριότητα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"/>
                        </a:rPr>
                        <a:t>Αμιγείς Χώροι 
(εμβολιασμένοι και νοσήσαντες)*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"/>
                        </a:rPr>
                        <a:t>Μικτοί Χώροι
(επιπλέον μη-εμβολιασμένοι με τεστ)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solidFill>
                      <a:schemeClr val="accent3"/>
                    </a:solidFill>
                  </a:tcPr>
                </a:tc>
              </a:tr>
              <a:tr h="1119324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 err="1"/>
                        <a:t>Κλειστοί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Χώροι</a:t>
                      </a:r>
                      <a:r>
                        <a:rPr dirty="0"/>
                        <a:t> π</a:t>
                      </a:r>
                      <a:r>
                        <a:rPr dirty="0" err="1"/>
                        <a:t>λην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κέντρων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δι</a:t>
                      </a:r>
                      <a:r>
                        <a:rPr dirty="0"/>
                        <a:t>ασκέδασης: Εστιατόρια, Καφέ, Κινηματογράφοι, </a:t>
                      </a:r>
                      <a:r>
                        <a:rPr dirty="0" smtClean="0"/>
                        <a:t>Θέατρα</a:t>
                      </a:r>
                      <a:endParaRPr lang="el-GR" dirty="0" smtClean="0"/>
                    </a:p>
                    <a:p>
                      <a:pPr marL="0" indent="0" algn="ctr">
                        <a:spcBef>
                          <a:spcPts val="600"/>
                        </a:spcBef>
                        <a:buSzPct val="100000"/>
                        <a:buNone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lang="el-GR" sz="1100" dirty="0" smtClean="0">
                          <a:solidFill>
                            <a:srgbClr val="FF0000"/>
                          </a:solidFill>
                        </a:rPr>
                        <a:t>Έναρξη</a:t>
                      </a:r>
                      <a:r>
                        <a:rPr lang="el-GR" sz="1100" baseline="0" dirty="0" smtClean="0">
                          <a:solidFill>
                            <a:srgbClr val="FF0000"/>
                          </a:solidFill>
                        </a:rPr>
                        <a:t> 01/07 κινηματογράφοι και 15/07 λοιποί κλειστοί χώροι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85%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 σε θέατρα/σινεμά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Ανήλικοι προσέρχονται με δήλωση self test γονέων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50%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 σε θέατρα/σινεμά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Προηγούμενο αρνητικό rapid υποχρεωτικό για μη εμβολιασμένους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Ανήλικοι προσέρχονται με δήλωση self test γονέων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  <a:tr h="937969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 startAt="2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/>
                        <a:t>Υπα</a:t>
                      </a:r>
                      <a:r>
                        <a:rPr dirty="0" err="1"/>
                        <a:t>ίθριοι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χώροι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ψυχ</a:t>
                      </a:r>
                      <a:r>
                        <a:rPr dirty="0"/>
                        <a:t>αγωγίας καθημένων πλην γηπέδων (ζωντανά θεάματα και ακροάματα</a:t>
                      </a:r>
                      <a:r>
                        <a:rPr dirty="0" smtClean="0"/>
                        <a:t>)</a:t>
                      </a:r>
                      <a:r>
                        <a:rPr lang="el-GR" dirty="0" smtClean="0"/>
                        <a:t> 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SzPct val="100000"/>
                        <a:buNone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lang="el-GR" sz="1100" dirty="0" smtClean="0">
                          <a:solidFill>
                            <a:srgbClr val="FF0000"/>
                          </a:solidFill>
                        </a:rPr>
                        <a:t>Έναρξη 01/07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85% Πληρότητα χωρίς μάσκα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75% Πληρότητα για χώρους &lt;1000 καθήμενων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70% Πληρότητα για χώρους &lt;5000 καθήμενων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65% Πληρότητα για χώρους &lt;15000 καθήμενων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 σε όλους τους χώρους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 startAt="3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/>
                        <a:t>Υπα</a:t>
                      </a:r>
                      <a:r>
                        <a:rPr dirty="0" err="1"/>
                        <a:t>ίθρι</a:t>
                      </a:r>
                      <a:r>
                        <a:rPr dirty="0"/>
                        <a:t>α και κλειστά κέντρα διασκέδασης (μουσικά κέντρα, κλαμπ</a:t>
                      </a:r>
                      <a:r>
                        <a:rPr dirty="0" smtClean="0"/>
                        <a:t>)</a:t>
                      </a:r>
                      <a:endParaRPr lang="el-GR" dirty="0" smtClean="0"/>
                    </a:p>
                    <a:p>
                      <a:pPr marL="0" indent="0" algn="ctr">
                        <a:spcBef>
                          <a:spcPts val="600"/>
                        </a:spcBef>
                        <a:buSzPct val="100000"/>
                        <a:buNone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lang="el-GR" sz="1100" dirty="0" smtClean="0">
                          <a:solidFill>
                            <a:srgbClr val="FF0000"/>
                          </a:solidFill>
                        </a:rPr>
                        <a:t>Έναρξη 01/07 υπαίθριοι και 15/07 κλειστοί</a:t>
                      </a:r>
                      <a:r>
                        <a:rPr lang="el-GR" sz="1100" baseline="0" dirty="0" smtClean="0">
                          <a:solidFill>
                            <a:srgbClr val="FF0000"/>
                          </a:solidFill>
                        </a:rPr>
                        <a:t> χώροι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/>
                        <a:t>60% </a:t>
                      </a:r>
                      <a:r>
                        <a:rPr dirty="0" err="1"/>
                        <a:t>Πληρότητ</a:t>
                      </a:r>
                      <a:r>
                        <a:rPr dirty="0"/>
                        <a:t>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25%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Προηγούμενο αρνητικό rapid υποχρεωτικό για μη εμβολιασμένους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  <a:tr h="567940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 startAt="4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 err="1"/>
                        <a:t>Ανοικτά</a:t>
                      </a:r>
                      <a:r>
                        <a:rPr dirty="0"/>
                        <a:t> και </a:t>
                      </a:r>
                      <a:r>
                        <a:rPr dirty="0" err="1"/>
                        <a:t>κλειστά</a:t>
                      </a:r>
                      <a:r>
                        <a:rPr dirty="0"/>
                        <a:t> </a:t>
                      </a:r>
                      <a:r>
                        <a:rPr dirty="0" err="1" smtClean="0"/>
                        <a:t>γή</a:t>
                      </a:r>
                      <a:r>
                        <a:rPr dirty="0" smtClean="0"/>
                        <a:t>πεδα</a:t>
                      </a:r>
                      <a:endParaRPr lang="el-G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kumimoji="0" lang="el-G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Helvetica"/>
                        </a:rPr>
                        <a:t>Έναρξη 15/07</a:t>
                      </a:r>
                      <a:endParaRPr dirty="0"/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85%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Ανήλικοι προσέρχονται με δήλωση self test γονέων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Δεν επιτρέπονται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1" name="Rectangle 4"/>
          <p:cNvSpPr txBox="1"/>
          <p:nvPr/>
        </p:nvSpPr>
        <p:spPr>
          <a:xfrm>
            <a:off x="385712" y="669817"/>
            <a:ext cx="1146292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800" b="1" i="1">
                <a:solidFill>
                  <a:srgbClr val="01347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Οι κατωτέρω χώροι δηλώνονται ως αμιγείς ή μικτοί σε ειδική πλατφόρμα και φέρουν ειδική σήμανση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211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Neue</vt:lpstr>
      <vt:lpstr>Roboto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Sotiris Anagnostopoulos</dc:creator>
  <cp:lastModifiedBy>admin</cp:lastModifiedBy>
  <cp:revision>7</cp:revision>
  <dcterms:modified xsi:type="dcterms:W3CDTF">2021-06-29T10:52:42Z</dcterms:modified>
</cp:coreProperties>
</file>