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99" r:id="rId3"/>
    <p:sldId id="284" r:id="rId4"/>
    <p:sldId id="287" r:id="rId5"/>
    <p:sldId id="296" r:id="rId6"/>
    <p:sldId id="295" r:id="rId7"/>
    <p:sldId id="301" r:id="rId8"/>
    <p:sldId id="302" r:id="rId9"/>
    <p:sldId id="305" r:id="rId10"/>
    <p:sldId id="306" r:id="rId11"/>
    <p:sldId id="307" r:id="rId12"/>
    <p:sldId id="308" r:id="rId13"/>
    <p:sldId id="309" r:id="rId14"/>
    <p:sldId id="300" r:id="rId15"/>
    <p:sldId id="303" r:id="rId16"/>
    <p:sldId id="269" r:id="rId17"/>
  </p:sldIdLst>
  <p:sldSz cx="12192000" cy="6858000"/>
  <p:notesSz cx="6797675" cy="98742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97A775-C67B-094E-B6F1-190175B6DA59}" v="49" dt="2019-01-15T16:14:21.500"/>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69" autoAdjust="0"/>
    <p:restoredTop sz="94660"/>
  </p:normalViewPr>
  <p:slideViewPr>
    <p:cSldViewPr snapToGrid="0" showGuides="1">
      <p:cViewPr varScale="1">
        <p:scale>
          <a:sx n="90" d="100"/>
          <a:sy n="90" d="100"/>
        </p:scale>
        <p:origin x="35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C6FC0D5A-E818-4EEC-BC17-3A4464ACB1A3}" type="datetimeFigureOut">
              <a:rPr lang="el-GR" smtClean="0"/>
              <a:t>16/01/2019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A38DA5-4078-45C8-AE17-40EC73704072}" type="slidenum">
              <a:rPr lang="el-GR" smtClean="0"/>
              <a:t>‹#›</a:t>
            </a:fld>
            <a:endParaRPr lang="el-GR"/>
          </a:p>
        </p:txBody>
      </p:sp>
      <p:pic>
        <p:nvPicPr>
          <p:cNvPr id="7" name="Εικόνα 1">
            <a:extLst>
              <a:ext uri="{FF2B5EF4-FFF2-40B4-BE49-F238E27FC236}">
                <a16:creationId xmlns:a16="http://schemas.microsoft.com/office/drawing/2014/main" id="{C04F59BC-8356-DC4F-870C-DA33B9D450B8}"/>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842927" y="6206318"/>
            <a:ext cx="2510873" cy="489109"/>
          </a:xfrm>
          <a:prstGeom prst="rect">
            <a:avLst/>
          </a:prstGeom>
          <a:noFill/>
        </p:spPr>
      </p:pic>
      <p:pic>
        <p:nvPicPr>
          <p:cNvPr id="8" name="Εικόνα 1" descr="logo yp oik anapt gr">
            <a:extLst>
              <a:ext uri="{FF2B5EF4-FFF2-40B4-BE49-F238E27FC236}">
                <a16:creationId xmlns:a16="http://schemas.microsoft.com/office/drawing/2014/main" id="{44C14815-36C6-924F-AF11-3B0DD6D6BD7E}"/>
              </a:ext>
            </a:extLst>
          </p:cNvPr>
          <p:cNvPicPr/>
          <p:nvPr userDrawn="1"/>
        </p:nvPicPr>
        <p:blipFill>
          <a:blip r:embed="rId3" cstate="print"/>
          <a:srcRect/>
          <a:stretch>
            <a:fillRect/>
          </a:stretch>
        </p:blipFill>
        <p:spPr bwMode="auto">
          <a:xfrm>
            <a:off x="838200" y="6206318"/>
            <a:ext cx="1673087" cy="489109"/>
          </a:xfrm>
          <a:prstGeom prst="rect">
            <a:avLst/>
          </a:prstGeom>
          <a:noFill/>
          <a:ln w="9525">
            <a:noFill/>
            <a:miter lim="800000"/>
            <a:headEnd/>
            <a:tailEnd/>
          </a:ln>
        </p:spPr>
      </p:pic>
    </p:spTree>
    <p:extLst>
      <p:ext uri="{BB962C8B-B14F-4D97-AF65-F5344CB8AC3E}">
        <p14:creationId xmlns:p14="http://schemas.microsoft.com/office/powerpoint/2010/main" val="3346942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C6FC0D5A-E818-4EEC-BC17-3A4464ACB1A3}" type="datetimeFigureOut">
              <a:rPr lang="el-GR" smtClean="0"/>
              <a:t>16/01/2019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A38DA5-4078-45C8-AE17-40EC73704072}" type="slidenum">
              <a:rPr lang="el-GR" smtClean="0"/>
              <a:t>‹#›</a:t>
            </a:fld>
            <a:endParaRPr lang="el-GR"/>
          </a:p>
        </p:txBody>
      </p:sp>
    </p:spTree>
    <p:extLst>
      <p:ext uri="{BB962C8B-B14F-4D97-AF65-F5344CB8AC3E}">
        <p14:creationId xmlns:p14="http://schemas.microsoft.com/office/powerpoint/2010/main" val="1603618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C6FC0D5A-E818-4EEC-BC17-3A4464ACB1A3}" type="datetimeFigureOut">
              <a:rPr lang="el-GR" smtClean="0"/>
              <a:t>16/01/2019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A38DA5-4078-45C8-AE17-40EC73704072}" type="slidenum">
              <a:rPr lang="el-GR" smtClean="0"/>
              <a:t>‹#›</a:t>
            </a:fld>
            <a:endParaRPr lang="el-GR"/>
          </a:p>
        </p:txBody>
      </p:sp>
    </p:spTree>
    <p:extLst>
      <p:ext uri="{BB962C8B-B14F-4D97-AF65-F5344CB8AC3E}">
        <p14:creationId xmlns:p14="http://schemas.microsoft.com/office/powerpoint/2010/main" val="596418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0_Text and chart">
    <p:spTree>
      <p:nvGrpSpPr>
        <p:cNvPr id="1" name=""/>
        <p:cNvGrpSpPr/>
        <p:nvPr/>
      </p:nvGrpSpPr>
      <p:grpSpPr>
        <a:xfrm>
          <a:off x="0" y="0"/>
          <a:ext cx="0" cy="0"/>
          <a:chOff x="0" y="0"/>
          <a:chExt cx="0" cy="0"/>
        </a:xfrm>
      </p:grpSpPr>
      <p:cxnSp>
        <p:nvCxnSpPr>
          <p:cNvPr id="16" name="Straight Connector 15"/>
          <p:cNvCxnSpPr/>
          <p:nvPr userDrawn="1"/>
        </p:nvCxnSpPr>
        <p:spPr>
          <a:xfrm>
            <a:off x="304800" y="457200"/>
            <a:ext cx="11582400" cy="0"/>
          </a:xfrm>
          <a:prstGeom prst="line">
            <a:avLst/>
          </a:prstGeom>
          <a:ln w="12700">
            <a:solidFill>
              <a:srgbClr val="000000"/>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7" name="Content Placeholder 3"/>
          <p:cNvSpPr>
            <a:spLocks noGrp="1"/>
          </p:cNvSpPr>
          <p:nvPr>
            <p:ph sz="quarter" idx="10"/>
          </p:nvPr>
        </p:nvSpPr>
        <p:spPr>
          <a:xfrm>
            <a:off x="501653" y="954098"/>
            <a:ext cx="11376000" cy="366702"/>
          </a:xfrm>
          <a:prstGeom prst="rect">
            <a:avLst/>
          </a:prstGeom>
        </p:spPr>
        <p:txBody>
          <a:bodyPr>
            <a:normAutofit/>
          </a:bodyPr>
          <a:lstStyle>
            <a:lvl1pPr>
              <a:tabLst>
                <a:tab pos="5029074" algn="r"/>
              </a:tabLst>
              <a:defRPr sz="1000">
                <a:solidFill>
                  <a:srgbClr val="000000"/>
                </a:solidFill>
              </a:defRPr>
            </a:lvl1pPr>
            <a:lvl2pPr>
              <a:tabLst>
                <a:tab pos="5029074" algn="r"/>
              </a:tabLst>
              <a:defRPr sz="1000">
                <a:solidFill>
                  <a:srgbClr val="000000"/>
                </a:solidFill>
              </a:defRPr>
            </a:lvl2pPr>
            <a:lvl3pPr>
              <a:tabLst>
                <a:tab pos="5029074" algn="r"/>
              </a:tabLst>
              <a:defRPr sz="1000">
                <a:solidFill>
                  <a:srgbClr val="000000"/>
                </a:solidFill>
              </a:defRPr>
            </a:lvl3pPr>
            <a:lvl4pPr>
              <a:tabLst>
                <a:tab pos="5029074" algn="r"/>
              </a:tabLst>
              <a:defRPr sz="1000">
                <a:solidFill>
                  <a:srgbClr val="000000"/>
                </a:solidFill>
              </a:defRPr>
            </a:lvl4pPr>
            <a:lvl5pPr>
              <a:tabLst>
                <a:tab pos="5029074" algn="r"/>
              </a:tabLst>
              <a:defRPr sz="1000" baseline="0">
                <a:solidFill>
                  <a:srgbClr val="000000"/>
                </a:solidFill>
              </a:defRPr>
            </a:lvl5pPr>
          </a:lstStyle>
          <a:p>
            <a:pPr lvl="0"/>
            <a:r>
              <a:rPr lang="en-US" noProof="0" dirty="0"/>
              <a:t>Click to edit Master text styles</a:t>
            </a:r>
          </a:p>
        </p:txBody>
      </p:sp>
      <p:sp>
        <p:nvSpPr>
          <p:cNvPr id="23" name="Content Placeholder 3"/>
          <p:cNvSpPr>
            <a:spLocks noGrp="1"/>
          </p:cNvSpPr>
          <p:nvPr>
            <p:ph sz="quarter" idx="25"/>
          </p:nvPr>
        </p:nvSpPr>
        <p:spPr>
          <a:xfrm>
            <a:off x="501648" y="1727200"/>
            <a:ext cx="5616000" cy="2016000"/>
          </a:xfrm>
          <a:prstGeom prst="rect">
            <a:avLst/>
          </a:prstGeom>
        </p:spPr>
        <p:txBody>
          <a:bodyPr>
            <a:normAutofit/>
          </a:bodyPr>
          <a:lstStyle>
            <a:lvl1pPr>
              <a:tabLst>
                <a:tab pos="5029074" algn="r"/>
              </a:tabLst>
              <a:defRPr sz="1000">
                <a:solidFill>
                  <a:srgbClr val="000000"/>
                </a:solidFill>
              </a:defRPr>
            </a:lvl1pPr>
            <a:lvl2pPr>
              <a:tabLst>
                <a:tab pos="5029074" algn="r"/>
              </a:tabLst>
              <a:defRPr sz="1000">
                <a:solidFill>
                  <a:srgbClr val="000000"/>
                </a:solidFill>
              </a:defRPr>
            </a:lvl2pPr>
            <a:lvl3pPr>
              <a:tabLst>
                <a:tab pos="5029074" algn="r"/>
              </a:tabLst>
              <a:defRPr sz="1000">
                <a:solidFill>
                  <a:srgbClr val="000000"/>
                </a:solidFill>
              </a:defRPr>
            </a:lvl3pPr>
            <a:lvl4pPr>
              <a:tabLst>
                <a:tab pos="5029074" algn="r"/>
              </a:tabLst>
              <a:defRPr sz="1000">
                <a:solidFill>
                  <a:srgbClr val="000000"/>
                </a:solidFill>
              </a:defRPr>
            </a:lvl4pPr>
            <a:lvl5pPr>
              <a:tabLst>
                <a:tab pos="5029074" algn="r"/>
              </a:tabLst>
              <a:defRPr sz="1000" baseline="0">
                <a:solidFill>
                  <a:srgbClr val="000000"/>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4" name="Text Placeholder 5"/>
          <p:cNvSpPr>
            <a:spLocks noGrp="1"/>
          </p:cNvSpPr>
          <p:nvPr>
            <p:ph type="body" sz="quarter" idx="26"/>
          </p:nvPr>
        </p:nvSpPr>
        <p:spPr>
          <a:xfrm>
            <a:off x="501653" y="1389488"/>
            <a:ext cx="5438400" cy="288000"/>
          </a:xfrm>
        </p:spPr>
        <p:txBody>
          <a:bodyPr>
            <a:normAutofit/>
          </a:bodyPr>
          <a:lstStyle>
            <a:lvl1pPr>
              <a:defRPr sz="1000">
                <a:solidFill>
                  <a:srgbClr val="000000"/>
                </a:solidFill>
              </a:defRPr>
            </a:lvl1pPr>
          </a:lstStyle>
          <a:p>
            <a:pPr lvl="0"/>
            <a:r>
              <a:rPr lang="en-US" noProof="0" dirty="0"/>
              <a:t>Click to edit Master text styles</a:t>
            </a:r>
          </a:p>
        </p:txBody>
      </p:sp>
      <p:sp>
        <p:nvSpPr>
          <p:cNvPr id="25" name="Text Placeholder 7"/>
          <p:cNvSpPr>
            <a:spLocks noGrp="1"/>
          </p:cNvSpPr>
          <p:nvPr>
            <p:ph type="body" sz="quarter" idx="27"/>
          </p:nvPr>
        </p:nvSpPr>
        <p:spPr>
          <a:xfrm>
            <a:off x="501651" y="6167713"/>
            <a:ext cx="11188700" cy="260737"/>
          </a:xfrm>
        </p:spPr>
        <p:txBody>
          <a:bodyPr anchor="ctr">
            <a:normAutofit/>
          </a:bodyPr>
          <a:lstStyle>
            <a:lvl1pPr>
              <a:spcAft>
                <a:spcPts val="0"/>
              </a:spcAft>
              <a:defRPr sz="800"/>
            </a:lvl1pPr>
          </a:lstStyle>
          <a:p>
            <a:pPr lvl="0"/>
            <a:r>
              <a:rPr lang="en-US" noProof="0" dirty="0"/>
              <a:t>Click to edit Master text styles</a:t>
            </a:r>
          </a:p>
        </p:txBody>
      </p:sp>
      <p:sp>
        <p:nvSpPr>
          <p:cNvPr id="11" name="Title Placeholder 1"/>
          <p:cNvSpPr>
            <a:spLocks noGrp="1"/>
          </p:cNvSpPr>
          <p:nvPr>
            <p:ph type="title"/>
          </p:nvPr>
        </p:nvSpPr>
        <p:spPr>
          <a:xfrm>
            <a:off x="304801" y="121563"/>
            <a:ext cx="11188700" cy="324000"/>
          </a:xfrm>
          <a:prstGeom prst="rect">
            <a:avLst/>
          </a:prstGeom>
        </p:spPr>
        <p:txBody>
          <a:bodyPr vert="horz" lIns="0" tIns="0" rIns="0" bIns="0" rtlCol="0" anchor="t" anchorCtr="0">
            <a:noAutofit/>
          </a:bodyPr>
          <a:lstStyle>
            <a:lvl1pPr>
              <a:defRPr sz="2000"/>
            </a:lvl1pPr>
          </a:lstStyle>
          <a:p>
            <a:endParaRPr lang="en-US" noProof="0" dirty="0"/>
          </a:p>
        </p:txBody>
      </p:sp>
      <p:sp>
        <p:nvSpPr>
          <p:cNvPr id="13" name="Text Placeholder 8"/>
          <p:cNvSpPr>
            <a:spLocks noGrp="1"/>
          </p:cNvSpPr>
          <p:nvPr>
            <p:ph type="body" sz="quarter" idx="13" hasCustomPrompt="1"/>
          </p:nvPr>
        </p:nvSpPr>
        <p:spPr>
          <a:xfrm>
            <a:off x="304801" y="490132"/>
            <a:ext cx="11188700" cy="324000"/>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Content Placeholder 3"/>
          <p:cNvSpPr>
            <a:spLocks noGrp="1"/>
          </p:cNvSpPr>
          <p:nvPr>
            <p:ph sz="quarter" idx="28"/>
          </p:nvPr>
        </p:nvSpPr>
        <p:spPr>
          <a:xfrm>
            <a:off x="6358465" y="1727200"/>
            <a:ext cx="5616000" cy="2016000"/>
          </a:xfrm>
          <a:prstGeom prst="rect">
            <a:avLst/>
          </a:prstGeom>
        </p:spPr>
        <p:txBody>
          <a:bodyPr>
            <a:normAutofit/>
          </a:bodyPr>
          <a:lstStyle>
            <a:lvl1pPr>
              <a:tabLst>
                <a:tab pos="5029074" algn="r"/>
              </a:tabLst>
              <a:defRPr sz="1000">
                <a:solidFill>
                  <a:srgbClr val="000000"/>
                </a:solidFill>
              </a:defRPr>
            </a:lvl1pPr>
            <a:lvl2pPr>
              <a:tabLst>
                <a:tab pos="5029074" algn="r"/>
              </a:tabLst>
              <a:defRPr sz="1000">
                <a:solidFill>
                  <a:srgbClr val="000000"/>
                </a:solidFill>
              </a:defRPr>
            </a:lvl2pPr>
            <a:lvl3pPr>
              <a:tabLst>
                <a:tab pos="5029074" algn="r"/>
              </a:tabLst>
              <a:defRPr sz="1000">
                <a:solidFill>
                  <a:srgbClr val="000000"/>
                </a:solidFill>
              </a:defRPr>
            </a:lvl3pPr>
            <a:lvl4pPr>
              <a:tabLst>
                <a:tab pos="5029074" algn="r"/>
              </a:tabLst>
              <a:defRPr sz="1000">
                <a:solidFill>
                  <a:srgbClr val="000000"/>
                </a:solidFill>
              </a:defRPr>
            </a:lvl4pPr>
            <a:lvl5pPr>
              <a:tabLst>
                <a:tab pos="5029074" algn="r"/>
              </a:tabLst>
              <a:defRPr sz="1000" baseline="0">
                <a:solidFill>
                  <a:srgbClr val="000000"/>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Content Placeholder 3"/>
          <p:cNvSpPr>
            <a:spLocks noGrp="1"/>
          </p:cNvSpPr>
          <p:nvPr>
            <p:ph sz="quarter" idx="29"/>
          </p:nvPr>
        </p:nvSpPr>
        <p:spPr>
          <a:xfrm>
            <a:off x="501648" y="4069217"/>
            <a:ext cx="5616000" cy="2016000"/>
          </a:xfrm>
          <a:prstGeom prst="rect">
            <a:avLst/>
          </a:prstGeom>
        </p:spPr>
        <p:txBody>
          <a:bodyPr>
            <a:normAutofit/>
          </a:bodyPr>
          <a:lstStyle>
            <a:lvl1pPr>
              <a:tabLst>
                <a:tab pos="5029074" algn="r"/>
              </a:tabLst>
              <a:defRPr sz="1000">
                <a:solidFill>
                  <a:srgbClr val="000000"/>
                </a:solidFill>
              </a:defRPr>
            </a:lvl1pPr>
            <a:lvl2pPr>
              <a:tabLst>
                <a:tab pos="5029074" algn="r"/>
              </a:tabLst>
              <a:defRPr sz="1000">
                <a:solidFill>
                  <a:srgbClr val="000000"/>
                </a:solidFill>
              </a:defRPr>
            </a:lvl2pPr>
            <a:lvl3pPr>
              <a:tabLst>
                <a:tab pos="5029074" algn="r"/>
              </a:tabLst>
              <a:defRPr sz="1000">
                <a:solidFill>
                  <a:srgbClr val="000000"/>
                </a:solidFill>
              </a:defRPr>
            </a:lvl3pPr>
            <a:lvl4pPr>
              <a:tabLst>
                <a:tab pos="5029074" algn="r"/>
              </a:tabLst>
              <a:defRPr sz="1000">
                <a:solidFill>
                  <a:srgbClr val="000000"/>
                </a:solidFill>
              </a:defRPr>
            </a:lvl4pPr>
            <a:lvl5pPr>
              <a:tabLst>
                <a:tab pos="5029074" algn="r"/>
              </a:tabLst>
              <a:defRPr sz="1000" baseline="0">
                <a:solidFill>
                  <a:srgbClr val="000000"/>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2" name="Content Placeholder 3"/>
          <p:cNvSpPr>
            <a:spLocks noGrp="1"/>
          </p:cNvSpPr>
          <p:nvPr>
            <p:ph sz="quarter" idx="30"/>
          </p:nvPr>
        </p:nvSpPr>
        <p:spPr>
          <a:xfrm>
            <a:off x="6358465" y="4069217"/>
            <a:ext cx="5616000" cy="2016000"/>
          </a:xfrm>
          <a:prstGeom prst="rect">
            <a:avLst/>
          </a:prstGeom>
        </p:spPr>
        <p:txBody>
          <a:bodyPr>
            <a:normAutofit/>
          </a:bodyPr>
          <a:lstStyle>
            <a:lvl1pPr>
              <a:tabLst>
                <a:tab pos="5029074" algn="r"/>
              </a:tabLst>
              <a:defRPr sz="1000">
                <a:solidFill>
                  <a:srgbClr val="000000"/>
                </a:solidFill>
              </a:defRPr>
            </a:lvl1pPr>
            <a:lvl2pPr>
              <a:tabLst>
                <a:tab pos="5029074" algn="r"/>
              </a:tabLst>
              <a:defRPr sz="1000">
                <a:solidFill>
                  <a:srgbClr val="000000"/>
                </a:solidFill>
              </a:defRPr>
            </a:lvl2pPr>
            <a:lvl3pPr>
              <a:tabLst>
                <a:tab pos="5029074" algn="r"/>
              </a:tabLst>
              <a:defRPr sz="1000">
                <a:solidFill>
                  <a:srgbClr val="000000"/>
                </a:solidFill>
              </a:defRPr>
            </a:lvl3pPr>
            <a:lvl4pPr>
              <a:tabLst>
                <a:tab pos="5029074" algn="r"/>
              </a:tabLst>
              <a:defRPr sz="1000">
                <a:solidFill>
                  <a:srgbClr val="000000"/>
                </a:solidFill>
              </a:defRPr>
            </a:lvl4pPr>
            <a:lvl5pPr>
              <a:tabLst>
                <a:tab pos="5029074" algn="r"/>
              </a:tabLst>
              <a:defRPr sz="1000" baseline="0">
                <a:solidFill>
                  <a:srgbClr val="000000"/>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4" name="Text Placeholder 5"/>
          <p:cNvSpPr>
            <a:spLocks noGrp="1"/>
          </p:cNvSpPr>
          <p:nvPr>
            <p:ph type="body" sz="quarter" idx="31"/>
          </p:nvPr>
        </p:nvSpPr>
        <p:spPr>
          <a:xfrm>
            <a:off x="501653" y="3728494"/>
            <a:ext cx="5438400" cy="288000"/>
          </a:xfrm>
        </p:spPr>
        <p:txBody>
          <a:bodyPr>
            <a:normAutofit/>
          </a:bodyPr>
          <a:lstStyle>
            <a:lvl1pPr>
              <a:defRPr sz="1000">
                <a:solidFill>
                  <a:srgbClr val="000000"/>
                </a:solidFill>
              </a:defRPr>
            </a:lvl1pPr>
          </a:lstStyle>
          <a:p>
            <a:pPr lvl="0"/>
            <a:r>
              <a:rPr lang="en-US" noProof="0" dirty="0"/>
              <a:t>Click to edit Master text styles</a:t>
            </a:r>
          </a:p>
        </p:txBody>
      </p:sp>
      <p:sp>
        <p:nvSpPr>
          <p:cNvPr id="15" name="Text Placeholder 5"/>
          <p:cNvSpPr>
            <a:spLocks noGrp="1"/>
          </p:cNvSpPr>
          <p:nvPr>
            <p:ph type="body" sz="quarter" idx="32"/>
          </p:nvPr>
        </p:nvSpPr>
        <p:spPr>
          <a:xfrm>
            <a:off x="6359124" y="1389488"/>
            <a:ext cx="5438400" cy="288000"/>
          </a:xfrm>
        </p:spPr>
        <p:txBody>
          <a:bodyPr>
            <a:normAutofit/>
          </a:bodyPr>
          <a:lstStyle>
            <a:lvl1pPr>
              <a:defRPr sz="1000">
                <a:solidFill>
                  <a:srgbClr val="000000"/>
                </a:solidFill>
              </a:defRPr>
            </a:lvl1pPr>
          </a:lstStyle>
          <a:p>
            <a:pPr lvl="0"/>
            <a:r>
              <a:rPr lang="en-US" noProof="0" dirty="0"/>
              <a:t>Click to edit Master text styles</a:t>
            </a:r>
          </a:p>
        </p:txBody>
      </p:sp>
      <p:sp>
        <p:nvSpPr>
          <p:cNvPr id="17" name="Text Placeholder 5"/>
          <p:cNvSpPr>
            <a:spLocks noGrp="1"/>
          </p:cNvSpPr>
          <p:nvPr>
            <p:ph type="body" sz="quarter" idx="33"/>
          </p:nvPr>
        </p:nvSpPr>
        <p:spPr>
          <a:xfrm>
            <a:off x="6359124" y="3728494"/>
            <a:ext cx="5438400" cy="288000"/>
          </a:xfrm>
        </p:spPr>
        <p:txBody>
          <a:bodyPr>
            <a:normAutofit/>
          </a:bodyPr>
          <a:lstStyle>
            <a:lvl1pPr>
              <a:defRPr sz="1000">
                <a:solidFill>
                  <a:srgbClr val="000000"/>
                </a:solidFill>
              </a:defRPr>
            </a:lvl1pPr>
          </a:lstStyle>
          <a:p>
            <a:pPr lvl="0"/>
            <a:r>
              <a:rPr lang="en-US" noProof="0" dirty="0"/>
              <a:t>Click to edit Master text styles</a:t>
            </a:r>
          </a:p>
        </p:txBody>
      </p:sp>
    </p:spTree>
    <p:extLst>
      <p:ext uri="{BB962C8B-B14F-4D97-AF65-F5344CB8AC3E}">
        <p14:creationId xmlns:p14="http://schemas.microsoft.com/office/powerpoint/2010/main" val="301835286"/>
      </p:ext>
    </p:extLst>
  </p:cSld>
  <p:clrMapOvr>
    <a:masterClrMapping/>
  </p:clrMapOvr>
  <p:transition>
    <p:fade/>
  </p:transition>
  <p:extLst mod="1">
    <p:ext uri="{DCECCB84-F9BA-43D5-87BE-67443E8EF086}">
      <p15:sldGuideLst xmlns:p15="http://schemas.microsoft.com/office/powerpoint/2012/main">
        <p15:guide id="1" pos="5647">
          <p15:clr>
            <a:srgbClr val="FBAE40"/>
          </p15:clr>
        </p15:guide>
        <p15:guide id="2" orient="horz" pos="3793">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C6FC0D5A-E818-4EEC-BC17-3A4464ACB1A3}" type="datetimeFigureOut">
              <a:rPr lang="el-GR" smtClean="0"/>
              <a:t>16/01/2019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A38DA5-4078-45C8-AE17-40EC73704072}" type="slidenum">
              <a:rPr lang="el-GR" smtClean="0"/>
              <a:t>‹#›</a:t>
            </a:fld>
            <a:endParaRPr lang="el-GR"/>
          </a:p>
        </p:txBody>
      </p:sp>
      <p:pic>
        <p:nvPicPr>
          <p:cNvPr id="7" name="Εικόνα 6">
            <a:extLst>
              <a:ext uri="{FF2B5EF4-FFF2-40B4-BE49-F238E27FC236}">
                <a16:creationId xmlns:a16="http://schemas.microsoft.com/office/drawing/2014/main" id="{F5773D1E-CB20-4FCF-99CC-C4362B207151}"/>
              </a:ext>
            </a:extLst>
          </p:cNvPr>
          <p:cNvPicPr>
            <a:picLocks noChangeAspect="1"/>
          </p:cNvPicPr>
          <p:nvPr userDrawn="1"/>
        </p:nvPicPr>
        <p:blipFill>
          <a:blip r:embed="rId2"/>
          <a:stretch>
            <a:fillRect/>
          </a:stretch>
        </p:blipFill>
        <p:spPr>
          <a:xfrm>
            <a:off x="58057" y="0"/>
            <a:ext cx="8106986" cy="723215"/>
          </a:xfrm>
          <a:prstGeom prst="rect">
            <a:avLst/>
          </a:prstGeom>
        </p:spPr>
      </p:pic>
      <p:pic>
        <p:nvPicPr>
          <p:cNvPr id="12" name="Εικόνα 1">
            <a:extLst>
              <a:ext uri="{FF2B5EF4-FFF2-40B4-BE49-F238E27FC236}">
                <a16:creationId xmlns:a16="http://schemas.microsoft.com/office/drawing/2014/main" id="{7DC1553F-C433-7045-B424-D44A493FABCD}"/>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842927" y="6206318"/>
            <a:ext cx="2510873" cy="489109"/>
          </a:xfrm>
          <a:prstGeom prst="rect">
            <a:avLst/>
          </a:prstGeom>
          <a:noFill/>
        </p:spPr>
      </p:pic>
      <p:pic>
        <p:nvPicPr>
          <p:cNvPr id="13" name="Εικόνα 1" descr="logo yp oik anapt gr">
            <a:extLst>
              <a:ext uri="{FF2B5EF4-FFF2-40B4-BE49-F238E27FC236}">
                <a16:creationId xmlns:a16="http://schemas.microsoft.com/office/drawing/2014/main" id="{E577BE26-FAA5-6B4D-A02E-2D7F8BDDB485}"/>
              </a:ext>
            </a:extLst>
          </p:cNvPr>
          <p:cNvPicPr/>
          <p:nvPr userDrawn="1"/>
        </p:nvPicPr>
        <p:blipFill>
          <a:blip r:embed="rId4" cstate="print"/>
          <a:srcRect/>
          <a:stretch>
            <a:fillRect/>
          </a:stretch>
        </p:blipFill>
        <p:spPr bwMode="auto">
          <a:xfrm>
            <a:off x="838200" y="6206318"/>
            <a:ext cx="1673087" cy="489109"/>
          </a:xfrm>
          <a:prstGeom prst="rect">
            <a:avLst/>
          </a:prstGeom>
          <a:noFill/>
          <a:ln w="9525">
            <a:noFill/>
            <a:miter lim="800000"/>
            <a:headEnd/>
            <a:tailEnd/>
          </a:ln>
        </p:spPr>
      </p:pic>
    </p:spTree>
    <p:extLst>
      <p:ext uri="{BB962C8B-B14F-4D97-AF65-F5344CB8AC3E}">
        <p14:creationId xmlns:p14="http://schemas.microsoft.com/office/powerpoint/2010/main" val="1019932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C6FC0D5A-E818-4EEC-BC17-3A4464ACB1A3}" type="datetimeFigureOut">
              <a:rPr lang="el-GR" smtClean="0"/>
              <a:t>16/01/2019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A38DA5-4078-45C8-AE17-40EC73704072}" type="slidenum">
              <a:rPr lang="el-GR" smtClean="0"/>
              <a:t>‹#›</a:t>
            </a:fld>
            <a:endParaRPr lang="el-GR"/>
          </a:p>
        </p:txBody>
      </p:sp>
    </p:spTree>
    <p:extLst>
      <p:ext uri="{BB962C8B-B14F-4D97-AF65-F5344CB8AC3E}">
        <p14:creationId xmlns:p14="http://schemas.microsoft.com/office/powerpoint/2010/main" val="2457597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C6FC0D5A-E818-4EEC-BC17-3A4464ACB1A3}" type="datetimeFigureOut">
              <a:rPr lang="el-GR" smtClean="0"/>
              <a:t>16/01/2019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DA38DA5-4078-45C8-AE17-40EC73704072}" type="slidenum">
              <a:rPr lang="el-GR" smtClean="0"/>
              <a:t>‹#›</a:t>
            </a:fld>
            <a:endParaRPr lang="el-GR"/>
          </a:p>
        </p:txBody>
      </p:sp>
    </p:spTree>
    <p:extLst>
      <p:ext uri="{BB962C8B-B14F-4D97-AF65-F5344CB8AC3E}">
        <p14:creationId xmlns:p14="http://schemas.microsoft.com/office/powerpoint/2010/main" val="1277594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C6FC0D5A-E818-4EEC-BC17-3A4464ACB1A3}" type="datetimeFigureOut">
              <a:rPr lang="el-GR" smtClean="0"/>
              <a:t>16/01/2019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DA38DA5-4078-45C8-AE17-40EC73704072}" type="slidenum">
              <a:rPr lang="el-GR" smtClean="0"/>
              <a:t>‹#›</a:t>
            </a:fld>
            <a:endParaRPr lang="el-GR"/>
          </a:p>
        </p:txBody>
      </p:sp>
    </p:spTree>
    <p:extLst>
      <p:ext uri="{BB962C8B-B14F-4D97-AF65-F5344CB8AC3E}">
        <p14:creationId xmlns:p14="http://schemas.microsoft.com/office/powerpoint/2010/main" val="2084201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C6FC0D5A-E818-4EEC-BC17-3A4464ACB1A3}" type="datetimeFigureOut">
              <a:rPr lang="el-GR" smtClean="0"/>
              <a:t>16/01/2019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DA38DA5-4078-45C8-AE17-40EC73704072}" type="slidenum">
              <a:rPr lang="el-GR" smtClean="0"/>
              <a:t>‹#›</a:t>
            </a:fld>
            <a:endParaRPr lang="el-GR"/>
          </a:p>
        </p:txBody>
      </p:sp>
    </p:spTree>
    <p:extLst>
      <p:ext uri="{BB962C8B-B14F-4D97-AF65-F5344CB8AC3E}">
        <p14:creationId xmlns:p14="http://schemas.microsoft.com/office/powerpoint/2010/main" val="243063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6FC0D5A-E818-4EEC-BC17-3A4464ACB1A3}" type="datetimeFigureOut">
              <a:rPr lang="el-GR" smtClean="0"/>
              <a:t>16/01/2019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DA38DA5-4078-45C8-AE17-40EC73704072}" type="slidenum">
              <a:rPr lang="el-GR" smtClean="0"/>
              <a:t>‹#›</a:t>
            </a:fld>
            <a:endParaRPr lang="el-GR"/>
          </a:p>
        </p:txBody>
      </p:sp>
    </p:spTree>
    <p:extLst>
      <p:ext uri="{BB962C8B-B14F-4D97-AF65-F5344CB8AC3E}">
        <p14:creationId xmlns:p14="http://schemas.microsoft.com/office/powerpoint/2010/main" val="426107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C6FC0D5A-E818-4EEC-BC17-3A4464ACB1A3}" type="datetimeFigureOut">
              <a:rPr lang="el-GR" smtClean="0"/>
              <a:t>16/01/2019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DA38DA5-4078-45C8-AE17-40EC73704072}" type="slidenum">
              <a:rPr lang="el-GR" smtClean="0"/>
              <a:t>‹#›</a:t>
            </a:fld>
            <a:endParaRPr lang="el-GR"/>
          </a:p>
        </p:txBody>
      </p:sp>
    </p:spTree>
    <p:extLst>
      <p:ext uri="{BB962C8B-B14F-4D97-AF65-F5344CB8AC3E}">
        <p14:creationId xmlns:p14="http://schemas.microsoft.com/office/powerpoint/2010/main" val="4155312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C6FC0D5A-E818-4EEC-BC17-3A4464ACB1A3}" type="datetimeFigureOut">
              <a:rPr lang="el-GR" smtClean="0"/>
              <a:t>16/01/2019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DA38DA5-4078-45C8-AE17-40EC73704072}" type="slidenum">
              <a:rPr lang="el-GR" smtClean="0"/>
              <a:t>‹#›</a:t>
            </a:fld>
            <a:endParaRPr lang="el-GR"/>
          </a:p>
        </p:txBody>
      </p:sp>
    </p:spTree>
    <p:extLst>
      <p:ext uri="{BB962C8B-B14F-4D97-AF65-F5344CB8AC3E}">
        <p14:creationId xmlns:p14="http://schemas.microsoft.com/office/powerpoint/2010/main" val="537581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FC0D5A-E818-4EEC-BC17-3A4464ACB1A3}" type="datetimeFigureOut">
              <a:rPr lang="el-GR" smtClean="0"/>
              <a:t>16/01/2019</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38DA5-4078-45C8-AE17-40EC73704072}" type="slidenum">
              <a:rPr lang="el-GR" smtClean="0"/>
              <a:t>‹#›</a:t>
            </a:fld>
            <a:endParaRPr lang="el-GR"/>
          </a:p>
        </p:txBody>
      </p:sp>
      <p:pic>
        <p:nvPicPr>
          <p:cNvPr id="7" name="Εικόνα 1">
            <a:extLst>
              <a:ext uri="{FF2B5EF4-FFF2-40B4-BE49-F238E27FC236}">
                <a16:creationId xmlns:a16="http://schemas.microsoft.com/office/drawing/2014/main" id="{596BAA44-F92B-5641-97FA-C9404027947A}"/>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842927" y="6206318"/>
            <a:ext cx="2510873" cy="489109"/>
          </a:xfrm>
          <a:prstGeom prst="rect">
            <a:avLst/>
          </a:prstGeom>
          <a:noFill/>
        </p:spPr>
      </p:pic>
      <p:pic>
        <p:nvPicPr>
          <p:cNvPr id="8" name="Εικόνα 1" descr="logo yp oik anapt gr">
            <a:extLst>
              <a:ext uri="{FF2B5EF4-FFF2-40B4-BE49-F238E27FC236}">
                <a16:creationId xmlns:a16="http://schemas.microsoft.com/office/drawing/2014/main" id="{6B3FA781-EFAC-1943-9310-83762BC56388}"/>
              </a:ext>
            </a:extLst>
          </p:cNvPr>
          <p:cNvPicPr/>
          <p:nvPr userDrawn="1"/>
        </p:nvPicPr>
        <p:blipFill>
          <a:blip r:embed="rId15" cstate="print"/>
          <a:srcRect/>
          <a:stretch>
            <a:fillRect/>
          </a:stretch>
        </p:blipFill>
        <p:spPr bwMode="auto">
          <a:xfrm>
            <a:off x="838200" y="6206318"/>
            <a:ext cx="1673087" cy="489109"/>
          </a:xfrm>
          <a:prstGeom prst="rect">
            <a:avLst/>
          </a:prstGeom>
          <a:noFill/>
          <a:ln w="9525">
            <a:noFill/>
            <a:miter lim="800000"/>
            <a:headEnd/>
            <a:tailEnd/>
          </a:ln>
        </p:spPr>
      </p:pic>
    </p:spTree>
    <p:extLst>
      <p:ext uri="{BB962C8B-B14F-4D97-AF65-F5344CB8AC3E}">
        <p14:creationId xmlns:p14="http://schemas.microsoft.com/office/powerpoint/2010/main" val="875267018"/>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image" Target="../media/image7.png"/><Relationship Id="rId18" Type="http://schemas.openxmlformats.org/officeDocument/2006/relationships/image" Target="../media/image12.png"/><Relationship Id="rId26" Type="http://schemas.openxmlformats.org/officeDocument/2006/relationships/image" Target="../media/image19.emf"/><Relationship Id="rId3" Type="http://schemas.openxmlformats.org/officeDocument/2006/relationships/tags" Target="../tags/tag3.xml"/><Relationship Id="rId21" Type="http://schemas.openxmlformats.org/officeDocument/2006/relationships/image" Target="../media/image15.png"/><Relationship Id="rId7" Type="http://schemas.openxmlformats.org/officeDocument/2006/relationships/tags" Target="../tags/tag7.xml"/><Relationship Id="rId12" Type="http://schemas.openxmlformats.org/officeDocument/2006/relationships/image" Target="../media/image6.png"/><Relationship Id="rId17" Type="http://schemas.openxmlformats.org/officeDocument/2006/relationships/image" Target="../media/image11.png"/><Relationship Id="rId25" Type="http://schemas.openxmlformats.org/officeDocument/2006/relationships/image" Target="../media/image3.emf"/><Relationship Id="rId2" Type="http://schemas.openxmlformats.org/officeDocument/2006/relationships/tags" Target="../tags/tag2.xml"/><Relationship Id="rId16" Type="http://schemas.openxmlformats.org/officeDocument/2006/relationships/image" Target="../media/image10.png"/><Relationship Id="rId20" Type="http://schemas.openxmlformats.org/officeDocument/2006/relationships/image" Target="../media/image14.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12.xml"/><Relationship Id="rId24" Type="http://schemas.openxmlformats.org/officeDocument/2006/relationships/image" Target="../media/image18.png"/><Relationship Id="rId5" Type="http://schemas.openxmlformats.org/officeDocument/2006/relationships/tags" Target="../tags/tag5.xml"/><Relationship Id="rId15" Type="http://schemas.openxmlformats.org/officeDocument/2006/relationships/image" Target="../media/image9.png"/><Relationship Id="rId23" Type="http://schemas.openxmlformats.org/officeDocument/2006/relationships/image" Target="../media/image17.png"/><Relationship Id="rId10" Type="http://schemas.openxmlformats.org/officeDocument/2006/relationships/tags" Target="../tags/tag10.xml"/><Relationship Id="rId19" Type="http://schemas.openxmlformats.org/officeDocument/2006/relationships/image" Target="../media/image13.png"/><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image" Target="../media/image8.png"/><Relationship Id="rId22" Type="http://schemas.openxmlformats.org/officeDocument/2006/relationships/image" Target="../media/image16.jpeg"/><Relationship Id="rId27" Type="http://schemas.openxmlformats.org/officeDocument/2006/relationships/image" Target="../media/image20.emf"/></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78296" y="1622613"/>
            <a:ext cx="8106986" cy="1323439"/>
          </a:xfrm>
          <a:prstGeom prst="rect">
            <a:avLst/>
          </a:prstGeom>
          <a:noFill/>
        </p:spPr>
        <p:txBody>
          <a:bodyPr wrap="square" rtlCol="0">
            <a:spAutoFit/>
          </a:bodyPr>
          <a:lstStyle/>
          <a:p>
            <a:pPr algn="ctr"/>
            <a:r>
              <a:rPr lang="el-GR" sz="4000" b="1" dirty="0">
                <a:solidFill>
                  <a:srgbClr val="002060"/>
                </a:solidFill>
                <a:effectLst>
                  <a:outerShdw blurRad="38100" dist="38100" dir="2700000" algn="tl">
                    <a:srgbClr val="000000">
                      <a:alpha val="43137"/>
                    </a:srgbClr>
                  </a:outerShdw>
                </a:effectLst>
              </a:rPr>
              <a:t>«Συνεταιριστικές Τράπεζες και Ενίσχυση των Επιχειρήσεων»</a:t>
            </a:r>
          </a:p>
        </p:txBody>
      </p:sp>
      <p:sp>
        <p:nvSpPr>
          <p:cNvPr id="5" name="TextBox 4"/>
          <p:cNvSpPr txBox="1"/>
          <p:nvPr/>
        </p:nvSpPr>
        <p:spPr>
          <a:xfrm>
            <a:off x="1978296" y="4940672"/>
            <a:ext cx="8106985" cy="800219"/>
          </a:xfrm>
          <a:prstGeom prst="rect">
            <a:avLst/>
          </a:prstGeom>
          <a:noFill/>
        </p:spPr>
        <p:txBody>
          <a:bodyPr wrap="square" rtlCol="0">
            <a:spAutoFit/>
          </a:bodyPr>
          <a:lstStyle/>
          <a:p>
            <a:pPr algn="ctr"/>
            <a:r>
              <a:rPr lang="el-GR" sz="2800" b="1" dirty="0">
                <a:solidFill>
                  <a:srgbClr val="002060"/>
                </a:solidFill>
                <a:effectLst>
                  <a:outerShdw blurRad="38100" dist="38100" dir="2700000" algn="tl">
                    <a:srgbClr val="000000">
                      <a:alpha val="43137"/>
                    </a:srgbClr>
                  </a:outerShdw>
                </a:effectLst>
              </a:rPr>
              <a:t>Μπο</a:t>
            </a:r>
            <a:r>
              <a:rPr lang="en-US" sz="2800" b="1" dirty="0" err="1">
                <a:solidFill>
                  <a:srgbClr val="002060"/>
                </a:solidFill>
                <a:effectLst>
                  <a:outerShdw blurRad="38100" dist="38100" dir="2700000" algn="tl">
                    <a:srgbClr val="000000">
                      <a:alpha val="43137"/>
                    </a:srgbClr>
                  </a:outerShdw>
                </a:effectLst>
              </a:rPr>
              <a:t>ύ</a:t>
            </a:r>
            <a:r>
              <a:rPr lang="el-GR" sz="2800" b="1" dirty="0" err="1">
                <a:solidFill>
                  <a:srgbClr val="002060"/>
                </a:solidFill>
                <a:effectLst>
                  <a:outerShdw blurRad="38100" dist="38100" dir="2700000" algn="tl">
                    <a:srgbClr val="000000">
                      <a:alpha val="43137"/>
                    </a:srgbClr>
                  </a:outerShdw>
                </a:effectLst>
              </a:rPr>
              <a:t>κης</a:t>
            </a:r>
            <a:r>
              <a:rPr lang="el-GR" sz="2800" b="1" dirty="0">
                <a:solidFill>
                  <a:srgbClr val="002060"/>
                </a:solidFill>
                <a:effectLst>
                  <a:outerShdw blurRad="38100" dist="38100" dir="2700000" algn="tl">
                    <a:srgbClr val="000000">
                      <a:alpha val="43137"/>
                    </a:srgbClr>
                  </a:outerShdw>
                </a:effectLst>
              </a:rPr>
              <a:t> Γεώργιος</a:t>
            </a:r>
          </a:p>
          <a:p>
            <a:pPr algn="ctr"/>
            <a:r>
              <a:rPr lang="el-GR" b="1" dirty="0">
                <a:solidFill>
                  <a:srgbClr val="002060"/>
                </a:solidFill>
                <a:effectLst>
                  <a:outerShdw blurRad="38100" dist="38100" dir="2700000" algn="tl">
                    <a:srgbClr val="000000">
                      <a:alpha val="43137"/>
                    </a:srgbClr>
                  </a:outerShdw>
                </a:effectLst>
              </a:rPr>
              <a:t>Πρόεδρος ΔΣ, Συν. Τράπεζα Καρδίτσας</a:t>
            </a:r>
          </a:p>
        </p:txBody>
      </p:sp>
      <p:pic>
        <p:nvPicPr>
          <p:cNvPr id="7" name="Εικόνα 6"/>
          <p:cNvPicPr>
            <a:picLocks noChangeAspect="1"/>
          </p:cNvPicPr>
          <p:nvPr/>
        </p:nvPicPr>
        <p:blipFill>
          <a:blip r:embed="rId2"/>
          <a:stretch>
            <a:fillRect/>
          </a:stretch>
        </p:blipFill>
        <p:spPr>
          <a:xfrm>
            <a:off x="66331" y="6289463"/>
            <a:ext cx="12059338" cy="463398"/>
          </a:xfrm>
          <a:prstGeom prst="rect">
            <a:avLst/>
          </a:prstGeom>
        </p:spPr>
      </p:pic>
      <p:pic>
        <p:nvPicPr>
          <p:cNvPr id="8" name="Εικόνα 7"/>
          <p:cNvPicPr>
            <a:picLocks noChangeAspect="1"/>
          </p:cNvPicPr>
          <p:nvPr/>
        </p:nvPicPr>
        <p:blipFill>
          <a:blip r:embed="rId3"/>
          <a:stretch>
            <a:fillRect/>
          </a:stretch>
        </p:blipFill>
        <p:spPr>
          <a:xfrm>
            <a:off x="1978297" y="0"/>
            <a:ext cx="8106986" cy="723215"/>
          </a:xfrm>
          <a:prstGeom prst="rect">
            <a:avLst/>
          </a:prstGeom>
        </p:spPr>
      </p:pic>
    </p:spTree>
    <p:extLst>
      <p:ext uri="{BB962C8B-B14F-4D97-AF65-F5344CB8AC3E}">
        <p14:creationId xmlns:p14="http://schemas.microsoft.com/office/powerpoint/2010/main" val="179664538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5" name="Rectangle 20">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6EF73B0-B6B0-0E4D-837B-94517029DF51}"/>
              </a:ext>
            </a:extLst>
          </p:cNvPr>
          <p:cNvSpPr>
            <a:spLocks noGrp="1"/>
          </p:cNvSpPr>
          <p:nvPr>
            <p:ph type="title"/>
          </p:nvPr>
        </p:nvSpPr>
        <p:spPr>
          <a:xfrm>
            <a:off x="838200" y="672747"/>
            <a:ext cx="10515600" cy="715556"/>
          </a:xfrm>
        </p:spPr>
        <p:txBody>
          <a:bodyPr vert="horz" lIns="91440" tIns="45720" rIns="91440" bIns="45720" rtlCol="0">
            <a:normAutofit/>
          </a:bodyPr>
          <a:lstStyle/>
          <a:p>
            <a:pPr algn="ctr"/>
            <a:r>
              <a:rPr lang="en-US" sz="2200" kern="1200">
                <a:solidFill>
                  <a:schemeClr val="bg1"/>
                </a:solidFill>
                <a:latin typeface="+mj-lt"/>
                <a:ea typeface="+mj-ea"/>
                <a:cs typeface="+mj-cs"/>
              </a:rPr>
              <a:t>Δάνεια σε συνεργασία με το Ευρωπαϊκό Ταμείο Επενδύσεων (Ε.Τα.Ε.) μέσω του Προγράμματος «COSME»</a:t>
            </a:r>
            <a:endParaRPr lang="en-US" sz="2200" kern="1200" dirty="0">
              <a:solidFill>
                <a:schemeClr val="bg1"/>
              </a:solidFill>
              <a:latin typeface="+mj-lt"/>
              <a:ea typeface="+mj-ea"/>
              <a:cs typeface="+mj-cs"/>
            </a:endParaRPr>
          </a:p>
        </p:txBody>
      </p:sp>
      <p:graphicFrame>
        <p:nvGraphicFramePr>
          <p:cNvPr id="4" name="Content Placeholder 3">
            <a:extLst>
              <a:ext uri="{FF2B5EF4-FFF2-40B4-BE49-F238E27FC236}">
                <a16:creationId xmlns:a16="http://schemas.microsoft.com/office/drawing/2014/main" id="{22FA1C65-7B88-C345-8475-B2C044E85608}"/>
              </a:ext>
            </a:extLst>
          </p:cNvPr>
          <p:cNvGraphicFramePr>
            <a:graphicFrameLocks noGrp="1"/>
          </p:cNvGraphicFramePr>
          <p:nvPr>
            <p:ph idx="1"/>
            <p:extLst>
              <p:ext uri="{D42A27DB-BD31-4B8C-83A1-F6EECF244321}">
                <p14:modId xmlns:p14="http://schemas.microsoft.com/office/powerpoint/2010/main" val="1788899199"/>
              </p:ext>
            </p:extLst>
          </p:nvPr>
        </p:nvGraphicFramePr>
        <p:xfrm>
          <a:off x="1077707" y="2166938"/>
          <a:ext cx="10036587" cy="3457576"/>
        </p:xfrm>
        <a:graphic>
          <a:graphicData uri="http://schemas.openxmlformats.org/drawingml/2006/table">
            <a:tbl>
              <a:tblPr firstRow="1" firstCol="1" bandRow="1">
                <a:tableStyleId>{69012ECD-51FC-41F1-AA8D-1B2483CD663E}</a:tableStyleId>
              </a:tblPr>
              <a:tblGrid>
                <a:gridCol w="3370572">
                  <a:extLst>
                    <a:ext uri="{9D8B030D-6E8A-4147-A177-3AD203B41FA5}">
                      <a16:colId xmlns:a16="http://schemas.microsoft.com/office/drawing/2014/main" val="260106297"/>
                    </a:ext>
                  </a:extLst>
                </a:gridCol>
                <a:gridCol w="6666015">
                  <a:extLst>
                    <a:ext uri="{9D8B030D-6E8A-4147-A177-3AD203B41FA5}">
                      <a16:colId xmlns:a16="http://schemas.microsoft.com/office/drawing/2014/main" val="3157999956"/>
                    </a:ext>
                  </a:extLst>
                </a:gridCol>
              </a:tblGrid>
              <a:tr h="574050">
                <a:tc>
                  <a:txBody>
                    <a:bodyPr/>
                    <a:lstStyle/>
                    <a:p>
                      <a:pPr>
                        <a:lnSpc>
                          <a:spcPct val="115000"/>
                        </a:lnSpc>
                        <a:spcAft>
                          <a:spcPts val="0"/>
                        </a:spcAft>
                      </a:pPr>
                      <a:r>
                        <a:rPr lang="el-GR" sz="1100" dirty="0">
                          <a:solidFill>
                            <a:schemeClr val="tx1"/>
                          </a:solidFill>
                          <a:effectLst/>
                        </a:rPr>
                        <a:t>ΑΠΕΥΘΥΝΕΤΑΙ ΣΕ</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854" marR="82854" marT="82854" marB="828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1100" b="0" dirty="0">
                          <a:solidFill>
                            <a:schemeClr val="tx1"/>
                          </a:solidFill>
                          <a:effectLst/>
                        </a:rPr>
                        <a:t>Νεοσύστατες ή/και υφιστάμενες μικρομεσαίες επιχειρήσεις κάθε μορφής (ατομικές, Ι.Κ.Ε., Ο.Ε., Ε.Ε., Ε.Π.Ε., Α.Ε.)</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854" marR="82854" marT="82854" marB="828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0344199"/>
                  </a:ext>
                </a:extLst>
              </a:tr>
              <a:tr h="1928989">
                <a:tc>
                  <a:txBody>
                    <a:bodyPr/>
                    <a:lstStyle/>
                    <a:p>
                      <a:pPr>
                        <a:lnSpc>
                          <a:spcPct val="115000"/>
                        </a:lnSpc>
                        <a:spcAft>
                          <a:spcPts val="0"/>
                        </a:spcAft>
                      </a:pPr>
                      <a:r>
                        <a:rPr lang="el-GR" sz="1100">
                          <a:effectLst/>
                        </a:rPr>
                        <a:t>ΧΑΡΑΚΤΗΡΙΣΤΙΚΑ ΔΑΝΕΙΩΝ</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2854" marR="82854" marT="82854" marB="828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554480">
                        <a:lnSpc>
                          <a:spcPct val="115000"/>
                        </a:lnSpc>
                        <a:spcAft>
                          <a:spcPts val="0"/>
                        </a:spcAft>
                      </a:pPr>
                      <a:r>
                        <a:rPr lang="el-GR" sz="1100" u="sng">
                          <a:effectLst/>
                        </a:rPr>
                        <a:t>Ποσό χορήγησης:</a:t>
                      </a:r>
                      <a:r>
                        <a:rPr lang="el-GR" sz="1100">
                          <a:effectLst/>
                        </a:rPr>
                        <a:t> Το μέγιστο ποσό χρηματοδότησης ανέρχεται σε 1.500.000€.</a:t>
                      </a:r>
                      <a:endParaRPr lang="en-US" sz="1100">
                        <a:effectLst/>
                      </a:endParaRPr>
                    </a:p>
                    <a:p>
                      <a:pPr>
                        <a:lnSpc>
                          <a:spcPct val="115000"/>
                        </a:lnSpc>
                        <a:spcAft>
                          <a:spcPts val="0"/>
                        </a:spcAft>
                      </a:pPr>
                      <a:r>
                        <a:rPr lang="el-GR" sz="1100">
                          <a:effectLst/>
                        </a:rPr>
                        <a:t>Εφόσον η αιτούσα επιχείρηση πληροί έστω και ένα από τα κριτήρια επιλεξιμότητας του προγράμματος Innovfin (InnovFin Innovation Eligibility Criteria), το οποίο απευθύνεται σε καινοτόμες επιχειρήσεις, το μέγιστο ποσό χρηματοδότησης ανέρχεται σε 150.000€.</a:t>
                      </a:r>
                      <a:endParaRPr lang="en-US" sz="1100">
                        <a:effectLst/>
                      </a:endParaRPr>
                    </a:p>
                    <a:p>
                      <a:pPr>
                        <a:lnSpc>
                          <a:spcPct val="115000"/>
                        </a:lnSpc>
                        <a:spcAft>
                          <a:spcPts val="0"/>
                        </a:spcAft>
                      </a:pPr>
                      <a:r>
                        <a:rPr lang="el-GR" sz="1100" u="sng">
                          <a:effectLst/>
                        </a:rPr>
                        <a:t>Σκοπός χορήγησης:</a:t>
                      </a:r>
                      <a:endParaRPr lang="en-US" sz="1100">
                        <a:effectLst/>
                      </a:endParaRPr>
                    </a:p>
                    <a:p>
                      <a:pPr>
                        <a:lnSpc>
                          <a:spcPct val="115000"/>
                        </a:lnSpc>
                        <a:spcAft>
                          <a:spcPts val="0"/>
                        </a:spcAft>
                      </a:pPr>
                      <a:r>
                        <a:rPr lang="el-GR" sz="1100">
                          <a:effectLst/>
                        </a:rPr>
                        <a:t>α) Επένδυση σε πάγια ή/και άυλα περιουσιακά στοιχεία ή/και</a:t>
                      </a:r>
                      <a:br>
                        <a:rPr lang="el-GR" sz="1100">
                          <a:effectLst/>
                        </a:rPr>
                      </a:br>
                      <a:r>
                        <a:rPr lang="el-GR" sz="1100">
                          <a:effectLst/>
                        </a:rPr>
                        <a:t>β) κεφάλαιο κίνησης.</a:t>
                      </a:r>
                      <a:endParaRPr lang="en-US" sz="1100">
                        <a:effectLst/>
                      </a:endParaRPr>
                    </a:p>
                    <a:p>
                      <a:pPr>
                        <a:lnSpc>
                          <a:spcPct val="115000"/>
                        </a:lnSpc>
                        <a:spcAft>
                          <a:spcPts val="0"/>
                        </a:spcAft>
                      </a:pPr>
                      <a:r>
                        <a:rPr lang="el-GR" sz="1100">
                          <a:effectLst/>
                        </a:rPr>
                        <a:t>Διάρκεια δανείων: έως δέκα (10) έτη, με κατώτερο χρονικό διάστημα αποπληρωμής τα 5 έτη (για τοκοχρεωλυτικά δάνεια).</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2854" marR="82854" marT="82854" marB="828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0340061"/>
                  </a:ext>
                </a:extLst>
              </a:tr>
              <a:tr h="574050">
                <a:tc>
                  <a:txBody>
                    <a:bodyPr/>
                    <a:lstStyle/>
                    <a:p>
                      <a:pPr>
                        <a:lnSpc>
                          <a:spcPct val="115000"/>
                        </a:lnSpc>
                        <a:spcAft>
                          <a:spcPts val="0"/>
                        </a:spcAft>
                      </a:pPr>
                      <a:r>
                        <a:rPr lang="el-GR" sz="1100">
                          <a:effectLst/>
                        </a:rPr>
                        <a:t>ΕΠΙΤΟΚΙΟ</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2854" marR="82854" marT="82854" marB="828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l-GR" sz="1100">
                          <a:effectLst/>
                        </a:rPr>
                        <a:t>Κυμαινόμενο με βάση το Euribor και περιθώριο 4,00% έως 7,00% (με βάση την πιστοληπτική αξιολόγηση της επιχείρησης), πλέον εισφοράς Ν. 128/75.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2854" marR="82854" marT="82854" marB="828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7241641"/>
                  </a:ext>
                </a:extLst>
              </a:tr>
              <a:tr h="380487">
                <a:tc>
                  <a:txBody>
                    <a:bodyPr/>
                    <a:lstStyle/>
                    <a:p>
                      <a:pPr>
                        <a:lnSpc>
                          <a:spcPct val="115000"/>
                        </a:lnSpc>
                        <a:spcAft>
                          <a:spcPts val="0"/>
                        </a:spcAft>
                      </a:pPr>
                      <a:r>
                        <a:rPr lang="el-GR" sz="1100">
                          <a:effectLst/>
                        </a:rPr>
                        <a:t>ΑΛΛΑ ΧΑΡΑΚΤΗΡΙΣΤΙΚΑ / ΠΛΗΡΟΦΟΡΙΕΣ</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2854" marR="82854" marT="82854" marB="828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l-GR" sz="1100" dirty="0">
                          <a:effectLst/>
                        </a:rPr>
                        <a:t>Χαμηλές Διασφαλίσεις λόγω της υφιστάμενης εγγύησης του </a:t>
                      </a:r>
                      <a:r>
                        <a:rPr lang="el-GR" sz="1100" dirty="0" err="1">
                          <a:effectLst/>
                        </a:rPr>
                        <a:t>Ε.Τα.Ε</a:t>
                      </a:r>
                      <a:r>
                        <a:rPr lang="el-GR"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2854" marR="82854" marT="82854" marB="828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704277"/>
                  </a:ext>
                </a:extLst>
              </a:tr>
            </a:tbl>
          </a:graphicData>
        </a:graphic>
      </p:graphicFrame>
    </p:spTree>
    <p:extLst>
      <p:ext uri="{BB962C8B-B14F-4D97-AF65-F5344CB8AC3E}">
        <p14:creationId xmlns:p14="http://schemas.microsoft.com/office/powerpoint/2010/main" val="3632175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07568-594F-F447-924D-D1E0747947FC}"/>
              </a:ext>
            </a:extLst>
          </p:cNvPr>
          <p:cNvSpPr>
            <a:spLocks noGrp="1"/>
          </p:cNvSpPr>
          <p:nvPr>
            <p:ph type="title"/>
          </p:nvPr>
        </p:nvSpPr>
        <p:spPr>
          <a:xfrm>
            <a:off x="838200" y="681035"/>
            <a:ext cx="10515600" cy="1009653"/>
          </a:xfrm>
        </p:spPr>
        <p:txBody>
          <a:bodyPr>
            <a:normAutofit fontScale="90000"/>
          </a:bodyPr>
          <a:lstStyle/>
          <a:p>
            <a:r>
              <a:rPr lang="el" sz="2400" dirty="0"/>
              <a:t>Δάνεια σε Συνεργασία με το Ευρωπαϊκό Ταμείο Επενδύσεων (Ε.Τα.Ε.) στο Πλαίσιο του Προγράμματος για την Απασχόληση και την Κοινωνική Καινοτομία (EaSI)</a:t>
            </a:r>
            <a:br>
              <a:rPr lang="el" sz="2400" dirty="0"/>
            </a:br>
            <a:endParaRPr lang="en-US" sz="2400" dirty="0"/>
          </a:p>
        </p:txBody>
      </p:sp>
      <p:graphicFrame>
        <p:nvGraphicFramePr>
          <p:cNvPr id="4" name="Content Placeholder 3">
            <a:extLst>
              <a:ext uri="{FF2B5EF4-FFF2-40B4-BE49-F238E27FC236}">
                <a16:creationId xmlns:a16="http://schemas.microsoft.com/office/drawing/2014/main" id="{4AD1C6F0-9F31-F94F-8A81-01404F2C0D4D}"/>
              </a:ext>
            </a:extLst>
          </p:cNvPr>
          <p:cNvGraphicFramePr>
            <a:graphicFrameLocks noGrp="1"/>
          </p:cNvGraphicFramePr>
          <p:nvPr>
            <p:ph idx="1"/>
            <p:extLst>
              <p:ext uri="{D42A27DB-BD31-4B8C-83A1-F6EECF244321}">
                <p14:modId xmlns:p14="http://schemas.microsoft.com/office/powerpoint/2010/main" val="1274837952"/>
              </p:ext>
            </p:extLst>
          </p:nvPr>
        </p:nvGraphicFramePr>
        <p:xfrm>
          <a:off x="1012386" y="1825625"/>
          <a:ext cx="10167229" cy="4351340"/>
        </p:xfrm>
        <a:graphic>
          <a:graphicData uri="http://schemas.openxmlformats.org/drawingml/2006/table">
            <a:tbl>
              <a:tblPr firstRow="1" firstCol="1" bandRow="1">
                <a:tableStyleId>{69012ECD-51FC-41F1-AA8D-1B2483CD663E}</a:tableStyleId>
              </a:tblPr>
              <a:tblGrid>
                <a:gridCol w="3453713">
                  <a:extLst>
                    <a:ext uri="{9D8B030D-6E8A-4147-A177-3AD203B41FA5}">
                      <a16:colId xmlns:a16="http://schemas.microsoft.com/office/drawing/2014/main" val="3810694908"/>
                    </a:ext>
                  </a:extLst>
                </a:gridCol>
                <a:gridCol w="6713516">
                  <a:extLst>
                    <a:ext uri="{9D8B030D-6E8A-4147-A177-3AD203B41FA5}">
                      <a16:colId xmlns:a16="http://schemas.microsoft.com/office/drawing/2014/main" val="6451585"/>
                    </a:ext>
                  </a:extLst>
                </a:gridCol>
              </a:tblGrid>
              <a:tr h="915556">
                <a:tc>
                  <a:txBody>
                    <a:bodyPr/>
                    <a:lstStyle/>
                    <a:p>
                      <a:pPr>
                        <a:lnSpc>
                          <a:spcPct val="115000"/>
                        </a:lnSpc>
                        <a:spcAft>
                          <a:spcPts val="0"/>
                        </a:spcAft>
                      </a:pPr>
                      <a:r>
                        <a:rPr lang="el-GR" sz="1300" dirty="0">
                          <a:solidFill>
                            <a:schemeClr val="tx1"/>
                          </a:solidFill>
                          <a:effectLst/>
                        </a:rPr>
                        <a:t>ΑΠΕΥΘΥΝΕΤΑΙ ΣΕ</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633" marR="100633" marT="100633" marB="100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1300" b="0" dirty="0" err="1">
                          <a:solidFill>
                            <a:schemeClr val="tx1"/>
                          </a:solidFill>
                          <a:effectLst/>
                        </a:rPr>
                        <a:t>Μικροδανειολήπτες</a:t>
                      </a:r>
                      <a:r>
                        <a:rPr lang="el-GR" sz="1300" b="0" dirty="0">
                          <a:solidFill>
                            <a:schemeClr val="tx1"/>
                          </a:solidFill>
                          <a:effectLst/>
                        </a:rPr>
                        <a:t> ή Πολύ Μικρές Επιχειρήσεις με διάφορα αντικείμενα δραστηριότητας, εκτός των Τομέων που αναφέρονται παρακάτω ως ‘’Μη Επιτρεπόμενοι Τομείς’’</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633" marR="100633" marT="100633" marB="100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1552236"/>
                  </a:ext>
                </a:extLst>
              </a:tr>
              <a:tr h="2064080">
                <a:tc>
                  <a:txBody>
                    <a:bodyPr/>
                    <a:lstStyle/>
                    <a:p>
                      <a:pPr>
                        <a:lnSpc>
                          <a:spcPct val="115000"/>
                        </a:lnSpc>
                        <a:spcAft>
                          <a:spcPts val="0"/>
                        </a:spcAft>
                      </a:pPr>
                      <a:r>
                        <a:rPr lang="el-GR" sz="1300">
                          <a:effectLst/>
                        </a:rPr>
                        <a:t>ΧΑΡΑΚΤΗΡΙΣΤΙΚΑ ΔΑΝΕΙΩΝ</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00633" marR="100633" marT="100633" marB="100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1300" dirty="0">
                          <a:effectLst/>
                        </a:rPr>
                        <a:t>Το μέγιστο ποσό χρηματοδότησης ανά πελάτη θα ανέρχεται σε ύψος μέχρι 24.900€.</a:t>
                      </a:r>
                      <a:br>
                        <a:rPr lang="el-GR" sz="1300" dirty="0">
                          <a:effectLst/>
                        </a:rPr>
                      </a:br>
                      <a:r>
                        <a:rPr lang="el-GR" sz="1300" dirty="0">
                          <a:effectLst/>
                        </a:rPr>
                        <a:t>Τα προσφερόμενα δάνεια είναι δύο κατηγοριών:</a:t>
                      </a:r>
                      <a:br>
                        <a:rPr lang="el-GR" sz="1300" dirty="0">
                          <a:effectLst/>
                        </a:rPr>
                      </a:br>
                      <a:r>
                        <a:rPr lang="el-GR" sz="1300" dirty="0">
                          <a:effectLst/>
                        </a:rPr>
                        <a:t>α) Τοκοχρεωλυτικό Επενδυτικό ή Κεφάλαιο Κίνησης Μονιμότερου Χαρακτήρα</a:t>
                      </a:r>
                      <a:br>
                        <a:rPr lang="el-GR" sz="1300" dirty="0">
                          <a:effectLst/>
                        </a:rPr>
                      </a:br>
                      <a:r>
                        <a:rPr lang="el-GR" sz="1300" dirty="0">
                          <a:effectLst/>
                        </a:rPr>
                        <a:t>Με δόσεις τακτής λήξης (μηνιαίες, τριμηνιαίες, </a:t>
                      </a:r>
                      <a:r>
                        <a:rPr lang="el-GR" sz="1300" dirty="0" err="1">
                          <a:effectLst/>
                        </a:rPr>
                        <a:t>κλπ</a:t>
                      </a:r>
                      <a:r>
                        <a:rPr lang="el-GR" sz="1300" dirty="0">
                          <a:effectLst/>
                        </a:rPr>
                        <a:t>)</a:t>
                      </a:r>
                      <a:br>
                        <a:rPr lang="el-GR" sz="1300" dirty="0">
                          <a:effectLst/>
                        </a:rPr>
                      </a:br>
                      <a:r>
                        <a:rPr lang="el-GR" sz="1300" dirty="0">
                          <a:effectLst/>
                        </a:rPr>
                        <a:t>Έως πέντε (5) έτη με κατώτερο χρονικό διάστημα αποπληρωμής τα 2 έτη</a:t>
                      </a:r>
                      <a:br>
                        <a:rPr lang="el-GR" sz="1300" dirty="0">
                          <a:effectLst/>
                        </a:rPr>
                      </a:br>
                      <a:r>
                        <a:rPr lang="el-GR" sz="1300" dirty="0">
                          <a:effectLst/>
                        </a:rPr>
                        <a:t>β) Κεφάλαιο Κίνησης (</a:t>
                      </a:r>
                      <a:r>
                        <a:rPr lang="el-GR" sz="1300" dirty="0" err="1">
                          <a:effectLst/>
                        </a:rPr>
                        <a:t>ανακυκλούμενη</a:t>
                      </a:r>
                      <a:r>
                        <a:rPr lang="el-GR" sz="1300" dirty="0">
                          <a:effectLst/>
                        </a:rPr>
                        <a:t> πίστωση)</a:t>
                      </a:r>
                      <a:br>
                        <a:rPr lang="el-GR" sz="1300" dirty="0">
                          <a:effectLst/>
                        </a:rPr>
                      </a:br>
                      <a:r>
                        <a:rPr lang="el-GR" sz="1300" dirty="0">
                          <a:effectLst/>
                        </a:rPr>
                        <a:t>Με τόκους ανά ημερολογιακό τρίμηνο</a:t>
                      </a:r>
                      <a:br>
                        <a:rPr lang="el-GR" sz="1300" dirty="0">
                          <a:effectLst/>
                        </a:rPr>
                      </a:br>
                      <a:r>
                        <a:rPr lang="el-GR" sz="1300" dirty="0">
                          <a:effectLst/>
                        </a:rPr>
                        <a:t>Εξαμηνιαία ή ετήσια διάρκεια του ορίου.</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00633" marR="100633" marT="100633" marB="100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1029092"/>
                  </a:ext>
                </a:extLst>
              </a:tr>
              <a:tr h="685852">
                <a:tc>
                  <a:txBody>
                    <a:bodyPr/>
                    <a:lstStyle/>
                    <a:p>
                      <a:pPr>
                        <a:lnSpc>
                          <a:spcPct val="115000"/>
                        </a:lnSpc>
                        <a:spcAft>
                          <a:spcPts val="0"/>
                        </a:spcAft>
                      </a:pPr>
                      <a:r>
                        <a:rPr lang="el-GR" sz="1300">
                          <a:effectLst/>
                        </a:rPr>
                        <a:t>ΕΠΙΤΟΚΙΟ</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00633" marR="100633" marT="100633" marB="100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1300" dirty="0">
                          <a:effectLst/>
                        </a:rPr>
                        <a:t>Κυμαινόμενο με βάση το </a:t>
                      </a:r>
                      <a:r>
                        <a:rPr lang="el-GR" sz="1300" dirty="0" err="1">
                          <a:effectLst/>
                        </a:rPr>
                        <a:t>Euribor</a:t>
                      </a:r>
                      <a:r>
                        <a:rPr lang="el-GR" sz="1300" dirty="0">
                          <a:effectLst/>
                        </a:rPr>
                        <a:t> πλέον περιθωρίου (μέγιστο </a:t>
                      </a:r>
                      <a:r>
                        <a:rPr lang="en-US" sz="1300" dirty="0">
                          <a:effectLst/>
                        </a:rPr>
                        <a:t>8</a:t>
                      </a:r>
                      <a:r>
                        <a:rPr lang="el-GR" sz="1300" dirty="0">
                          <a:effectLst/>
                        </a:rPr>
                        <a:t>,00%) πλέον εισφοράς Ν. 128/1975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00633" marR="100633" marT="100633" marB="100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2113719"/>
                  </a:ext>
                </a:extLst>
              </a:tr>
              <a:tr h="685852">
                <a:tc>
                  <a:txBody>
                    <a:bodyPr/>
                    <a:lstStyle/>
                    <a:p>
                      <a:pPr>
                        <a:lnSpc>
                          <a:spcPct val="115000"/>
                        </a:lnSpc>
                        <a:spcAft>
                          <a:spcPts val="0"/>
                        </a:spcAft>
                      </a:pPr>
                      <a:r>
                        <a:rPr lang="el-GR" sz="1300">
                          <a:effectLst/>
                        </a:rPr>
                        <a:t>ΑΛΛΑ ΧΑΡΑΚΤΗΡΙΣΤΙΚΑ / ΠΛΗΡΟΦΟΡΙΕΣ</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00633" marR="100633" marT="100633" marB="100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1300" dirty="0">
                          <a:effectLst/>
                        </a:rPr>
                        <a:t>Για τη χρηματοδότηση αυτή δεν απαιτούνται επιπλέον διασφαλίσεις.</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00633" marR="100633" marT="100633" marB="100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3958589"/>
                  </a:ext>
                </a:extLst>
              </a:tr>
            </a:tbl>
          </a:graphicData>
        </a:graphic>
      </p:graphicFrame>
    </p:spTree>
    <p:extLst>
      <p:ext uri="{BB962C8B-B14F-4D97-AF65-F5344CB8AC3E}">
        <p14:creationId xmlns:p14="http://schemas.microsoft.com/office/powerpoint/2010/main" val="1218862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904DE45-82D8-2D4A-92A7-75BF77AD5055}"/>
              </a:ext>
            </a:extLst>
          </p:cNvPr>
          <p:cNvSpPr>
            <a:spLocks noGrp="1"/>
          </p:cNvSpPr>
          <p:nvPr>
            <p:ph type="title"/>
          </p:nvPr>
        </p:nvSpPr>
        <p:spPr>
          <a:xfrm>
            <a:off x="838200" y="672747"/>
            <a:ext cx="10515600" cy="715556"/>
          </a:xfrm>
        </p:spPr>
        <p:txBody>
          <a:bodyPr>
            <a:normAutofit/>
          </a:bodyPr>
          <a:lstStyle/>
          <a:p>
            <a:pPr algn="ctr"/>
            <a:r>
              <a:rPr lang="el-GR" sz="3000">
                <a:solidFill>
                  <a:schemeClr val="bg1"/>
                </a:solidFill>
              </a:rPr>
              <a:t>Δάνεια μέσω της Δράσης «ΤΕΠΙΧ-Επιχειρηματική Επανεκκίνηση»</a:t>
            </a:r>
            <a:endParaRPr lang="en-US" sz="3000">
              <a:solidFill>
                <a:schemeClr val="bg1"/>
              </a:solidFill>
            </a:endParaRPr>
          </a:p>
        </p:txBody>
      </p:sp>
      <p:graphicFrame>
        <p:nvGraphicFramePr>
          <p:cNvPr id="4" name="Content Placeholder 3">
            <a:extLst>
              <a:ext uri="{FF2B5EF4-FFF2-40B4-BE49-F238E27FC236}">
                <a16:creationId xmlns:a16="http://schemas.microsoft.com/office/drawing/2014/main" id="{D71398AA-4D17-DA4F-A2D1-E45EF7FE2679}"/>
              </a:ext>
            </a:extLst>
          </p:cNvPr>
          <p:cNvGraphicFramePr>
            <a:graphicFrameLocks noGrp="1"/>
          </p:cNvGraphicFramePr>
          <p:nvPr>
            <p:ph idx="1"/>
            <p:extLst>
              <p:ext uri="{D42A27DB-BD31-4B8C-83A1-F6EECF244321}">
                <p14:modId xmlns:p14="http://schemas.microsoft.com/office/powerpoint/2010/main" val="1805720808"/>
              </p:ext>
            </p:extLst>
          </p:nvPr>
        </p:nvGraphicFramePr>
        <p:xfrm>
          <a:off x="643094" y="1624327"/>
          <a:ext cx="10515600" cy="4211537"/>
        </p:xfrm>
        <a:graphic>
          <a:graphicData uri="http://schemas.openxmlformats.org/drawingml/2006/table">
            <a:tbl>
              <a:tblPr firstRow="1" firstCol="1" bandRow="1">
                <a:noFill/>
                <a:tableStyleId>{5C22544A-7EE6-4342-B048-85BDC9FD1C3A}</a:tableStyleId>
              </a:tblPr>
              <a:tblGrid>
                <a:gridCol w="2549237">
                  <a:extLst>
                    <a:ext uri="{9D8B030D-6E8A-4147-A177-3AD203B41FA5}">
                      <a16:colId xmlns:a16="http://schemas.microsoft.com/office/drawing/2014/main" val="352827999"/>
                    </a:ext>
                  </a:extLst>
                </a:gridCol>
                <a:gridCol w="7966363">
                  <a:extLst>
                    <a:ext uri="{9D8B030D-6E8A-4147-A177-3AD203B41FA5}">
                      <a16:colId xmlns:a16="http://schemas.microsoft.com/office/drawing/2014/main" val="4259382553"/>
                    </a:ext>
                  </a:extLst>
                </a:gridCol>
              </a:tblGrid>
              <a:tr h="1684399">
                <a:tc>
                  <a:txBody>
                    <a:bodyPr/>
                    <a:lstStyle/>
                    <a:p>
                      <a:pPr marL="0" algn="l" defTabSz="914400" rtl="0" eaLnBrk="1" latinLnBrk="0" hangingPunct="1">
                        <a:lnSpc>
                          <a:spcPct val="115000"/>
                        </a:lnSpc>
                        <a:spcAft>
                          <a:spcPts val="0"/>
                        </a:spcAft>
                      </a:pPr>
                      <a:r>
                        <a:rPr lang="el-GR" sz="1600" b="1" kern="1200" dirty="0">
                          <a:solidFill>
                            <a:schemeClr val="tx1">
                              <a:lumMod val="75000"/>
                              <a:lumOff val="25000"/>
                            </a:schemeClr>
                          </a:solidFill>
                          <a:effectLst/>
                          <a:latin typeface="+mn-lt"/>
                          <a:ea typeface="+mn-ea"/>
                          <a:cs typeface="+mn-cs"/>
                        </a:rPr>
                        <a:t>ΑΠΕΥΘΥΝΕΤΑΙ</a:t>
                      </a:r>
                      <a:r>
                        <a:rPr lang="el-GR" sz="1600" b="1" kern="1200" cap="none" spc="0" dirty="0">
                          <a:solidFill>
                            <a:schemeClr val="tx1"/>
                          </a:solidFill>
                          <a:effectLst/>
                          <a:latin typeface="+mn-lt"/>
                          <a:ea typeface="+mn-ea"/>
                          <a:cs typeface="+mn-cs"/>
                        </a:rPr>
                        <a:t> ΣΕ</a:t>
                      </a:r>
                      <a:endParaRPr lang="en-US" sz="1600" b="1" kern="1200" cap="none" spc="0" dirty="0">
                        <a:solidFill>
                          <a:schemeClr val="tx1"/>
                        </a:solidFill>
                        <a:effectLst/>
                        <a:latin typeface="+mn-lt"/>
                        <a:ea typeface="+mn-ea"/>
                        <a:cs typeface="+mn-cs"/>
                      </a:endParaRPr>
                    </a:p>
                  </a:txBody>
                  <a:tcPr marL="63162" marR="63162" marT="63162" marB="631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900" b="0" cap="all" spc="150" dirty="0" err="1">
                          <a:solidFill>
                            <a:schemeClr val="tx1"/>
                          </a:solidFill>
                          <a:effectLst/>
                          <a:latin typeface="+mn-lt"/>
                        </a:rPr>
                        <a:t>Υπο</a:t>
                      </a:r>
                      <a:r>
                        <a:rPr lang="el-GR" sz="900" b="0" cap="all" spc="150" dirty="0">
                          <a:solidFill>
                            <a:schemeClr val="tx1"/>
                          </a:solidFill>
                          <a:effectLst/>
                          <a:latin typeface="+mn-lt"/>
                        </a:rPr>
                        <a:t>-σύσταση, νεοσύστατες ή/και υφιστάμενες μικρομεσαίες επιχειρήσεις κάθε μορφής (ατομικές, Ι.Κ.Ε., Ο.Ε., Ε.Ε., Ε.Π.Ε., Α.Ε.) που πληρούν τις εξής προϋποθέσεις:</a:t>
                      </a:r>
                      <a:endParaRPr lang="en-US" sz="900" b="0" cap="all" spc="150" dirty="0">
                        <a:solidFill>
                          <a:schemeClr val="tx1"/>
                        </a:solidFill>
                        <a:effectLst/>
                        <a:latin typeface="+mn-lt"/>
                      </a:endParaRPr>
                    </a:p>
                    <a:p>
                      <a:pPr marL="342900" lvl="0" indent="-342900">
                        <a:lnSpc>
                          <a:spcPct val="115000"/>
                        </a:lnSpc>
                        <a:spcAft>
                          <a:spcPts val="0"/>
                        </a:spcAft>
                        <a:buSzPts val="1000"/>
                        <a:buFont typeface="Symbol" pitchFamily="2" charset="2"/>
                        <a:buChar char=""/>
                        <a:tabLst>
                          <a:tab pos="457200" algn="l"/>
                        </a:tabLst>
                      </a:pPr>
                      <a:r>
                        <a:rPr lang="el-GR" sz="900" b="0" cap="all" spc="150" dirty="0">
                          <a:solidFill>
                            <a:schemeClr val="tx1"/>
                          </a:solidFill>
                          <a:effectLst/>
                          <a:latin typeface="+mn-lt"/>
                        </a:rPr>
                        <a:t>Έχουν έδρα εντός της ελληνικής επικράτειας και η επένδυση θα πραγματοποιηθεί εντός των ορίων της.</a:t>
                      </a:r>
                      <a:endParaRPr lang="en-US" sz="900" b="0" cap="all" spc="150" dirty="0">
                        <a:solidFill>
                          <a:schemeClr val="tx1"/>
                        </a:solidFill>
                        <a:effectLst/>
                        <a:latin typeface="+mn-lt"/>
                      </a:endParaRPr>
                    </a:p>
                    <a:p>
                      <a:pPr marL="342900" lvl="0" indent="-342900">
                        <a:lnSpc>
                          <a:spcPct val="115000"/>
                        </a:lnSpc>
                        <a:spcAft>
                          <a:spcPts val="0"/>
                        </a:spcAft>
                        <a:buSzPts val="1000"/>
                        <a:buFont typeface="Symbol" pitchFamily="2" charset="2"/>
                        <a:buChar char=""/>
                        <a:tabLst>
                          <a:tab pos="457200" algn="l"/>
                        </a:tabLst>
                      </a:pPr>
                      <a:r>
                        <a:rPr lang="el-GR" sz="900" b="0" cap="all" spc="150" dirty="0">
                          <a:solidFill>
                            <a:schemeClr val="tx1"/>
                          </a:solidFill>
                          <a:effectLst/>
                          <a:latin typeface="+mn-lt"/>
                        </a:rPr>
                        <a:t>Είναι μικρομεσαίες επιχειρήσεις, δηλ. απασχολούν έως 250 εργαζομένους, σε Ετήσιες Μονάδες Εργασίας (Ε.Μ.Ε.) και εμφανίζουν έως 50 εκατ. € ετήσιο κύκλο εργασιών ή ενεργητικό 43 εκατ. €. Στα παραπάνω μεγέθη συμπεριλαμβάνονται τυχόν συνεργαζόμενες ή συνδεδεμένες επιχειρήσεις.</a:t>
                      </a:r>
                      <a:endParaRPr lang="en-US" sz="900" b="0" cap="all" spc="150" dirty="0">
                        <a:solidFill>
                          <a:schemeClr val="tx1"/>
                        </a:solidFill>
                        <a:effectLst/>
                        <a:latin typeface="+mn-lt"/>
                      </a:endParaRPr>
                    </a:p>
                    <a:p>
                      <a:pPr marL="342900" lvl="0" indent="-342900">
                        <a:lnSpc>
                          <a:spcPct val="115000"/>
                        </a:lnSpc>
                        <a:spcAft>
                          <a:spcPts val="0"/>
                        </a:spcAft>
                        <a:buSzPts val="1000"/>
                        <a:buFont typeface="Symbol" pitchFamily="2" charset="2"/>
                        <a:buChar char=""/>
                        <a:tabLst>
                          <a:tab pos="457200" algn="l"/>
                        </a:tabLst>
                      </a:pPr>
                      <a:r>
                        <a:rPr lang="el-GR" sz="900" b="0" cap="all" spc="150" dirty="0">
                          <a:solidFill>
                            <a:schemeClr val="tx1"/>
                          </a:solidFill>
                          <a:effectLst/>
                          <a:latin typeface="+mn-lt"/>
                        </a:rPr>
                        <a:t>Δεν υπερβαίνουν το όριο των ενισχύσεων που θέτει ο Κανόνας De </a:t>
                      </a:r>
                      <a:r>
                        <a:rPr lang="el-GR" sz="900" b="0" cap="all" spc="150" dirty="0" err="1">
                          <a:solidFill>
                            <a:schemeClr val="tx1"/>
                          </a:solidFill>
                          <a:effectLst/>
                          <a:latin typeface="+mn-lt"/>
                        </a:rPr>
                        <a:t>Minimis</a:t>
                      </a:r>
                      <a:r>
                        <a:rPr lang="el-GR" sz="900" b="0" cap="all" spc="150" dirty="0">
                          <a:solidFill>
                            <a:schemeClr val="tx1"/>
                          </a:solidFill>
                          <a:effectLst/>
                          <a:latin typeface="+mn-lt"/>
                        </a:rPr>
                        <a:t>, «περί ενισχύσεων ήσσονος σημασίας».</a:t>
                      </a:r>
                      <a:endParaRPr lang="en-US" sz="900" b="0" cap="all" spc="150" dirty="0">
                        <a:solidFill>
                          <a:schemeClr val="tx1"/>
                        </a:solidFill>
                        <a:effectLst/>
                        <a:latin typeface="+mn-lt"/>
                      </a:endParaRPr>
                    </a:p>
                    <a:p>
                      <a:pPr marL="342900" lvl="0" indent="-342900">
                        <a:lnSpc>
                          <a:spcPct val="115000"/>
                        </a:lnSpc>
                        <a:spcAft>
                          <a:spcPts val="0"/>
                        </a:spcAft>
                        <a:buSzPts val="1000"/>
                        <a:buFont typeface="Symbol" pitchFamily="2" charset="2"/>
                        <a:buChar char=""/>
                        <a:tabLst>
                          <a:tab pos="457200" algn="l"/>
                        </a:tabLst>
                      </a:pPr>
                      <a:r>
                        <a:rPr lang="el-GR" sz="900" b="0" cap="all" spc="150" dirty="0">
                          <a:solidFill>
                            <a:schemeClr val="tx1"/>
                          </a:solidFill>
                          <a:effectLst/>
                          <a:latin typeface="+mn-lt"/>
                        </a:rPr>
                        <a:t>Δραστηριοποιούνται σε επιλέξιμους Κωδικούς Αριθμούς Δραστηριότητας (ΚΑΔ).</a:t>
                      </a:r>
                      <a:endParaRPr lang="en-US" sz="900" b="0" cap="all" spc="150" dirty="0">
                        <a:solidFill>
                          <a:schemeClr val="tx1"/>
                        </a:solidFill>
                        <a:effectLst/>
                        <a:latin typeface="+mn-lt"/>
                      </a:endParaRPr>
                    </a:p>
                    <a:p>
                      <a:pPr marL="342900" lvl="0" indent="-342900">
                        <a:lnSpc>
                          <a:spcPct val="115000"/>
                        </a:lnSpc>
                        <a:spcAft>
                          <a:spcPts val="0"/>
                        </a:spcAft>
                        <a:buSzPts val="1000"/>
                        <a:buFont typeface="Symbol" pitchFamily="2" charset="2"/>
                        <a:buChar char=""/>
                        <a:tabLst>
                          <a:tab pos="457200" algn="l"/>
                        </a:tabLst>
                      </a:pPr>
                      <a:r>
                        <a:rPr lang="el-GR" sz="900" b="0" cap="all" spc="150" dirty="0">
                          <a:solidFill>
                            <a:schemeClr val="tx1"/>
                          </a:solidFill>
                          <a:effectLst/>
                          <a:latin typeface="+mn-lt"/>
                        </a:rPr>
                        <a:t>Είναι φορολογικά και ασφαλιστικά ενήμερες.</a:t>
                      </a:r>
                      <a:endParaRPr lang="en-US" sz="900" b="0" cap="all" spc="150" dirty="0">
                        <a:solidFill>
                          <a:schemeClr val="tx1"/>
                        </a:solidFill>
                        <a:effectLst/>
                        <a:latin typeface="+mn-lt"/>
                        <a:ea typeface="Calibri" panose="020F0502020204030204" pitchFamily="34" charset="0"/>
                        <a:cs typeface="Times New Roman" panose="02020603050405020304" pitchFamily="18" charset="0"/>
                      </a:endParaRPr>
                    </a:p>
                  </a:txBody>
                  <a:tcPr marL="63162" marR="63162" marT="63162" marB="631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8598691"/>
                  </a:ext>
                </a:extLst>
              </a:tr>
              <a:tr h="870842">
                <a:tc>
                  <a:txBody>
                    <a:bodyPr/>
                    <a:lstStyle/>
                    <a:p>
                      <a:pPr>
                        <a:lnSpc>
                          <a:spcPct val="115000"/>
                        </a:lnSpc>
                        <a:spcAft>
                          <a:spcPts val="0"/>
                        </a:spcAft>
                      </a:pPr>
                      <a:r>
                        <a:rPr lang="el-GR" sz="1600" b="1" cap="none" spc="0" dirty="0">
                          <a:solidFill>
                            <a:schemeClr val="tx1"/>
                          </a:solidFill>
                          <a:effectLst/>
                        </a:rPr>
                        <a:t>ΧΑΡΑΚΤΗΡΙΣΤΙΚΑ ΔΑΝΕΙΩΝ</a:t>
                      </a:r>
                      <a:endParaRPr lang="en-US" sz="16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62" marR="63162" marT="63162" marB="631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900" cap="none" spc="0" dirty="0">
                          <a:solidFill>
                            <a:schemeClr val="tx1"/>
                          </a:solidFill>
                          <a:effectLst/>
                          <a:latin typeface="+mn-lt"/>
                        </a:rPr>
                        <a:t>Τα προσφερόμενα δάνεια είναι δύο κατηγοριών:</a:t>
                      </a:r>
                      <a:endParaRPr lang="en-US" sz="900" cap="none" spc="0" dirty="0">
                        <a:solidFill>
                          <a:schemeClr val="tx1"/>
                        </a:solidFill>
                        <a:effectLst/>
                        <a:latin typeface="+mn-lt"/>
                      </a:endParaRPr>
                    </a:p>
                    <a:p>
                      <a:pPr marL="342900" lvl="0" indent="-342900">
                        <a:lnSpc>
                          <a:spcPct val="115000"/>
                        </a:lnSpc>
                        <a:spcAft>
                          <a:spcPts val="0"/>
                        </a:spcAft>
                        <a:buSzPts val="1000"/>
                        <a:buFont typeface="Symbol" pitchFamily="2" charset="2"/>
                        <a:buChar char=""/>
                        <a:tabLst>
                          <a:tab pos="457200" algn="l"/>
                        </a:tabLst>
                      </a:pPr>
                      <a:r>
                        <a:rPr lang="el-GR" sz="900" cap="none" spc="0" dirty="0">
                          <a:solidFill>
                            <a:schemeClr val="tx1"/>
                          </a:solidFill>
                          <a:effectLst/>
                          <a:latin typeface="+mn-lt"/>
                        </a:rPr>
                        <a:t>Δάνεια επιχειρηματικής ανάπτυξης ειδικού σκοπού (κεφάλαια κίνησης).</a:t>
                      </a:r>
                      <a:br>
                        <a:rPr lang="el-GR" sz="900" cap="none" spc="0" dirty="0">
                          <a:solidFill>
                            <a:schemeClr val="tx1"/>
                          </a:solidFill>
                          <a:effectLst/>
                          <a:latin typeface="+mn-lt"/>
                        </a:rPr>
                      </a:br>
                      <a:r>
                        <a:rPr lang="el-GR" sz="900" cap="none" spc="0" dirty="0">
                          <a:solidFill>
                            <a:schemeClr val="tx1"/>
                          </a:solidFill>
                          <a:effectLst/>
                          <a:latin typeface="+mn-lt"/>
                        </a:rPr>
                        <a:t>- ύψος δανείου: 10.000€ έως 300.000€ ανάλογα με τις λειτουργικές ανάγκες της επιχείρησης</a:t>
                      </a:r>
                      <a:br>
                        <a:rPr lang="el-GR" sz="900" cap="none" spc="0" dirty="0">
                          <a:solidFill>
                            <a:schemeClr val="tx1"/>
                          </a:solidFill>
                          <a:effectLst/>
                          <a:latin typeface="+mn-lt"/>
                        </a:rPr>
                      </a:br>
                      <a:r>
                        <a:rPr lang="el-GR" sz="900" cap="none" spc="0" dirty="0">
                          <a:solidFill>
                            <a:schemeClr val="tx1"/>
                          </a:solidFill>
                          <a:effectLst/>
                          <a:latin typeface="+mn-lt"/>
                        </a:rPr>
                        <a:t>- διάρκεια αποπληρωμής: έως 48 μήνες</a:t>
                      </a:r>
                      <a:endParaRPr lang="en-US" sz="900" cap="none" spc="0" dirty="0">
                        <a:solidFill>
                          <a:schemeClr val="tx1"/>
                        </a:solidFill>
                        <a:effectLst/>
                        <a:latin typeface="+mn-lt"/>
                      </a:endParaRPr>
                    </a:p>
                    <a:p>
                      <a:pPr marL="342900" lvl="0" indent="-342900">
                        <a:lnSpc>
                          <a:spcPct val="115000"/>
                        </a:lnSpc>
                        <a:spcAft>
                          <a:spcPts val="0"/>
                        </a:spcAft>
                        <a:buSzPts val="1000"/>
                        <a:buFont typeface="Symbol" pitchFamily="2" charset="2"/>
                        <a:buChar char=""/>
                        <a:tabLst>
                          <a:tab pos="457200" algn="l"/>
                        </a:tabLst>
                      </a:pPr>
                      <a:r>
                        <a:rPr lang="el-GR" sz="900" cap="none" spc="0" dirty="0">
                          <a:solidFill>
                            <a:schemeClr val="tx1"/>
                          </a:solidFill>
                          <a:effectLst/>
                          <a:latin typeface="+mn-lt"/>
                        </a:rPr>
                        <a:t>Δάνεια επενδυτικού σκοπού</a:t>
                      </a:r>
                      <a:br>
                        <a:rPr lang="el-GR" sz="900" cap="none" spc="0" dirty="0">
                          <a:solidFill>
                            <a:schemeClr val="tx1"/>
                          </a:solidFill>
                          <a:effectLst/>
                          <a:latin typeface="+mn-lt"/>
                        </a:rPr>
                      </a:br>
                      <a:r>
                        <a:rPr lang="el-GR" sz="900" cap="none" spc="0" dirty="0">
                          <a:solidFill>
                            <a:schemeClr val="tx1"/>
                          </a:solidFill>
                          <a:effectLst/>
                          <a:latin typeface="+mn-lt"/>
                        </a:rPr>
                        <a:t>- ύψος δανείου: 10.000€ έως 800.000€</a:t>
                      </a:r>
                      <a:br>
                        <a:rPr lang="el-GR" sz="900" cap="none" spc="0" dirty="0">
                          <a:solidFill>
                            <a:schemeClr val="tx1"/>
                          </a:solidFill>
                          <a:effectLst/>
                          <a:latin typeface="+mn-lt"/>
                        </a:rPr>
                      </a:br>
                      <a:r>
                        <a:rPr lang="el-GR" sz="900" cap="none" spc="0" dirty="0">
                          <a:solidFill>
                            <a:schemeClr val="tx1"/>
                          </a:solidFill>
                          <a:effectLst/>
                          <a:latin typeface="+mn-lt"/>
                        </a:rPr>
                        <a:t>- διάρκεια αποπληρωμής: 5-12 έτη με δυνατότητα περιόδου χάριτος από 6 μήνες έως 2 έτη, ανάλογα με το χρόνο υλοποίησης της επένδυσης.</a:t>
                      </a:r>
                      <a:endParaRPr lang="en-US" sz="900" cap="none" spc="0" dirty="0">
                        <a:solidFill>
                          <a:schemeClr val="tx1"/>
                        </a:solidFill>
                        <a:effectLst/>
                        <a:latin typeface="+mn-lt"/>
                        <a:ea typeface="Calibri" panose="020F0502020204030204" pitchFamily="34" charset="0"/>
                        <a:cs typeface="Times New Roman" panose="02020603050405020304" pitchFamily="18" charset="0"/>
                      </a:endParaRPr>
                    </a:p>
                  </a:txBody>
                  <a:tcPr marL="63162" marR="63162" marT="63162" marB="631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1931073"/>
                  </a:ext>
                </a:extLst>
              </a:tr>
              <a:tr h="241331">
                <a:tc>
                  <a:txBody>
                    <a:bodyPr/>
                    <a:lstStyle/>
                    <a:p>
                      <a:pPr>
                        <a:lnSpc>
                          <a:spcPct val="115000"/>
                        </a:lnSpc>
                        <a:spcAft>
                          <a:spcPts val="0"/>
                        </a:spcAft>
                      </a:pPr>
                      <a:r>
                        <a:rPr lang="el-GR" sz="1600" b="1" cap="none" spc="0" dirty="0">
                          <a:solidFill>
                            <a:schemeClr val="tx1"/>
                          </a:solidFill>
                          <a:effectLst/>
                        </a:rPr>
                        <a:t>ΕΠΙΤΟΚΙΟ</a:t>
                      </a:r>
                      <a:endParaRPr lang="en-US" sz="16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62" marR="63162" marT="63162" marB="631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900" cap="none" spc="0" dirty="0">
                          <a:solidFill>
                            <a:schemeClr val="tx1"/>
                          </a:solidFill>
                          <a:effectLst/>
                          <a:latin typeface="+mn-lt"/>
                        </a:rPr>
                        <a:t>Κυμαινόμενο με βάση το επιτόκιο ΕΚΤ και μέγιστο περιθώριο επιτοκίου 4,00%, πλέον εισφοράς.</a:t>
                      </a:r>
                      <a:endParaRPr lang="en-US" sz="900" cap="none" spc="0" dirty="0">
                        <a:solidFill>
                          <a:schemeClr val="tx1"/>
                        </a:solidFill>
                        <a:effectLst/>
                        <a:latin typeface="+mn-lt"/>
                        <a:ea typeface="Calibri" panose="020F0502020204030204" pitchFamily="34" charset="0"/>
                        <a:cs typeface="Times New Roman" panose="02020603050405020304" pitchFamily="18" charset="0"/>
                      </a:endParaRPr>
                    </a:p>
                  </a:txBody>
                  <a:tcPr marL="63162" marR="63162" marT="63162" marB="631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1059043"/>
                  </a:ext>
                </a:extLst>
              </a:tr>
              <a:tr h="661005">
                <a:tc>
                  <a:txBody>
                    <a:bodyPr/>
                    <a:lstStyle/>
                    <a:p>
                      <a:pPr>
                        <a:lnSpc>
                          <a:spcPct val="115000"/>
                        </a:lnSpc>
                        <a:spcAft>
                          <a:spcPts val="0"/>
                        </a:spcAft>
                      </a:pPr>
                      <a:r>
                        <a:rPr lang="el-GR" sz="1600" b="1" cap="none" spc="0" dirty="0">
                          <a:solidFill>
                            <a:schemeClr val="tx1"/>
                          </a:solidFill>
                          <a:effectLst/>
                        </a:rPr>
                        <a:t>ΑΛΛΑ ΧΑΡΑΚΤΗΡΙΣΤΙΚΑ / ΠΛΗΡΟΦΟΡΙΕΣ</a:t>
                      </a:r>
                      <a:endParaRPr lang="en-US" sz="16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62" marR="63162" marT="63162" marB="631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900" cap="none" spc="0" dirty="0">
                          <a:solidFill>
                            <a:schemeClr val="tx1"/>
                          </a:solidFill>
                          <a:effectLst/>
                          <a:latin typeface="+mn-lt"/>
                        </a:rPr>
                        <a:t>Η Δράση θα είναι σε ισχύ έως την 28-2-2019.</a:t>
                      </a:r>
                      <a:endParaRPr lang="en-US" sz="900" cap="none" spc="0" dirty="0">
                        <a:solidFill>
                          <a:schemeClr val="tx1"/>
                        </a:solidFill>
                        <a:effectLst/>
                        <a:latin typeface="+mn-lt"/>
                      </a:endParaRPr>
                    </a:p>
                    <a:p>
                      <a:pPr>
                        <a:lnSpc>
                          <a:spcPct val="115000"/>
                        </a:lnSpc>
                        <a:spcAft>
                          <a:spcPts val="0"/>
                        </a:spcAft>
                      </a:pPr>
                      <a:r>
                        <a:rPr lang="el-GR" sz="900" cap="none" spc="0" dirty="0">
                          <a:solidFill>
                            <a:schemeClr val="tx1"/>
                          </a:solidFill>
                          <a:effectLst/>
                          <a:latin typeface="+mn-lt"/>
                        </a:rPr>
                        <a:t>Ειδικότερα, για τα κεφάλαια κίνησης το συνολικό ποσό του δανείου θα πρέπει να εκταμιεύεται άπαξ εντός 3 μηνών από την υπογραφή της σύμβασης και όχι αργότερα από την 28-05-2019. Για τα επενδυτικά δάνεια, υπάρχει δυνατότητα τμηματικών εκταμιεύσεων του δανείου, ανάλογα και με την πρόοδο του επενδυτικού σχεδίου, οι οποίες θα πρέπει να έχουν ολοκληρωθεί εντός της διάρκειας της περιόδου χάριτος, ωστόσο η πρώτη εκταμίευση θα πρέπει να έχει πραγματοποιηθεί έως την 28-05-2019.</a:t>
                      </a:r>
                      <a:endParaRPr lang="en-US" sz="900" cap="none" spc="0" dirty="0">
                        <a:solidFill>
                          <a:schemeClr val="tx1"/>
                        </a:solidFill>
                        <a:effectLst/>
                        <a:latin typeface="+mn-lt"/>
                        <a:ea typeface="Calibri" panose="020F0502020204030204" pitchFamily="34" charset="0"/>
                        <a:cs typeface="Times New Roman" panose="02020603050405020304" pitchFamily="18" charset="0"/>
                      </a:endParaRPr>
                    </a:p>
                  </a:txBody>
                  <a:tcPr marL="63162" marR="63162" marT="63162" marB="631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3581429"/>
                  </a:ext>
                </a:extLst>
              </a:tr>
            </a:tbl>
          </a:graphicData>
        </a:graphic>
      </p:graphicFrame>
    </p:spTree>
    <p:extLst>
      <p:ext uri="{BB962C8B-B14F-4D97-AF65-F5344CB8AC3E}">
        <p14:creationId xmlns:p14="http://schemas.microsoft.com/office/powerpoint/2010/main" val="300086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C436D6-FA47-D74A-8A19-567F1FC10241}"/>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Συμμετοχή στο Πρόγραμμα «Εξωστρέφεια» </a:t>
            </a:r>
          </a:p>
        </p:txBody>
      </p:sp>
      <p:graphicFrame>
        <p:nvGraphicFramePr>
          <p:cNvPr id="4" name="Content Placeholder 3">
            <a:extLst>
              <a:ext uri="{FF2B5EF4-FFF2-40B4-BE49-F238E27FC236}">
                <a16:creationId xmlns:a16="http://schemas.microsoft.com/office/drawing/2014/main" id="{42FFD97C-F2E8-9B46-98CC-9E36F9F54208}"/>
              </a:ext>
            </a:extLst>
          </p:cNvPr>
          <p:cNvGraphicFramePr>
            <a:graphicFrameLocks noGrp="1"/>
          </p:cNvGraphicFramePr>
          <p:nvPr>
            <p:ph idx="1"/>
            <p:extLst>
              <p:ext uri="{D42A27DB-BD31-4B8C-83A1-F6EECF244321}">
                <p14:modId xmlns:p14="http://schemas.microsoft.com/office/powerpoint/2010/main" val="3988152367"/>
              </p:ext>
            </p:extLst>
          </p:nvPr>
        </p:nvGraphicFramePr>
        <p:xfrm>
          <a:off x="643467" y="2004655"/>
          <a:ext cx="10905067" cy="3735344"/>
        </p:xfrm>
        <a:graphic>
          <a:graphicData uri="http://schemas.openxmlformats.org/drawingml/2006/table">
            <a:tbl>
              <a:tblPr firstRow="1" firstCol="1" bandRow="1">
                <a:noFill/>
                <a:tableStyleId>{5C22544A-7EE6-4342-B048-85BDC9FD1C3A}</a:tableStyleId>
              </a:tblPr>
              <a:tblGrid>
                <a:gridCol w="3671590">
                  <a:extLst>
                    <a:ext uri="{9D8B030D-6E8A-4147-A177-3AD203B41FA5}">
                      <a16:colId xmlns:a16="http://schemas.microsoft.com/office/drawing/2014/main" val="1728596060"/>
                    </a:ext>
                  </a:extLst>
                </a:gridCol>
                <a:gridCol w="7233477">
                  <a:extLst>
                    <a:ext uri="{9D8B030D-6E8A-4147-A177-3AD203B41FA5}">
                      <a16:colId xmlns:a16="http://schemas.microsoft.com/office/drawing/2014/main" val="1748786597"/>
                    </a:ext>
                  </a:extLst>
                </a:gridCol>
              </a:tblGrid>
              <a:tr h="1076601">
                <a:tc>
                  <a:txBody>
                    <a:bodyPr/>
                    <a:lstStyle/>
                    <a:p>
                      <a:pPr algn="r">
                        <a:lnSpc>
                          <a:spcPct val="115000"/>
                        </a:lnSpc>
                        <a:spcAft>
                          <a:spcPts val="0"/>
                        </a:spcAft>
                      </a:pPr>
                      <a:r>
                        <a:rPr lang="en-US" sz="1600" b="1" dirty="0">
                          <a:solidFill>
                            <a:schemeClr val="tx1">
                              <a:lumMod val="75000"/>
                              <a:lumOff val="25000"/>
                            </a:schemeClr>
                          </a:solidFill>
                          <a:effectLst/>
                        </a:rPr>
                        <a:t> </a:t>
                      </a:r>
                      <a:r>
                        <a:rPr lang="el-GR" sz="1600" b="1" dirty="0">
                          <a:solidFill>
                            <a:schemeClr val="tx1">
                              <a:lumMod val="75000"/>
                              <a:lumOff val="25000"/>
                            </a:schemeClr>
                          </a:solidFill>
                          <a:effectLst/>
                        </a:rPr>
                        <a:t>ΑΠΕΥΘΥΝΕΤΑΙ ΣΕ</a:t>
                      </a:r>
                      <a:endParaRPr lang="en-US"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630" marR="297945" marT="99315" marB="993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1600" b="1" dirty="0">
                          <a:solidFill>
                            <a:schemeClr val="tx1">
                              <a:lumMod val="75000"/>
                              <a:lumOff val="25000"/>
                            </a:schemeClr>
                          </a:solidFill>
                          <a:effectLst/>
                        </a:rPr>
                        <a:t>Σε υφιστάμενες μικρομεσαίες επιχειρήσεις κάθε μορφής (ατομικές, Ι.Κ.Ε., Ο.Ε., Ε.Ε., Ε.Π.Ε., Α.Ε.) Δραστηριοποιούνται σε επιλέξιμους Κωδικούς Αριθμούς Δραστηριότητας (ΚΑΔ).</a:t>
                      </a:r>
                      <a:endParaRPr lang="en-US"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630" marR="103453" marT="99315" marB="993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9554156"/>
                  </a:ext>
                </a:extLst>
              </a:tr>
              <a:tr h="1076601">
                <a:tc>
                  <a:txBody>
                    <a:bodyPr/>
                    <a:lstStyle/>
                    <a:p>
                      <a:pPr algn="r">
                        <a:lnSpc>
                          <a:spcPct val="115000"/>
                        </a:lnSpc>
                        <a:spcAft>
                          <a:spcPts val="0"/>
                        </a:spcAft>
                      </a:pPr>
                      <a:r>
                        <a:rPr lang="el-GR" sz="1600" b="1">
                          <a:solidFill>
                            <a:schemeClr val="tx1">
                              <a:lumMod val="75000"/>
                              <a:lumOff val="25000"/>
                            </a:schemeClr>
                          </a:solidFill>
                          <a:effectLst/>
                        </a:rPr>
                        <a:t>ΧΑΡΑΚΤΗΡΙΣΤΙΚΑ ΔΑΝΕΙΩΝ</a:t>
                      </a:r>
                      <a:endParaRPr lang="en-US" sz="16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630" marR="297945" marT="99315" marB="993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1600" dirty="0">
                          <a:solidFill>
                            <a:schemeClr val="tx1">
                              <a:lumMod val="75000"/>
                              <a:lumOff val="25000"/>
                            </a:schemeClr>
                          </a:solidFill>
                          <a:effectLst/>
                        </a:rPr>
                        <a:t>Κεφάλαια Κίνησης ύψους μέχρι το 80% της αξίας του τιμολογίου του </a:t>
                      </a:r>
                      <a:r>
                        <a:rPr lang="el-GR" sz="1600" dirty="0" err="1">
                          <a:solidFill>
                            <a:schemeClr val="tx1">
                              <a:lumMod val="75000"/>
                              <a:lumOff val="25000"/>
                            </a:schemeClr>
                          </a:solidFill>
                          <a:effectLst/>
                        </a:rPr>
                        <a:t>εξαγωγέα</a:t>
                      </a:r>
                      <a:r>
                        <a:rPr lang="el-GR" sz="1600" dirty="0">
                          <a:solidFill>
                            <a:schemeClr val="tx1">
                              <a:lumMod val="75000"/>
                              <a:lumOff val="25000"/>
                            </a:schemeClr>
                          </a:solidFill>
                          <a:effectLst/>
                        </a:rPr>
                        <a:t> και μέχρι 1 εκατ. €</a:t>
                      </a:r>
                      <a:endParaRPr lang="en-US" sz="1600" dirty="0">
                        <a:solidFill>
                          <a:schemeClr val="tx1">
                            <a:lumMod val="75000"/>
                            <a:lumOff val="25000"/>
                          </a:schemeClr>
                        </a:solidFill>
                        <a:effectLst/>
                      </a:endParaRPr>
                    </a:p>
                    <a:p>
                      <a:pPr>
                        <a:lnSpc>
                          <a:spcPct val="115000"/>
                        </a:lnSpc>
                        <a:spcAft>
                          <a:spcPts val="0"/>
                        </a:spcAft>
                      </a:pPr>
                      <a:r>
                        <a:rPr lang="el-GR" sz="1600" dirty="0">
                          <a:solidFill>
                            <a:schemeClr val="tx1">
                              <a:lumMod val="75000"/>
                              <a:lumOff val="25000"/>
                            </a:schemeClr>
                          </a:solidFill>
                          <a:effectLst/>
                        </a:rPr>
                        <a:t>με ανταγωνιστικό επιτόκιο και ευνοϊκούς όρους</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630" marR="103453" marT="99315" marB="993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EDC">
                        <a:alpha val="20000"/>
                      </a:srgbClr>
                    </a:solidFill>
                  </a:tcPr>
                </a:tc>
                <a:extLst>
                  <a:ext uri="{0D108BD9-81ED-4DB2-BD59-A6C34878D82A}">
                    <a16:rowId xmlns:a16="http://schemas.microsoft.com/office/drawing/2014/main" val="2790647098"/>
                  </a:ext>
                </a:extLst>
              </a:tr>
              <a:tr h="791071">
                <a:tc>
                  <a:txBody>
                    <a:bodyPr/>
                    <a:lstStyle/>
                    <a:p>
                      <a:pPr algn="r">
                        <a:lnSpc>
                          <a:spcPct val="115000"/>
                        </a:lnSpc>
                        <a:spcAft>
                          <a:spcPts val="0"/>
                        </a:spcAft>
                      </a:pPr>
                      <a:r>
                        <a:rPr lang="el-GR" sz="1600" b="1">
                          <a:solidFill>
                            <a:schemeClr val="tx1">
                              <a:lumMod val="75000"/>
                              <a:lumOff val="25000"/>
                            </a:schemeClr>
                          </a:solidFill>
                          <a:effectLst/>
                        </a:rPr>
                        <a:t>ΕΠΙΤΟΚΙΟ</a:t>
                      </a:r>
                      <a:endParaRPr lang="en-US" sz="16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630" marR="297945" marT="99315" marB="993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1600">
                          <a:solidFill>
                            <a:schemeClr val="tx1">
                              <a:lumMod val="75000"/>
                              <a:lumOff val="25000"/>
                            </a:schemeClr>
                          </a:solidFill>
                          <a:effectLst/>
                        </a:rPr>
                        <a:t>Κυμαινόμενο με βάση το επιτόκιο </a:t>
                      </a:r>
                      <a:r>
                        <a:rPr lang="en-US" sz="1600">
                          <a:solidFill>
                            <a:schemeClr val="tx1">
                              <a:lumMod val="75000"/>
                              <a:lumOff val="25000"/>
                            </a:schemeClr>
                          </a:solidFill>
                          <a:effectLst/>
                        </a:rPr>
                        <a:t>Euribor </a:t>
                      </a:r>
                      <a:r>
                        <a:rPr lang="el-GR" sz="1600">
                          <a:solidFill>
                            <a:schemeClr val="tx1">
                              <a:lumMod val="75000"/>
                              <a:lumOff val="25000"/>
                            </a:schemeClr>
                          </a:solidFill>
                          <a:effectLst/>
                        </a:rPr>
                        <a:t>και μέγιστο περιθώριο επιτοκίου 4,00%, πλέον εισφοράς.</a:t>
                      </a:r>
                      <a:endParaRPr lang="en-US" sz="16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630" marR="103453" marT="99315" marB="993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4528054"/>
                  </a:ext>
                </a:extLst>
              </a:tr>
              <a:tr h="791071">
                <a:tc>
                  <a:txBody>
                    <a:bodyPr/>
                    <a:lstStyle/>
                    <a:p>
                      <a:pPr algn="r">
                        <a:lnSpc>
                          <a:spcPct val="115000"/>
                        </a:lnSpc>
                        <a:spcAft>
                          <a:spcPts val="0"/>
                        </a:spcAft>
                      </a:pPr>
                      <a:r>
                        <a:rPr lang="el-GR" sz="1600" b="1">
                          <a:solidFill>
                            <a:schemeClr val="tx1">
                              <a:lumMod val="75000"/>
                              <a:lumOff val="25000"/>
                            </a:schemeClr>
                          </a:solidFill>
                          <a:effectLst/>
                        </a:rPr>
                        <a:t>ΑΛΛΑ ΧΑΡΑΚΤΗΡΙΣΤΙΚΑ / ΠΛΗΡΟΦΟΡΙΕΣ</a:t>
                      </a:r>
                      <a:endParaRPr lang="en-US" sz="16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630" marR="297945" marT="99315" marB="993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l-GR" sz="1600" dirty="0">
                          <a:solidFill>
                            <a:schemeClr val="tx1">
                              <a:lumMod val="75000"/>
                              <a:lumOff val="25000"/>
                            </a:schemeClr>
                          </a:solidFill>
                          <a:effectLst/>
                        </a:rPr>
                        <a:t>Χρηματοδότηση χωρίς εμπράγματες διασφαλίσεις.</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98630" marR="103453" marT="99315" marB="993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EDC">
                        <a:alpha val="20000"/>
                      </a:srgbClr>
                    </a:solidFill>
                  </a:tcPr>
                </a:tc>
                <a:extLst>
                  <a:ext uri="{0D108BD9-81ED-4DB2-BD59-A6C34878D82A}">
                    <a16:rowId xmlns:a16="http://schemas.microsoft.com/office/drawing/2014/main" val="2991172030"/>
                  </a:ext>
                </a:extLst>
              </a:tr>
            </a:tbl>
          </a:graphicData>
        </a:graphic>
      </p:graphicFrame>
    </p:spTree>
    <p:extLst>
      <p:ext uri="{BB962C8B-B14F-4D97-AF65-F5344CB8AC3E}">
        <p14:creationId xmlns:p14="http://schemas.microsoft.com/office/powerpoint/2010/main" val="3890449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DC7E73-4BF9-4329-8037-0F1F7335AFE9}"/>
              </a:ext>
            </a:extLst>
          </p:cNvPr>
          <p:cNvSpPr>
            <a:spLocks noGrp="1"/>
          </p:cNvSpPr>
          <p:nvPr>
            <p:ph type="title"/>
          </p:nvPr>
        </p:nvSpPr>
        <p:spPr/>
        <p:txBody>
          <a:bodyPr/>
          <a:lstStyle/>
          <a:p>
            <a:r>
              <a:rPr lang="el-GR" dirty="0"/>
              <a:t>Στρατηγική της Ένωσης</a:t>
            </a:r>
            <a:r>
              <a:rPr lang="en-US" dirty="0"/>
              <a:t> (1/2)</a:t>
            </a:r>
          </a:p>
        </p:txBody>
      </p:sp>
      <p:sp>
        <p:nvSpPr>
          <p:cNvPr id="3" name="Θέση περιεχομένου 2">
            <a:extLst>
              <a:ext uri="{FF2B5EF4-FFF2-40B4-BE49-F238E27FC236}">
                <a16:creationId xmlns:a16="http://schemas.microsoft.com/office/drawing/2014/main" id="{64EF092E-C759-4B7C-A523-FA18571C191E}"/>
              </a:ext>
            </a:extLst>
          </p:cNvPr>
          <p:cNvSpPr>
            <a:spLocks noGrp="1"/>
          </p:cNvSpPr>
          <p:nvPr>
            <p:ph idx="1"/>
          </p:nvPr>
        </p:nvSpPr>
        <p:spPr/>
        <p:txBody>
          <a:bodyPr>
            <a:normAutofit fontScale="77500" lnSpcReduction="20000"/>
          </a:bodyPr>
          <a:lstStyle/>
          <a:p>
            <a:pPr marL="0" indent="0">
              <a:spcBef>
                <a:spcPts val="600"/>
              </a:spcBef>
              <a:spcAft>
                <a:spcPts val="600"/>
              </a:spcAft>
              <a:buNone/>
            </a:pPr>
            <a:r>
              <a:rPr lang="el-GR" dirty="0"/>
              <a:t>Οι άξονες λειτουργίας της ΕΝΩΣΗΣ ΣΥΝΕΤΑΙΡΙΣΤΙΚΩΝ ΤΡΑΠΕΖΩΝ  ΕΛΛΑΔΟΣ, συνοψίζονται στις παρακάτω κατευθύνσεις:</a:t>
            </a:r>
            <a:endParaRPr lang="en-US" dirty="0"/>
          </a:p>
          <a:p>
            <a:pPr>
              <a:spcBef>
                <a:spcPts val="600"/>
              </a:spcBef>
              <a:spcAft>
                <a:spcPts val="600"/>
              </a:spcAft>
            </a:pPr>
            <a:r>
              <a:rPr lang="el-GR" dirty="0"/>
              <a:t>Στο σχεδιασμό και υλοποίηση πολιτικής για την προβολή και ανάπτυξη του θεσμού της Συνεταιριστικής Πίστης, σε όλες τις περιοχές της Ελλάδος.</a:t>
            </a:r>
            <a:endParaRPr lang="en-US" dirty="0"/>
          </a:p>
          <a:p>
            <a:pPr>
              <a:spcBef>
                <a:spcPts val="600"/>
              </a:spcBef>
              <a:spcAft>
                <a:spcPts val="600"/>
              </a:spcAft>
            </a:pPr>
            <a:r>
              <a:rPr lang="el-GR" dirty="0"/>
              <a:t>Στη δημιουργία του πλαισίου και των προϋποθέσεων για τη στενότερη και αποδοτικότερη συνεργασία των Συνεταιριστικών Τραπεζών και Πιστωτικών Συνεταιρισμών και τη δημιουργία ενός ενιαίου Συνεταιριστικού Πιστωτικού δικτύου.</a:t>
            </a:r>
            <a:endParaRPr lang="en-US" dirty="0"/>
          </a:p>
          <a:p>
            <a:pPr>
              <a:spcBef>
                <a:spcPts val="600"/>
              </a:spcBef>
              <a:spcAft>
                <a:spcPts val="600"/>
              </a:spcAft>
            </a:pPr>
            <a:r>
              <a:rPr lang="el-GR" dirty="0"/>
              <a:t>Στην εκπροσώπηση της Συνεταιριστικής Πίστης στα θεσμικά όργανα της Πολιτείας.</a:t>
            </a:r>
            <a:endParaRPr lang="en-US" dirty="0"/>
          </a:p>
          <a:p>
            <a:pPr>
              <a:spcBef>
                <a:spcPts val="600"/>
              </a:spcBef>
              <a:spcAft>
                <a:spcPts val="600"/>
              </a:spcAft>
            </a:pPr>
            <a:r>
              <a:rPr lang="el-GR" dirty="0"/>
              <a:t>Στη συστηματική παρέμβαση για τη διεκδίκηση λύσεων στα σημαντικά προβλήματα που απασχολούν τη Συνεταιριστική Πίστη και λειτουργούν ανασταλτικά στην ανάπτυξή της.</a:t>
            </a:r>
            <a:endParaRPr lang="en-US" dirty="0"/>
          </a:p>
          <a:p>
            <a:pPr>
              <a:spcBef>
                <a:spcPts val="600"/>
              </a:spcBef>
              <a:spcAft>
                <a:spcPts val="600"/>
              </a:spcAft>
            </a:pPr>
            <a:r>
              <a:rPr lang="el-GR" dirty="0"/>
              <a:t>Στην παροχή υποστηρικτικών υπηρεσιών στις Συνεταιριστικές Τράπεζες και στους Πιστωτικούς Συνεταιρισμούς, σε θέματα εκπαίδευσης, νομικής υποστήριξης, μηχανοργάνωσης και οργάνωσης.</a:t>
            </a:r>
            <a:endParaRPr lang="en-US" dirty="0"/>
          </a:p>
        </p:txBody>
      </p:sp>
    </p:spTree>
    <p:extLst>
      <p:ext uri="{BB962C8B-B14F-4D97-AF65-F5344CB8AC3E}">
        <p14:creationId xmlns:p14="http://schemas.microsoft.com/office/powerpoint/2010/main" val="166943860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F3C888-C6B2-40D8-BFC7-EAB3256AAFF0}"/>
              </a:ext>
            </a:extLst>
          </p:cNvPr>
          <p:cNvSpPr>
            <a:spLocks noGrp="1"/>
          </p:cNvSpPr>
          <p:nvPr>
            <p:ph type="title"/>
          </p:nvPr>
        </p:nvSpPr>
        <p:spPr/>
        <p:txBody>
          <a:bodyPr/>
          <a:lstStyle/>
          <a:p>
            <a:r>
              <a:rPr lang="el-GR" dirty="0"/>
              <a:t>Στρατηγική της Ένωσης</a:t>
            </a:r>
            <a:r>
              <a:rPr lang="en-US" dirty="0"/>
              <a:t> (2/2)</a:t>
            </a:r>
          </a:p>
        </p:txBody>
      </p:sp>
      <p:sp>
        <p:nvSpPr>
          <p:cNvPr id="3" name="Θέση περιεχομένου 2">
            <a:extLst>
              <a:ext uri="{FF2B5EF4-FFF2-40B4-BE49-F238E27FC236}">
                <a16:creationId xmlns:a16="http://schemas.microsoft.com/office/drawing/2014/main" id="{B18783A7-636B-46DD-9F33-D95547EA13DE}"/>
              </a:ext>
            </a:extLst>
          </p:cNvPr>
          <p:cNvSpPr>
            <a:spLocks noGrp="1"/>
          </p:cNvSpPr>
          <p:nvPr>
            <p:ph idx="1"/>
          </p:nvPr>
        </p:nvSpPr>
        <p:spPr/>
        <p:txBody>
          <a:bodyPr>
            <a:normAutofit/>
          </a:bodyPr>
          <a:lstStyle/>
          <a:p>
            <a:pPr>
              <a:spcBef>
                <a:spcPts val="600"/>
              </a:spcBef>
              <a:spcAft>
                <a:spcPts val="600"/>
              </a:spcAft>
            </a:pPr>
            <a:r>
              <a:rPr lang="el-GR" dirty="0"/>
              <a:t>Στην ανάπτυξη δεσμών και συνεργασιών με Συνεταιριστικές Τράπεζες του εξωτερικού.</a:t>
            </a:r>
            <a:endParaRPr lang="en-US" dirty="0"/>
          </a:p>
          <a:p>
            <a:pPr>
              <a:spcBef>
                <a:spcPts val="600"/>
              </a:spcBef>
              <a:spcAft>
                <a:spcPts val="600"/>
              </a:spcAft>
            </a:pPr>
            <a:r>
              <a:rPr lang="el-GR" dirty="0"/>
              <a:t>Στην ανάπτυξη της </a:t>
            </a:r>
            <a:r>
              <a:rPr lang="el-GR" dirty="0" err="1"/>
              <a:t>διασυνεταιριστικής</a:t>
            </a:r>
            <a:r>
              <a:rPr lang="el-GR" dirty="0"/>
              <a:t> συνεργασίας και την προβολή της Κοινωνικής Οικονομίας στη χώρα μας*</a:t>
            </a:r>
            <a:endParaRPr lang="en-US" dirty="0"/>
          </a:p>
          <a:p>
            <a:pPr lvl="1">
              <a:spcBef>
                <a:spcPts val="600"/>
              </a:spcBef>
              <a:spcAft>
                <a:spcPts val="600"/>
              </a:spcAft>
            </a:pPr>
            <a:r>
              <a:rPr lang="en-US" dirty="0"/>
              <a:t>A</a:t>
            </a:r>
            <a:r>
              <a:rPr lang="el-GR" dirty="0"/>
              <a:t>ν και οι ίδιες δεν ανήκουν, σύμφωνα με τον νόμο, στην κοινωνική οικονομία</a:t>
            </a:r>
            <a:endParaRPr lang="en-US" dirty="0"/>
          </a:p>
          <a:p>
            <a:pPr lvl="1">
              <a:spcBef>
                <a:spcPts val="600"/>
              </a:spcBef>
              <a:spcAft>
                <a:spcPts val="600"/>
              </a:spcAft>
            </a:pPr>
            <a:r>
              <a:rPr lang="el-GR" dirty="0"/>
              <a:t>Δίνουμε έμφαση στην ουσία, εφαρμογής των αρχών που χαρακτηρίζουν την κοινωνική οικονομία και λιγότερο στον τύπο (π.χ. νομική μορφή)</a:t>
            </a:r>
          </a:p>
          <a:p>
            <a:pPr lvl="1">
              <a:spcBef>
                <a:spcPts val="600"/>
              </a:spcBef>
              <a:spcAft>
                <a:spcPts val="600"/>
              </a:spcAft>
            </a:pPr>
            <a:r>
              <a:rPr lang="el-GR" dirty="0"/>
              <a:t>Αξιοποίηση Ευρωπαϊκών - Διεθνών καλών πρακτικών. ΔΕΝ χρειάζεται να ανακαλύψουμε τον τροχό!</a:t>
            </a:r>
            <a:endParaRPr lang="en-US" dirty="0"/>
          </a:p>
          <a:p>
            <a:endParaRPr lang="en-US" dirty="0"/>
          </a:p>
        </p:txBody>
      </p:sp>
    </p:spTree>
    <p:extLst>
      <p:ext uri="{BB962C8B-B14F-4D97-AF65-F5344CB8AC3E}">
        <p14:creationId xmlns:p14="http://schemas.microsoft.com/office/powerpoint/2010/main" val="34605205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1034" y="3732430"/>
            <a:ext cx="7294827" cy="1169551"/>
          </a:xfrm>
          <a:prstGeom prst="rect">
            <a:avLst/>
          </a:prstGeom>
          <a:noFill/>
        </p:spPr>
        <p:txBody>
          <a:bodyPr wrap="square" rtlCol="0">
            <a:spAutoFit/>
          </a:bodyPr>
          <a:lstStyle/>
          <a:p>
            <a:pPr algn="ctr"/>
            <a:r>
              <a:rPr lang="el-GR" sz="7000" b="1" kern="0" spc="500" dirty="0">
                <a:solidFill>
                  <a:srgbClr val="002060"/>
                </a:solidFill>
                <a:effectLst>
                  <a:outerShdw blurRad="38100" dist="38100" dir="2700000" algn="tl">
                    <a:srgbClr val="000000">
                      <a:alpha val="43137"/>
                    </a:srgbClr>
                  </a:outerShdw>
                </a:effectLst>
              </a:rPr>
              <a:t>Σας ευχαριστώ!</a:t>
            </a:r>
          </a:p>
        </p:txBody>
      </p:sp>
      <p:pic>
        <p:nvPicPr>
          <p:cNvPr id="6" name="Εικόνα 5"/>
          <p:cNvPicPr>
            <a:picLocks noChangeAspect="1"/>
          </p:cNvPicPr>
          <p:nvPr/>
        </p:nvPicPr>
        <p:blipFill>
          <a:blip r:embed="rId2"/>
          <a:stretch>
            <a:fillRect/>
          </a:stretch>
        </p:blipFill>
        <p:spPr>
          <a:xfrm>
            <a:off x="58057" y="0"/>
            <a:ext cx="8106986" cy="723215"/>
          </a:xfrm>
          <a:prstGeom prst="rect">
            <a:avLst/>
          </a:prstGeom>
        </p:spPr>
      </p:pic>
      <p:pic>
        <p:nvPicPr>
          <p:cNvPr id="7" name="Picture 2" descr="http://www.ust-global.com/en/images/stories/level1/success1.png">
            <a:extLst>
              <a:ext uri="{FF2B5EF4-FFF2-40B4-BE49-F238E27FC236}">
                <a16:creationId xmlns:a16="http://schemas.microsoft.com/office/drawing/2014/main" id="{D7454946-564A-471A-8B4F-3A099DB80C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8586" y="1084822"/>
            <a:ext cx="5419725" cy="2286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7038F58-E99B-4B17-BB5D-DC7BCF170919}"/>
              </a:ext>
            </a:extLst>
          </p:cNvPr>
          <p:cNvSpPr txBox="1"/>
          <p:nvPr/>
        </p:nvSpPr>
        <p:spPr>
          <a:xfrm>
            <a:off x="1104954" y="5195612"/>
            <a:ext cx="8106985" cy="800219"/>
          </a:xfrm>
          <a:prstGeom prst="rect">
            <a:avLst/>
          </a:prstGeom>
          <a:noFill/>
        </p:spPr>
        <p:txBody>
          <a:bodyPr wrap="square" rtlCol="0">
            <a:spAutoFit/>
          </a:bodyPr>
          <a:lstStyle/>
          <a:p>
            <a:pPr algn="ctr"/>
            <a:r>
              <a:rPr lang="el-GR" sz="2800" b="1" dirty="0">
                <a:solidFill>
                  <a:srgbClr val="002060"/>
                </a:solidFill>
                <a:effectLst>
                  <a:outerShdw blurRad="38100" dist="38100" dir="2700000" algn="tl">
                    <a:srgbClr val="000000">
                      <a:alpha val="43137"/>
                    </a:srgbClr>
                  </a:outerShdw>
                </a:effectLst>
              </a:rPr>
              <a:t>Μπο</a:t>
            </a:r>
            <a:r>
              <a:rPr lang="en-US" sz="2800" b="1" dirty="0" err="1">
                <a:solidFill>
                  <a:srgbClr val="002060"/>
                </a:solidFill>
                <a:effectLst>
                  <a:outerShdw blurRad="38100" dist="38100" dir="2700000" algn="tl">
                    <a:srgbClr val="000000">
                      <a:alpha val="43137"/>
                    </a:srgbClr>
                  </a:outerShdw>
                </a:effectLst>
              </a:rPr>
              <a:t>ύ</a:t>
            </a:r>
            <a:r>
              <a:rPr lang="el-GR" sz="2800" b="1" dirty="0" err="1">
                <a:solidFill>
                  <a:srgbClr val="002060"/>
                </a:solidFill>
                <a:effectLst>
                  <a:outerShdw blurRad="38100" dist="38100" dir="2700000" algn="tl">
                    <a:srgbClr val="000000">
                      <a:alpha val="43137"/>
                    </a:srgbClr>
                  </a:outerShdw>
                </a:effectLst>
              </a:rPr>
              <a:t>κης</a:t>
            </a:r>
            <a:r>
              <a:rPr lang="el-GR" sz="2800" b="1" dirty="0">
                <a:solidFill>
                  <a:srgbClr val="002060"/>
                </a:solidFill>
                <a:effectLst>
                  <a:outerShdw blurRad="38100" dist="38100" dir="2700000" algn="tl">
                    <a:srgbClr val="000000">
                      <a:alpha val="43137"/>
                    </a:srgbClr>
                  </a:outerShdw>
                </a:effectLst>
              </a:rPr>
              <a:t> Γεώργιος</a:t>
            </a:r>
          </a:p>
          <a:p>
            <a:pPr algn="ctr"/>
            <a:r>
              <a:rPr lang="el-GR" b="1" dirty="0">
                <a:solidFill>
                  <a:srgbClr val="002060"/>
                </a:solidFill>
                <a:effectLst>
                  <a:outerShdw blurRad="38100" dist="38100" dir="2700000" algn="tl">
                    <a:srgbClr val="000000">
                      <a:alpha val="43137"/>
                    </a:srgbClr>
                  </a:outerShdw>
                </a:effectLst>
              </a:rPr>
              <a:t>Πρόεδρος ΔΣ, Συν. Τράπεζα Καρδίτσας</a:t>
            </a:r>
          </a:p>
        </p:txBody>
      </p:sp>
    </p:spTree>
    <p:extLst>
      <p:ext uri="{BB962C8B-B14F-4D97-AF65-F5344CB8AC3E}">
        <p14:creationId xmlns:p14="http://schemas.microsoft.com/office/powerpoint/2010/main" val="331622587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170A83-68FB-41A5-93D3-179405E91D73}"/>
              </a:ext>
            </a:extLst>
          </p:cNvPr>
          <p:cNvSpPr>
            <a:spLocks noGrp="1"/>
          </p:cNvSpPr>
          <p:nvPr>
            <p:ph type="title"/>
          </p:nvPr>
        </p:nvSpPr>
        <p:spPr/>
        <p:txBody>
          <a:bodyPr/>
          <a:lstStyle/>
          <a:p>
            <a:r>
              <a:rPr lang="el-GR" dirty="0"/>
              <a:t>Σύντομο Ιστορικό</a:t>
            </a:r>
            <a:endParaRPr lang="en-US" dirty="0"/>
          </a:p>
        </p:txBody>
      </p:sp>
      <p:sp>
        <p:nvSpPr>
          <p:cNvPr id="3" name="Θέση περιεχομένου 2">
            <a:extLst>
              <a:ext uri="{FF2B5EF4-FFF2-40B4-BE49-F238E27FC236}">
                <a16:creationId xmlns:a16="http://schemas.microsoft.com/office/drawing/2014/main" id="{FFB898E2-93B4-4C26-B6AE-D87B797507C0}"/>
              </a:ext>
            </a:extLst>
          </p:cNvPr>
          <p:cNvSpPr>
            <a:spLocks noGrp="1"/>
          </p:cNvSpPr>
          <p:nvPr>
            <p:ph idx="1"/>
          </p:nvPr>
        </p:nvSpPr>
        <p:spPr/>
        <p:txBody>
          <a:bodyPr>
            <a:normAutofit/>
          </a:bodyPr>
          <a:lstStyle/>
          <a:p>
            <a:pPr algn="just">
              <a:lnSpc>
                <a:spcPct val="150000"/>
              </a:lnSpc>
            </a:pPr>
            <a:r>
              <a:rPr lang="el-GR" sz="1800" dirty="0"/>
              <a:t>Η Ένωση Συνεταιριστικών Τραπεζών Ελλάδος, ιδρύθηκε στις 22.7.1995 με πρωτοβουλία των Συνεταιριστικών Τραπεζών Λαμίας, Ιωαννίνων, </a:t>
            </a:r>
            <a:r>
              <a:rPr lang="el-GR" sz="1800" dirty="0" err="1"/>
              <a:t>Παγκρήτιας</a:t>
            </a:r>
            <a:r>
              <a:rPr lang="el-GR" sz="1800" dirty="0"/>
              <a:t> και Αχαϊκής και του Πιστωτικού Συνεταιρισμού Κορινθίας «Ο ΕΡΜΗΣ»</a:t>
            </a:r>
            <a:endParaRPr lang="en-US" sz="1800" dirty="0"/>
          </a:p>
          <a:p>
            <a:pPr algn="just">
              <a:lnSpc>
                <a:spcPct val="150000"/>
              </a:lnSpc>
            </a:pPr>
            <a:r>
              <a:rPr lang="el-GR" sz="1800" dirty="0"/>
              <a:t>Είναι μέλος της Ευρωπαϊκής Ένωσης Συνεταιριστικών Τραπεζών (EACB) και της Διεθνούς Ένωσης Συνεταιριστικών Τραπεζών (ICBA)</a:t>
            </a:r>
            <a:endParaRPr lang="en-US" sz="1800" dirty="0"/>
          </a:p>
          <a:p>
            <a:pPr algn="just">
              <a:lnSpc>
                <a:spcPct val="150000"/>
              </a:lnSpc>
            </a:pPr>
            <a:r>
              <a:rPr lang="el-GR" sz="1800" dirty="0"/>
              <a:t>Σήμερα η ΕΣΤΕ αριθμεί 14 μέλη, από τα οποία τα 9 είναι Συνεταιριστικές Τράπεζες, και 5 Πιστωτικοί Συνεταιρισμοί. </a:t>
            </a:r>
            <a:endParaRPr lang="en-US" sz="1800" dirty="0"/>
          </a:p>
          <a:p>
            <a:pPr algn="just">
              <a:lnSpc>
                <a:spcPct val="150000"/>
              </a:lnSpc>
            </a:pPr>
            <a:r>
              <a:rPr lang="el-GR" sz="1800" dirty="0"/>
              <a:t>Διοικείται από 11μελές Διοικητικό Συμβούλιο, που εκλέγεται από τη Γενική Συνέλευση των μελών ενώ ταυτόχρονα εκλέγεται και 4μελές Εποπτικό Συμβούλιο.</a:t>
            </a:r>
            <a:endParaRPr lang="en-US" sz="1800" dirty="0"/>
          </a:p>
        </p:txBody>
      </p:sp>
    </p:spTree>
    <p:extLst>
      <p:ext uri="{BB962C8B-B14F-4D97-AF65-F5344CB8AC3E}">
        <p14:creationId xmlns:p14="http://schemas.microsoft.com/office/powerpoint/2010/main" val="146711969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2663587" y="1707843"/>
            <a:ext cx="6864824" cy="4481087"/>
          </a:xfrm>
          <a:prstGeom prst="rect">
            <a:avLst/>
          </a:prstGeom>
          <a:solidFill>
            <a:schemeClr val="accent6">
              <a:lumMod val="20000"/>
              <a:lumOff val="80000"/>
            </a:schemeClr>
          </a:solidFill>
        </p:spPr>
      </p:pic>
      <p:pic>
        <p:nvPicPr>
          <p:cNvPr id="6" name="Εικόνα 5"/>
          <p:cNvPicPr>
            <a:picLocks noChangeAspect="1"/>
          </p:cNvPicPr>
          <p:nvPr/>
        </p:nvPicPr>
        <p:blipFill>
          <a:blip r:embed="rId3"/>
          <a:stretch>
            <a:fillRect/>
          </a:stretch>
        </p:blipFill>
        <p:spPr>
          <a:xfrm>
            <a:off x="58057" y="0"/>
            <a:ext cx="8106986" cy="723215"/>
          </a:xfrm>
          <a:prstGeom prst="rect">
            <a:avLst/>
          </a:prstGeom>
        </p:spPr>
      </p:pic>
      <p:sp>
        <p:nvSpPr>
          <p:cNvPr id="4" name="Τίτλος 3">
            <a:extLst>
              <a:ext uri="{FF2B5EF4-FFF2-40B4-BE49-F238E27FC236}">
                <a16:creationId xmlns:a16="http://schemas.microsoft.com/office/drawing/2014/main" id="{521BA5D2-D096-4EBB-A55C-2F4903A7D355}"/>
              </a:ext>
            </a:extLst>
          </p:cNvPr>
          <p:cNvSpPr>
            <a:spLocks noGrp="1"/>
          </p:cNvSpPr>
          <p:nvPr>
            <p:ph type="title"/>
          </p:nvPr>
        </p:nvSpPr>
        <p:spPr/>
        <p:txBody>
          <a:bodyPr/>
          <a:lstStyle/>
          <a:p>
            <a:r>
              <a:rPr lang="el-GR" dirty="0"/>
              <a:t>Μέλη της Ένωσης</a:t>
            </a:r>
            <a:endParaRPr lang="en-US" dirty="0"/>
          </a:p>
        </p:txBody>
      </p:sp>
    </p:spTree>
    <p:extLst>
      <p:ext uri="{BB962C8B-B14F-4D97-AF65-F5344CB8AC3E}">
        <p14:creationId xmlns:p14="http://schemas.microsoft.com/office/powerpoint/2010/main" val="67593007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3" name="Group 3"/>
          <p:cNvGraphicFramePr>
            <a:graphicFrameLocks noGrp="1"/>
          </p:cNvGraphicFramePr>
          <p:nvPr>
            <p:ph sz="quarter" idx="4294967295"/>
            <p:custDataLst>
              <p:tags r:id="rId1"/>
            </p:custDataLst>
            <p:extLst>
              <p:ext uri="{D42A27DB-BD31-4B8C-83A1-F6EECF244321}">
                <p14:modId xmlns:p14="http://schemas.microsoft.com/office/powerpoint/2010/main" val="1269611211"/>
              </p:ext>
            </p:extLst>
          </p:nvPr>
        </p:nvGraphicFramePr>
        <p:xfrm>
          <a:off x="7154864" y="3162301"/>
          <a:ext cx="3168649" cy="931503"/>
        </p:xfrm>
        <a:graphic>
          <a:graphicData uri="http://schemas.openxmlformats.org/drawingml/2006/table">
            <a:tbl>
              <a:tblPr/>
              <a:tblGrid>
                <a:gridCol w="703897">
                  <a:extLst>
                    <a:ext uri="{9D8B030D-6E8A-4147-A177-3AD203B41FA5}">
                      <a16:colId xmlns:a16="http://schemas.microsoft.com/office/drawing/2014/main" val="20000"/>
                    </a:ext>
                  </a:extLst>
                </a:gridCol>
                <a:gridCol w="616188">
                  <a:extLst>
                    <a:ext uri="{9D8B030D-6E8A-4147-A177-3AD203B41FA5}">
                      <a16:colId xmlns:a16="http://schemas.microsoft.com/office/drawing/2014/main" val="20001"/>
                    </a:ext>
                  </a:extLst>
                </a:gridCol>
                <a:gridCol w="616188">
                  <a:extLst>
                    <a:ext uri="{9D8B030D-6E8A-4147-A177-3AD203B41FA5}">
                      <a16:colId xmlns:a16="http://schemas.microsoft.com/office/drawing/2014/main" val="20002"/>
                    </a:ext>
                  </a:extLst>
                </a:gridCol>
                <a:gridCol w="616188">
                  <a:extLst>
                    <a:ext uri="{9D8B030D-6E8A-4147-A177-3AD203B41FA5}">
                      <a16:colId xmlns:a16="http://schemas.microsoft.com/office/drawing/2014/main" val="20003"/>
                    </a:ext>
                  </a:extLst>
                </a:gridCol>
                <a:gridCol w="616188">
                  <a:extLst>
                    <a:ext uri="{9D8B030D-6E8A-4147-A177-3AD203B41FA5}">
                      <a16:colId xmlns:a16="http://schemas.microsoft.com/office/drawing/2014/main" val="20004"/>
                    </a:ext>
                  </a:extLst>
                </a:gridCol>
              </a:tblGrid>
              <a:tr h="360000">
                <a:tc>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700" b="0" i="0" u="none" strike="noStrike" cap="none" normalizeH="0" baseline="0" dirty="0">
                          <a:ln>
                            <a:noFill/>
                          </a:ln>
                          <a:solidFill>
                            <a:srgbClr val="0076A8"/>
                          </a:solidFill>
                          <a:effectLst/>
                          <a:latin typeface="+mn-lt"/>
                        </a:rPr>
                        <a:t>(6M 2016)</a:t>
                      </a:r>
                    </a:p>
                  </a:txBody>
                  <a:tcPr marL="36000" marR="36000" marT="3600" marB="360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en-US" sz="900" dirty="0"/>
                        <a:t>592</a:t>
                      </a:r>
                      <a:endParaRPr lang="el-GR" sz="900" dirty="0"/>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00" dirty="0"/>
                        <a:t>481</a:t>
                      </a:r>
                      <a:endParaRPr lang="el-GR" sz="900" dirty="0"/>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00" dirty="0"/>
                        <a:t>678</a:t>
                      </a:r>
                      <a:endParaRPr lang="el-GR" sz="900" dirty="0"/>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00" kern="1200" dirty="0">
                          <a:solidFill>
                            <a:srgbClr val="000000"/>
                          </a:solidFill>
                          <a:latin typeface="+mn-lt"/>
                          <a:ea typeface="+mn-ea"/>
                          <a:cs typeface="Arial" pitchFamily="34" charset="0"/>
                        </a:rPr>
                        <a:t>524</a:t>
                      </a: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9,661</a:t>
                      </a:r>
                      <a:endParaRPr lang="el-GR" sz="900" kern="1200" dirty="0">
                        <a:solidFill>
                          <a:srgbClr val="000000"/>
                        </a:solidFill>
                        <a:latin typeface="+mn-lt"/>
                        <a:ea typeface="+mn-ea"/>
                        <a:cs typeface="Arial" pitchFamily="34" charset="0"/>
                      </a:endParaRP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00" kern="1200" dirty="0">
                          <a:solidFill>
                            <a:srgbClr val="000000"/>
                          </a:solidFill>
                          <a:latin typeface="+mn-lt"/>
                          <a:ea typeface="+mn-ea"/>
                          <a:cs typeface="Arial" pitchFamily="34" charset="0"/>
                        </a:rPr>
                        <a:t>9,091</a:t>
                      </a:r>
                      <a:endParaRPr lang="el-GR" sz="900" kern="1200" dirty="0">
                        <a:solidFill>
                          <a:srgbClr val="000000"/>
                        </a:solidFill>
                        <a:latin typeface="+mn-lt"/>
                        <a:ea typeface="+mn-ea"/>
                        <a:cs typeface="Arial" pitchFamily="34" charset="0"/>
                      </a:endParaRP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00" kern="1200" dirty="0">
                          <a:solidFill>
                            <a:srgbClr val="000000"/>
                          </a:solidFill>
                          <a:latin typeface="+mn-lt"/>
                          <a:ea typeface="+mn-ea"/>
                          <a:cs typeface="Arial" pitchFamily="34" charset="0"/>
                        </a:rPr>
                        <a:t>14,957</a:t>
                      </a: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00" kern="1200" dirty="0">
                          <a:solidFill>
                            <a:srgbClr val="000000"/>
                          </a:solidFill>
                          <a:latin typeface="+mn-lt"/>
                          <a:ea typeface="+mn-ea"/>
                          <a:cs typeface="Arial" pitchFamily="34" charset="0"/>
                        </a:rPr>
                        <a:t>12,013</a:t>
                      </a: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1,095*</a:t>
                      </a:r>
                      <a:endParaRPr lang="el-GR" sz="900" kern="1200" dirty="0">
                        <a:solidFill>
                          <a:srgbClr val="000000"/>
                        </a:solidFill>
                        <a:latin typeface="+mn-lt"/>
                        <a:ea typeface="+mn-ea"/>
                        <a:cs typeface="Arial" pitchFamily="34" charset="0"/>
                      </a:endParaRP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800**</a:t>
                      </a:r>
                      <a:endParaRPr lang="el-GR" sz="900" kern="1200" dirty="0">
                        <a:solidFill>
                          <a:srgbClr val="000000"/>
                        </a:solidFill>
                        <a:latin typeface="+mn-lt"/>
                        <a:ea typeface="+mn-ea"/>
                        <a:cs typeface="Arial" pitchFamily="34" charset="0"/>
                      </a:endParaRP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1,817*</a:t>
                      </a:r>
                      <a:endParaRPr lang="el-GR" sz="900" kern="1200" dirty="0">
                        <a:solidFill>
                          <a:srgbClr val="000000"/>
                        </a:solidFill>
                        <a:latin typeface="+mn-lt"/>
                        <a:ea typeface="+mn-ea"/>
                        <a:cs typeface="Arial" pitchFamily="34" charset="0"/>
                      </a:endParaRP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1,454**</a:t>
                      </a:r>
                      <a:endParaRPr lang="el-GR" sz="900" kern="1200" dirty="0">
                        <a:solidFill>
                          <a:srgbClr val="000000"/>
                        </a:solidFill>
                        <a:latin typeface="+mn-lt"/>
                        <a:ea typeface="+mn-ea"/>
                        <a:cs typeface="Arial" pitchFamily="34" charset="0"/>
                      </a:endParaRPr>
                    </a:p>
                  </a:txBody>
                  <a:tcPr marL="36000" marR="36000" marT="3600" marB="360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bl>
          </a:graphicData>
        </a:graphic>
      </p:graphicFrame>
      <p:graphicFrame>
        <p:nvGraphicFramePr>
          <p:cNvPr id="146" name="Group 3"/>
          <p:cNvGraphicFramePr>
            <a:graphicFrameLocks noGrp="1"/>
          </p:cNvGraphicFramePr>
          <p:nvPr>
            <p:ph sz="quarter" idx="4294967295"/>
            <p:custDataLst>
              <p:tags r:id="rId2"/>
            </p:custDataLst>
            <p:extLst/>
          </p:nvPr>
        </p:nvGraphicFramePr>
        <p:xfrm>
          <a:off x="7693770" y="1206003"/>
          <a:ext cx="1572690" cy="844935"/>
        </p:xfrm>
        <a:graphic>
          <a:graphicData uri="http://schemas.openxmlformats.org/drawingml/2006/table">
            <a:tbl>
              <a:tblPr/>
              <a:tblGrid>
                <a:gridCol w="999311">
                  <a:extLst>
                    <a:ext uri="{9D8B030D-6E8A-4147-A177-3AD203B41FA5}">
                      <a16:colId xmlns:a16="http://schemas.microsoft.com/office/drawing/2014/main" val="20000"/>
                    </a:ext>
                  </a:extLst>
                </a:gridCol>
                <a:gridCol w="573379">
                  <a:extLst>
                    <a:ext uri="{9D8B030D-6E8A-4147-A177-3AD203B41FA5}">
                      <a16:colId xmlns:a16="http://schemas.microsoft.com/office/drawing/2014/main" val="20001"/>
                    </a:ext>
                  </a:extLst>
                </a:gridCol>
              </a:tblGrid>
              <a:tr h="252000">
                <a:tc gridSpan="2">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1000" b="1" i="0" u="none" strike="noStrike" cap="none" normalizeH="0" baseline="0" dirty="0">
                          <a:ln>
                            <a:noFill/>
                          </a:ln>
                          <a:solidFill>
                            <a:srgbClr val="0076A8"/>
                          </a:solidFill>
                          <a:effectLst/>
                          <a:latin typeface="+mn-lt"/>
                        </a:rPr>
                        <a:t>      C.B. of </a:t>
                      </a:r>
                      <a:r>
                        <a:rPr kumimoji="0" lang="en-US" sz="1000" b="1" i="0" u="none" strike="noStrike" cap="none" normalizeH="0" baseline="0" dirty="0" err="1">
                          <a:ln>
                            <a:noFill/>
                          </a:ln>
                          <a:solidFill>
                            <a:srgbClr val="0076A8"/>
                          </a:solidFill>
                          <a:effectLst/>
                          <a:latin typeface="+mn-lt"/>
                        </a:rPr>
                        <a:t>Evros</a:t>
                      </a:r>
                      <a:endParaRPr kumimoji="0" lang="en-US" sz="1000" b="1" i="0" u="none" strike="noStrike" cap="none" normalizeH="0" baseline="0" dirty="0">
                        <a:ln>
                          <a:noFill/>
                        </a:ln>
                        <a:solidFill>
                          <a:srgbClr val="0076A8"/>
                        </a:solidFill>
                        <a:effectLst/>
                        <a:latin typeface="+mn-lt"/>
                      </a:endParaRPr>
                    </a:p>
                  </a:txBody>
                  <a:tcPr marL="0" marR="0" marT="0" marB="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solidFill>
                        <a:schemeClr val="bg1"/>
                      </a:solidFill>
                      <a:prstDash val="solid"/>
                      <a:round/>
                      <a:headEnd type="none" w="med" len="med"/>
                      <a:tailEnd type="none" w="med" len="med"/>
                    </a:lnL>
                    <a:lnR w="12700" cmpd="sng">
                      <a:noFill/>
                      <a:prstDash val="soli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5</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29</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4</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168" name="Group 3"/>
          <p:cNvGraphicFramePr>
            <a:graphicFrameLocks noGrp="1"/>
          </p:cNvGraphicFramePr>
          <p:nvPr>
            <p:ph sz="quarter" idx="4294967295"/>
            <p:custDataLst>
              <p:tags r:id="rId3"/>
            </p:custDataLst>
            <p:extLst/>
          </p:nvPr>
        </p:nvGraphicFramePr>
        <p:xfrm>
          <a:off x="7885936" y="5045140"/>
          <a:ext cx="1572690" cy="844935"/>
        </p:xfrm>
        <a:graphic>
          <a:graphicData uri="http://schemas.openxmlformats.org/drawingml/2006/table">
            <a:tbl>
              <a:tblPr/>
              <a:tblGrid>
                <a:gridCol w="999311">
                  <a:extLst>
                    <a:ext uri="{9D8B030D-6E8A-4147-A177-3AD203B41FA5}">
                      <a16:colId xmlns:a16="http://schemas.microsoft.com/office/drawing/2014/main" val="20000"/>
                    </a:ext>
                  </a:extLst>
                </a:gridCol>
                <a:gridCol w="573379">
                  <a:extLst>
                    <a:ext uri="{9D8B030D-6E8A-4147-A177-3AD203B41FA5}">
                      <a16:colId xmlns:a16="http://schemas.microsoft.com/office/drawing/2014/main" val="20001"/>
                    </a:ext>
                  </a:extLst>
                </a:gridCol>
              </a:tblGrid>
              <a:tr h="252000">
                <a:tc gridSpan="2">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1000" b="1" i="0" u="none" strike="noStrike" cap="none" normalizeH="0" baseline="0" dirty="0">
                          <a:ln>
                            <a:noFill/>
                          </a:ln>
                          <a:solidFill>
                            <a:srgbClr val="0076A8"/>
                          </a:solidFill>
                          <a:effectLst/>
                          <a:latin typeface="+mn-lt"/>
                        </a:rPr>
                        <a:t>      </a:t>
                      </a:r>
                      <a:r>
                        <a:rPr kumimoji="0" lang="en-US" sz="1000" b="1" i="0" u="none" strike="noStrike" cap="none" normalizeH="0" baseline="0" dirty="0" err="1">
                          <a:ln>
                            <a:noFill/>
                          </a:ln>
                          <a:solidFill>
                            <a:srgbClr val="0076A8"/>
                          </a:solidFill>
                          <a:effectLst/>
                          <a:latin typeface="+mn-lt"/>
                        </a:rPr>
                        <a:t>Pancreta</a:t>
                      </a:r>
                      <a:r>
                        <a:rPr kumimoji="0" lang="en-US" sz="1000" b="1" i="0" u="none" strike="noStrike" cap="none" normalizeH="0" baseline="0" dirty="0">
                          <a:ln>
                            <a:noFill/>
                          </a:ln>
                          <a:solidFill>
                            <a:srgbClr val="0076A8"/>
                          </a:solidFill>
                          <a:effectLst/>
                          <a:latin typeface="+mn-lt"/>
                        </a:rPr>
                        <a:t> C.B.</a:t>
                      </a:r>
                    </a:p>
                  </a:txBody>
                  <a:tcPr marL="0" marR="0" marT="0" marB="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solidFill>
                        <a:schemeClr val="bg1"/>
                      </a:solidFill>
                      <a:prstDash val="solid"/>
                      <a:round/>
                      <a:headEnd type="none" w="med" len="med"/>
                      <a:tailEnd type="none" w="med" len="med"/>
                    </a:lnL>
                    <a:lnR w="12700" cmpd="sng">
                      <a:noFill/>
                      <a:prstDash val="soli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5</a:t>
                      </a:r>
                      <a:r>
                        <a:rPr lang="el-GR" sz="900" kern="1200" dirty="0">
                          <a:solidFill>
                            <a:srgbClr val="000000"/>
                          </a:solidFill>
                          <a:latin typeface="+mn-lt"/>
                          <a:ea typeface="+mn-ea"/>
                          <a:cs typeface="Arial" pitchFamily="34" charset="0"/>
                        </a:rPr>
                        <a:t>4</a:t>
                      </a: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l-GR" sz="900" kern="1200" dirty="0">
                          <a:solidFill>
                            <a:srgbClr val="000000"/>
                          </a:solidFill>
                          <a:latin typeface="+mn-lt"/>
                          <a:ea typeface="+mn-ea"/>
                          <a:cs typeface="Arial" pitchFamily="34" charset="0"/>
                        </a:rPr>
                        <a:t>391</a:t>
                      </a: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66</a:t>
                      </a: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165" name="Group 3"/>
          <p:cNvGraphicFramePr>
            <a:graphicFrameLocks noGrp="1"/>
          </p:cNvGraphicFramePr>
          <p:nvPr>
            <p:ph sz="quarter" idx="4294967295"/>
            <p:custDataLst>
              <p:tags r:id="rId4"/>
            </p:custDataLst>
            <p:extLst/>
          </p:nvPr>
        </p:nvGraphicFramePr>
        <p:xfrm>
          <a:off x="3318603" y="5264588"/>
          <a:ext cx="1572690" cy="844935"/>
        </p:xfrm>
        <a:graphic>
          <a:graphicData uri="http://schemas.openxmlformats.org/drawingml/2006/table">
            <a:tbl>
              <a:tblPr/>
              <a:tblGrid>
                <a:gridCol w="999311">
                  <a:extLst>
                    <a:ext uri="{9D8B030D-6E8A-4147-A177-3AD203B41FA5}">
                      <a16:colId xmlns:a16="http://schemas.microsoft.com/office/drawing/2014/main" val="20000"/>
                    </a:ext>
                  </a:extLst>
                </a:gridCol>
                <a:gridCol w="573379">
                  <a:extLst>
                    <a:ext uri="{9D8B030D-6E8A-4147-A177-3AD203B41FA5}">
                      <a16:colId xmlns:a16="http://schemas.microsoft.com/office/drawing/2014/main" val="20001"/>
                    </a:ext>
                  </a:extLst>
                </a:gridCol>
              </a:tblGrid>
              <a:tr h="252000">
                <a:tc gridSpan="2">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1000" b="1" i="0" u="none" strike="noStrike" cap="none" normalizeH="0" baseline="0" dirty="0">
                          <a:ln>
                            <a:noFill/>
                          </a:ln>
                          <a:solidFill>
                            <a:srgbClr val="0076A8"/>
                          </a:solidFill>
                          <a:effectLst/>
                          <a:latin typeface="+mn-lt"/>
                        </a:rPr>
                        <a:t>      C.B. of Chania</a:t>
                      </a:r>
                    </a:p>
                  </a:txBody>
                  <a:tcPr marL="0" marR="0" marT="0" marB="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solidFill>
                        <a:schemeClr val="bg1"/>
                      </a:solidFill>
                      <a:prstDash val="solid"/>
                      <a:round/>
                      <a:headEnd type="none" w="med" len="med"/>
                      <a:tailEnd type="none" w="med" len="med"/>
                    </a:lnL>
                    <a:lnR w="12700" cmpd="sng">
                      <a:noFill/>
                      <a:prstDash val="soli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23</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19</a:t>
                      </a:r>
                      <a:r>
                        <a:rPr lang="el-GR" sz="900" kern="1200" dirty="0">
                          <a:solidFill>
                            <a:srgbClr val="000000"/>
                          </a:solidFill>
                          <a:latin typeface="+mn-lt"/>
                          <a:ea typeface="+mn-ea"/>
                          <a:cs typeface="Arial" pitchFamily="34" charset="0"/>
                        </a:rPr>
                        <a:t>6</a:t>
                      </a: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33</a:t>
                      </a: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159" name="Group 3"/>
          <p:cNvGraphicFramePr>
            <a:graphicFrameLocks noGrp="1"/>
          </p:cNvGraphicFramePr>
          <p:nvPr>
            <p:ph sz="quarter" idx="4294967295"/>
            <p:custDataLst>
              <p:tags r:id="rId5"/>
            </p:custDataLst>
            <p:extLst>
              <p:ext uri="{D42A27DB-BD31-4B8C-83A1-F6EECF244321}">
                <p14:modId xmlns:p14="http://schemas.microsoft.com/office/powerpoint/2010/main" val="3214202928"/>
              </p:ext>
            </p:extLst>
          </p:nvPr>
        </p:nvGraphicFramePr>
        <p:xfrm>
          <a:off x="2223864" y="4310779"/>
          <a:ext cx="1572690" cy="844935"/>
        </p:xfrm>
        <a:graphic>
          <a:graphicData uri="http://schemas.openxmlformats.org/drawingml/2006/table">
            <a:tbl>
              <a:tblPr/>
              <a:tblGrid>
                <a:gridCol w="999311">
                  <a:extLst>
                    <a:ext uri="{9D8B030D-6E8A-4147-A177-3AD203B41FA5}">
                      <a16:colId xmlns:a16="http://schemas.microsoft.com/office/drawing/2014/main" val="20000"/>
                    </a:ext>
                  </a:extLst>
                </a:gridCol>
                <a:gridCol w="573379">
                  <a:extLst>
                    <a:ext uri="{9D8B030D-6E8A-4147-A177-3AD203B41FA5}">
                      <a16:colId xmlns:a16="http://schemas.microsoft.com/office/drawing/2014/main" val="20001"/>
                    </a:ext>
                  </a:extLst>
                </a:gridCol>
              </a:tblGrid>
              <a:tr h="252000">
                <a:tc gridSpan="2">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1000" b="1" i="0" u="none" strike="noStrike" cap="none" normalizeH="0" baseline="0" dirty="0">
                          <a:ln>
                            <a:noFill/>
                          </a:ln>
                          <a:solidFill>
                            <a:srgbClr val="0076A8"/>
                          </a:solidFill>
                          <a:effectLst/>
                          <a:latin typeface="+mn-lt"/>
                        </a:rPr>
                        <a:t>      C.B. of </a:t>
                      </a:r>
                      <a:r>
                        <a:rPr kumimoji="0" lang="en-US" sz="1000" b="1" i="0" u="none" strike="noStrike" cap="none" normalizeH="0" baseline="0" dirty="0" err="1">
                          <a:ln>
                            <a:noFill/>
                          </a:ln>
                          <a:solidFill>
                            <a:srgbClr val="0076A8"/>
                          </a:solidFill>
                          <a:effectLst/>
                          <a:latin typeface="+mn-lt"/>
                        </a:rPr>
                        <a:t>Karditsa</a:t>
                      </a:r>
                      <a:endParaRPr kumimoji="0" lang="en-US" sz="1000" b="1" i="0" u="none" strike="noStrike" cap="none" normalizeH="0" baseline="0" dirty="0">
                        <a:ln>
                          <a:noFill/>
                        </a:ln>
                        <a:solidFill>
                          <a:srgbClr val="0076A8"/>
                        </a:solidFill>
                        <a:effectLst/>
                        <a:latin typeface="+mn-lt"/>
                      </a:endParaRPr>
                    </a:p>
                  </a:txBody>
                  <a:tcPr marL="0" marR="0" marT="0" marB="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solidFill>
                        <a:schemeClr val="bg1"/>
                      </a:solidFill>
                      <a:prstDash val="solid"/>
                      <a:round/>
                      <a:headEnd type="none" w="med" len="med"/>
                      <a:tailEnd type="none" w="med" len="med"/>
                    </a:lnL>
                    <a:lnR w="12700" cmpd="sng">
                      <a:noFill/>
                      <a:prstDash val="soli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4</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40</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5</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175" name="Group 3"/>
          <p:cNvGraphicFramePr>
            <a:graphicFrameLocks noGrp="1"/>
          </p:cNvGraphicFramePr>
          <p:nvPr>
            <p:ph sz="quarter" idx="4294967295"/>
            <p:custDataLst>
              <p:tags r:id="rId6"/>
            </p:custDataLst>
            <p:extLst>
              <p:ext uri="{D42A27DB-BD31-4B8C-83A1-F6EECF244321}">
                <p14:modId xmlns:p14="http://schemas.microsoft.com/office/powerpoint/2010/main" val="3719438516"/>
              </p:ext>
            </p:extLst>
          </p:nvPr>
        </p:nvGraphicFramePr>
        <p:xfrm>
          <a:off x="1841519" y="1218330"/>
          <a:ext cx="1572690" cy="844935"/>
        </p:xfrm>
        <a:graphic>
          <a:graphicData uri="http://schemas.openxmlformats.org/drawingml/2006/table">
            <a:tbl>
              <a:tblPr/>
              <a:tblGrid>
                <a:gridCol w="999311">
                  <a:extLst>
                    <a:ext uri="{9D8B030D-6E8A-4147-A177-3AD203B41FA5}">
                      <a16:colId xmlns:a16="http://schemas.microsoft.com/office/drawing/2014/main" val="20000"/>
                    </a:ext>
                  </a:extLst>
                </a:gridCol>
                <a:gridCol w="573379">
                  <a:extLst>
                    <a:ext uri="{9D8B030D-6E8A-4147-A177-3AD203B41FA5}">
                      <a16:colId xmlns:a16="http://schemas.microsoft.com/office/drawing/2014/main" val="20001"/>
                    </a:ext>
                  </a:extLst>
                </a:gridCol>
              </a:tblGrid>
              <a:tr h="252000">
                <a:tc gridSpan="2">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1000" b="1" i="0" u="none" strike="noStrike" cap="none" normalizeH="0" baseline="0" dirty="0">
                          <a:ln>
                            <a:noFill/>
                          </a:ln>
                          <a:solidFill>
                            <a:srgbClr val="0076A8"/>
                          </a:solidFill>
                          <a:effectLst/>
                          <a:latin typeface="+mn-lt"/>
                        </a:rPr>
                        <a:t>      C.B. of Pieria</a:t>
                      </a:r>
                    </a:p>
                  </a:txBody>
                  <a:tcPr marL="0" marR="0" marT="0" marB="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solidFill>
                        <a:schemeClr val="bg1"/>
                      </a:solidFill>
                      <a:prstDash val="solid"/>
                      <a:round/>
                      <a:headEnd type="none" w="med" len="med"/>
                      <a:tailEnd type="none" w="med" len="med"/>
                    </a:lnL>
                    <a:lnR w="12700" cmpd="sng">
                      <a:noFill/>
                      <a:prstDash val="soli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2</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l-GR" sz="900" kern="1200" dirty="0">
                          <a:solidFill>
                            <a:srgbClr val="000000"/>
                          </a:solidFill>
                          <a:latin typeface="+mn-lt"/>
                          <a:ea typeface="+mn-ea"/>
                          <a:cs typeface="Arial" pitchFamily="34" charset="0"/>
                        </a:rPr>
                        <a:t>15</a:t>
                      </a: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2</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137" name="Group 3"/>
          <p:cNvGraphicFramePr>
            <a:graphicFrameLocks noGrp="1"/>
          </p:cNvGraphicFramePr>
          <p:nvPr>
            <p:ph sz="quarter" idx="4294967295"/>
            <p:custDataLst>
              <p:tags r:id="rId7"/>
            </p:custDataLst>
            <p:extLst>
              <p:ext uri="{D42A27DB-BD31-4B8C-83A1-F6EECF244321}">
                <p14:modId xmlns:p14="http://schemas.microsoft.com/office/powerpoint/2010/main" val="256535689"/>
              </p:ext>
            </p:extLst>
          </p:nvPr>
        </p:nvGraphicFramePr>
        <p:xfrm>
          <a:off x="5549468" y="973444"/>
          <a:ext cx="1572690" cy="844935"/>
        </p:xfrm>
        <a:graphic>
          <a:graphicData uri="http://schemas.openxmlformats.org/drawingml/2006/table">
            <a:tbl>
              <a:tblPr/>
              <a:tblGrid>
                <a:gridCol w="999311">
                  <a:extLst>
                    <a:ext uri="{9D8B030D-6E8A-4147-A177-3AD203B41FA5}">
                      <a16:colId xmlns:a16="http://schemas.microsoft.com/office/drawing/2014/main" val="20000"/>
                    </a:ext>
                  </a:extLst>
                </a:gridCol>
                <a:gridCol w="573379">
                  <a:extLst>
                    <a:ext uri="{9D8B030D-6E8A-4147-A177-3AD203B41FA5}">
                      <a16:colId xmlns:a16="http://schemas.microsoft.com/office/drawing/2014/main" val="20001"/>
                    </a:ext>
                  </a:extLst>
                </a:gridCol>
              </a:tblGrid>
              <a:tr h="252000">
                <a:tc gridSpan="2">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1000" b="1" i="0" u="none" strike="noStrike" cap="none" normalizeH="0" baseline="0" dirty="0">
                          <a:ln>
                            <a:noFill/>
                          </a:ln>
                          <a:solidFill>
                            <a:srgbClr val="0076A8"/>
                          </a:solidFill>
                          <a:effectLst/>
                          <a:latin typeface="+mn-lt"/>
                        </a:rPr>
                        <a:t>      C.B. of Drama</a:t>
                      </a:r>
                    </a:p>
                  </a:txBody>
                  <a:tcPr marL="0" marR="0" marT="0" marB="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solidFill>
                        <a:schemeClr val="bg1"/>
                      </a:solidFill>
                      <a:prstDash val="solid"/>
                      <a:round/>
                      <a:headEnd type="none" w="med" len="med"/>
                      <a:tailEnd type="none" w="med" len="med"/>
                    </a:lnL>
                    <a:lnR w="12700" cmpd="sng">
                      <a:noFill/>
                      <a:prstDash val="soli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3</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18</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3</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pic>
        <p:nvPicPr>
          <p:cNvPr id="393" name="Content Placeholder 392"/>
          <p:cNvPicPr>
            <a:picLocks noGrp="1" noChangeAspect="1"/>
          </p:cNvPicPr>
          <p:nvPr>
            <p:ph sz="quarter" idx="10"/>
          </p:nvPr>
        </p:nvPicPr>
        <p:blipFill>
          <a:blip r:embed="rId12" cstate="print">
            <a:extLst>
              <a:ext uri="{28A0092B-C50C-407E-A947-70E740481C1C}">
                <a14:useLocalDpi xmlns:a14="http://schemas.microsoft.com/office/drawing/2010/main" val="0"/>
              </a:ext>
            </a:extLst>
          </a:blip>
          <a:stretch>
            <a:fillRect/>
          </a:stretch>
        </p:blipFill>
        <p:spPr>
          <a:xfrm>
            <a:off x="9867918" y="3208021"/>
            <a:ext cx="450324" cy="288925"/>
          </a:xfrm>
        </p:spPr>
      </p:pic>
      <p:sp>
        <p:nvSpPr>
          <p:cNvPr id="5" name="Text Placeholder 4"/>
          <p:cNvSpPr>
            <a:spLocks noGrp="1"/>
          </p:cNvSpPr>
          <p:nvPr>
            <p:ph type="body" sz="quarter" idx="27"/>
          </p:nvPr>
        </p:nvSpPr>
        <p:spPr>
          <a:xfrm>
            <a:off x="497783" y="6016160"/>
            <a:ext cx="11188700" cy="260737"/>
          </a:xfrm>
        </p:spPr>
        <p:txBody>
          <a:bodyPr/>
          <a:lstStyle/>
          <a:p>
            <a:r>
              <a:rPr lang="en-US" dirty="0"/>
              <a:t>Source: Published financial statements FY 2015 of C.B., Investors Presentation (6M 2016) of Systemic banks	</a:t>
            </a:r>
            <a:endParaRPr lang="el-GR" dirty="0"/>
          </a:p>
        </p:txBody>
      </p:sp>
      <p:sp>
        <p:nvSpPr>
          <p:cNvPr id="7" name="Text Placeholder 6"/>
          <p:cNvSpPr>
            <a:spLocks noGrp="1"/>
          </p:cNvSpPr>
          <p:nvPr>
            <p:ph type="body" sz="quarter" idx="13"/>
          </p:nvPr>
        </p:nvSpPr>
        <p:spPr/>
        <p:txBody>
          <a:bodyPr vert="horz" lIns="0" tIns="0" rIns="0" bIns="0" rtlCol="0" anchor="t" anchorCtr="0">
            <a:noAutofit/>
          </a:bodyPr>
          <a:lstStyle/>
          <a:p>
            <a:pPr algn="r">
              <a:spcBef>
                <a:spcPct val="0"/>
              </a:spcBef>
            </a:pPr>
            <a:r>
              <a:rPr lang="en-US" sz="1600" dirty="0">
                <a:solidFill>
                  <a:schemeClr val="tx1"/>
                </a:solidFill>
                <a:latin typeface="+mj-lt"/>
                <a:ea typeface="+mj-ea"/>
                <a:cs typeface="+mj-cs"/>
              </a:rPr>
              <a:t>	</a:t>
            </a:r>
            <a:r>
              <a:rPr lang="en-US" sz="1600" b="1" dirty="0">
                <a:solidFill>
                  <a:schemeClr val="tx1"/>
                </a:solidFill>
                <a:effectLst>
                  <a:outerShdw blurRad="38100" dist="38100" dir="2700000" algn="tl">
                    <a:srgbClr val="000000">
                      <a:alpha val="43137"/>
                    </a:srgbClr>
                  </a:outerShdw>
                </a:effectLst>
                <a:latin typeface="+mj-lt"/>
                <a:ea typeface="+mj-ea"/>
                <a:cs typeface="+mj-cs"/>
              </a:rPr>
              <a:t>Systemic &amp; Cooperative Banks footprint</a:t>
            </a:r>
            <a:endParaRPr lang="el-GR" sz="1600" b="1" dirty="0">
              <a:solidFill>
                <a:schemeClr val="tx1"/>
              </a:solidFill>
              <a:effectLst>
                <a:outerShdw blurRad="38100" dist="38100" dir="2700000" algn="tl">
                  <a:srgbClr val="000000">
                    <a:alpha val="43137"/>
                  </a:srgbClr>
                </a:outerShdw>
              </a:effectLst>
              <a:latin typeface="+mj-lt"/>
              <a:ea typeface="+mj-ea"/>
              <a:cs typeface="+mj-cs"/>
            </a:endParaRPr>
          </a:p>
        </p:txBody>
      </p:sp>
      <p:grpSp>
        <p:nvGrpSpPr>
          <p:cNvPr id="254" name="Group 8"/>
          <p:cNvGrpSpPr>
            <a:grpSpLocks/>
          </p:cNvGrpSpPr>
          <p:nvPr/>
        </p:nvGrpSpPr>
        <p:grpSpPr bwMode="gray">
          <a:xfrm>
            <a:off x="3536589" y="1829053"/>
            <a:ext cx="4138299" cy="4264426"/>
            <a:chOff x="3598" y="1166"/>
            <a:chExt cx="2296" cy="2324"/>
          </a:xfrm>
          <a:solidFill>
            <a:srgbClr val="0097A9"/>
          </a:solidFill>
        </p:grpSpPr>
        <p:sp>
          <p:nvSpPr>
            <p:cNvPr id="255" name="Freeform 9"/>
            <p:cNvSpPr>
              <a:spLocks/>
            </p:cNvSpPr>
            <p:nvPr/>
          </p:nvSpPr>
          <p:spPr bwMode="gray">
            <a:xfrm>
              <a:off x="4597" y="3240"/>
              <a:ext cx="773" cy="250"/>
            </a:xfrm>
            <a:custGeom>
              <a:avLst/>
              <a:gdLst>
                <a:gd name="T0" fmla="*/ 705 w 705"/>
                <a:gd name="T1" fmla="*/ 137 h 229"/>
                <a:gd name="T2" fmla="*/ 688 w 705"/>
                <a:gd name="T3" fmla="*/ 192 h 229"/>
                <a:gd name="T4" fmla="*/ 652 w 705"/>
                <a:gd name="T5" fmla="*/ 196 h 229"/>
                <a:gd name="T6" fmla="*/ 630 w 705"/>
                <a:gd name="T7" fmla="*/ 189 h 229"/>
                <a:gd name="T8" fmla="*/ 600 w 705"/>
                <a:gd name="T9" fmla="*/ 194 h 229"/>
                <a:gd name="T10" fmla="*/ 567 w 705"/>
                <a:gd name="T11" fmla="*/ 194 h 229"/>
                <a:gd name="T12" fmla="*/ 549 w 705"/>
                <a:gd name="T13" fmla="*/ 196 h 229"/>
                <a:gd name="T14" fmla="*/ 517 w 705"/>
                <a:gd name="T15" fmla="*/ 205 h 229"/>
                <a:gd name="T16" fmla="*/ 474 w 705"/>
                <a:gd name="T17" fmla="*/ 206 h 229"/>
                <a:gd name="T18" fmla="*/ 439 w 705"/>
                <a:gd name="T19" fmla="*/ 208 h 229"/>
                <a:gd name="T20" fmla="*/ 419 w 705"/>
                <a:gd name="T21" fmla="*/ 220 h 229"/>
                <a:gd name="T22" fmla="*/ 381 w 705"/>
                <a:gd name="T23" fmla="*/ 224 h 229"/>
                <a:gd name="T24" fmla="*/ 345 w 705"/>
                <a:gd name="T25" fmla="*/ 228 h 229"/>
                <a:gd name="T26" fmla="*/ 314 w 705"/>
                <a:gd name="T27" fmla="*/ 197 h 229"/>
                <a:gd name="T28" fmla="*/ 272 w 705"/>
                <a:gd name="T29" fmla="*/ 167 h 229"/>
                <a:gd name="T30" fmla="*/ 243 w 705"/>
                <a:gd name="T31" fmla="*/ 158 h 229"/>
                <a:gd name="T32" fmla="*/ 214 w 705"/>
                <a:gd name="T33" fmla="*/ 152 h 229"/>
                <a:gd name="T34" fmla="*/ 184 w 705"/>
                <a:gd name="T35" fmla="*/ 152 h 229"/>
                <a:gd name="T36" fmla="*/ 158 w 705"/>
                <a:gd name="T37" fmla="*/ 145 h 229"/>
                <a:gd name="T38" fmla="*/ 126 w 705"/>
                <a:gd name="T39" fmla="*/ 140 h 229"/>
                <a:gd name="T40" fmla="*/ 92 w 705"/>
                <a:gd name="T41" fmla="*/ 132 h 229"/>
                <a:gd name="T42" fmla="*/ 76 w 705"/>
                <a:gd name="T43" fmla="*/ 131 h 229"/>
                <a:gd name="T44" fmla="*/ 40 w 705"/>
                <a:gd name="T45" fmla="*/ 137 h 229"/>
                <a:gd name="T46" fmla="*/ 17 w 705"/>
                <a:gd name="T47" fmla="*/ 133 h 229"/>
                <a:gd name="T48" fmla="*/ 2 w 705"/>
                <a:gd name="T49" fmla="*/ 101 h 229"/>
                <a:gd name="T50" fmla="*/ 11 w 705"/>
                <a:gd name="T51" fmla="*/ 61 h 229"/>
                <a:gd name="T52" fmla="*/ 22 w 705"/>
                <a:gd name="T53" fmla="*/ 35 h 229"/>
                <a:gd name="T54" fmla="*/ 42 w 705"/>
                <a:gd name="T55" fmla="*/ 52 h 229"/>
                <a:gd name="T56" fmla="*/ 58 w 705"/>
                <a:gd name="T57" fmla="*/ 25 h 229"/>
                <a:gd name="T58" fmla="*/ 58 w 705"/>
                <a:gd name="T59" fmla="*/ 2 h 229"/>
                <a:gd name="T60" fmla="*/ 78 w 705"/>
                <a:gd name="T61" fmla="*/ 29 h 229"/>
                <a:gd name="T62" fmla="*/ 105 w 705"/>
                <a:gd name="T63" fmla="*/ 38 h 229"/>
                <a:gd name="T64" fmla="*/ 128 w 705"/>
                <a:gd name="T65" fmla="*/ 35 h 229"/>
                <a:gd name="T66" fmla="*/ 164 w 705"/>
                <a:gd name="T67" fmla="*/ 15 h 229"/>
                <a:gd name="T68" fmla="*/ 153 w 705"/>
                <a:gd name="T69" fmla="*/ 56 h 229"/>
                <a:gd name="T70" fmla="*/ 182 w 705"/>
                <a:gd name="T71" fmla="*/ 53 h 229"/>
                <a:gd name="T72" fmla="*/ 194 w 705"/>
                <a:gd name="T73" fmla="*/ 77 h 229"/>
                <a:gd name="T74" fmla="*/ 217 w 705"/>
                <a:gd name="T75" fmla="*/ 97 h 229"/>
                <a:gd name="T76" fmla="*/ 257 w 705"/>
                <a:gd name="T77" fmla="*/ 86 h 229"/>
                <a:gd name="T78" fmla="*/ 282 w 705"/>
                <a:gd name="T79" fmla="*/ 82 h 229"/>
                <a:gd name="T80" fmla="*/ 314 w 705"/>
                <a:gd name="T81" fmla="*/ 71 h 229"/>
                <a:gd name="T82" fmla="*/ 366 w 705"/>
                <a:gd name="T83" fmla="*/ 77 h 229"/>
                <a:gd name="T84" fmla="*/ 403 w 705"/>
                <a:gd name="T85" fmla="*/ 90 h 229"/>
                <a:gd name="T86" fmla="*/ 433 w 705"/>
                <a:gd name="T87" fmla="*/ 91 h 229"/>
                <a:gd name="T88" fmla="*/ 464 w 705"/>
                <a:gd name="T89" fmla="*/ 94 h 229"/>
                <a:gd name="T90" fmla="*/ 499 w 705"/>
                <a:gd name="T91" fmla="*/ 108 h 229"/>
                <a:gd name="T92" fmla="*/ 529 w 705"/>
                <a:gd name="T93" fmla="*/ 99 h 229"/>
                <a:gd name="T94" fmla="*/ 556 w 705"/>
                <a:gd name="T95" fmla="*/ 94 h 229"/>
                <a:gd name="T96" fmla="*/ 569 w 705"/>
                <a:gd name="T97" fmla="*/ 113 h 229"/>
                <a:gd name="T98" fmla="*/ 561 w 705"/>
                <a:gd name="T99" fmla="*/ 145 h 229"/>
                <a:gd name="T100" fmla="*/ 587 w 705"/>
                <a:gd name="T101" fmla="*/ 152 h 229"/>
                <a:gd name="T102" fmla="*/ 628 w 705"/>
                <a:gd name="T103" fmla="*/ 135 h 229"/>
                <a:gd name="T104" fmla="*/ 656 w 705"/>
                <a:gd name="T105" fmla="*/ 126 h 229"/>
                <a:gd name="T106" fmla="*/ 684 w 705"/>
                <a:gd name="T107" fmla="*/ 128 h 22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705"/>
                <a:gd name="T163" fmla="*/ 0 h 229"/>
                <a:gd name="T164" fmla="*/ 705 w 705"/>
                <a:gd name="T165" fmla="*/ 229 h 22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705" h="229">
                  <a:moveTo>
                    <a:pt x="688" y="113"/>
                  </a:moveTo>
                  <a:lnTo>
                    <a:pt x="690" y="114"/>
                  </a:lnTo>
                  <a:lnTo>
                    <a:pt x="697" y="118"/>
                  </a:lnTo>
                  <a:lnTo>
                    <a:pt x="703" y="125"/>
                  </a:lnTo>
                  <a:lnTo>
                    <a:pt x="705" y="137"/>
                  </a:lnTo>
                  <a:lnTo>
                    <a:pt x="703" y="153"/>
                  </a:lnTo>
                  <a:lnTo>
                    <a:pt x="698" y="171"/>
                  </a:lnTo>
                  <a:lnTo>
                    <a:pt x="693" y="186"/>
                  </a:lnTo>
                  <a:lnTo>
                    <a:pt x="691" y="192"/>
                  </a:lnTo>
                  <a:lnTo>
                    <a:pt x="688" y="192"/>
                  </a:lnTo>
                  <a:lnTo>
                    <a:pt x="680" y="192"/>
                  </a:lnTo>
                  <a:lnTo>
                    <a:pt x="669" y="193"/>
                  </a:lnTo>
                  <a:lnTo>
                    <a:pt x="660" y="196"/>
                  </a:lnTo>
                  <a:lnTo>
                    <a:pt x="656" y="196"/>
                  </a:lnTo>
                  <a:lnTo>
                    <a:pt x="652" y="196"/>
                  </a:lnTo>
                  <a:lnTo>
                    <a:pt x="648" y="194"/>
                  </a:lnTo>
                  <a:lnTo>
                    <a:pt x="644" y="192"/>
                  </a:lnTo>
                  <a:lnTo>
                    <a:pt x="639" y="190"/>
                  </a:lnTo>
                  <a:lnTo>
                    <a:pt x="635" y="189"/>
                  </a:lnTo>
                  <a:lnTo>
                    <a:pt x="630" y="189"/>
                  </a:lnTo>
                  <a:lnTo>
                    <a:pt x="624" y="189"/>
                  </a:lnTo>
                  <a:lnTo>
                    <a:pt x="618" y="190"/>
                  </a:lnTo>
                  <a:lnTo>
                    <a:pt x="613" y="192"/>
                  </a:lnTo>
                  <a:lnTo>
                    <a:pt x="606" y="193"/>
                  </a:lnTo>
                  <a:lnTo>
                    <a:pt x="600" y="194"/>
                  </a:lnTo>
                  <a:lnTo>
                    <a:pt x="593" y="196"/>
                  </a:lnTo>
                  <a:lnTo>
                    <a:pt x="586" y="197"/>
                  </a:lnTo>
                  <a:lnTo>
                    <a:pt x="579" y="197"/>
                  </a:lnTo>
                  <a:lnTo>
                    <a:pt x="572" y="196"/>
                  </a:lnTo>
                  <a:lnTo>
                    <a:pt x="567" y="194"/>
                  </a:lnTo>
                  <a:lnTo>
                    <a:pt x="563" y="193"/>
                  </a:lnTo>
                  <a:lnTo>
                    <a:pt x="560" y="193"/>
                  </a:lnTo>
                  <a:lnTo>
                    <a:pt x="556" y="193"/>
                  </a:lnTo>
                  <a:lnTo>
                    <a:pt x="553" y="194"/>
                  </a:lnTo>
                  <a:lnTo>
                    <a:pt x="549" y="196"/>
                  </a:lnTo>
                  <a:lnTo>
                    <a:pt x="545" y="197"/>
                  </a:lnTo>
                  <a:lnTo>
                    <a:pt x="538" y="199"/>
                  </a:lnTo>
                  <a:lnTo>
                    <a:pt x="530" y="201"/>
                  </a:lnTo>
                  <a:lnTo>
                    <a:pt x="524" y="202"/>
                  </a:lnTo>
                  <a:lnTo>
                    <a:pt x="517" y="205"/>
                  </a:lnTo>
                  <a:lnTo>
                    <a:pt x="511" y="205"/>
                  </a:lnTo>
                  <a:lnTo>
                    <a:pt x="504" y="206"/>
                  </a:lnTo>
                  <a:lnTo>
                    <a:pt x="496" y="206"/>
                  </a:lnTo>
                  <a:lnTo>
                    <a:pt x="486" y="206"/>
                  </a:lnTo>
                  <a:lnTo>
                    <a:pt x="474" y="206"/>
                  </a:lnTo>
                  <a:lnTo>
                    <a:pt x="463" y="206"/>
                  </a:lnTo>
                  <a:lnTo>
                    <a:pt x="455" y="206"/>
                  </a:lnTo>
                  <a:lnTo>
                    <a:pt x="448" y="206"/>
                  </a:lnTo>
                  <a:lnTo>
                    <a:pt x="443" y="207"/>
                  </a:lnTo>
                  <a:lnTo>
                    <a:pt x="439" y="208"/>
                  </a:lnTo>
                  <a:lnTo>
                    <a:pt x="435" y="209"/>
                  </a:lnTo>
                  <a:lnTo>
                    <a:pt x="432" y="212"/>
                  </a:lnTo>
                  <a:lnTo>
                    <a:pt x="428" y="214"/>
                  </a:lnTo>
                  <a:lnTo>
                    <a:pt x="423" y="217"/>
                  </a:lnTo>
                  <a:lnTo>
                    <a:pt x="419" y="220"/>
                  </a:lnTo>
                  <a:lnTo>
                    <a:pt x="413" y="221"/>
                  </a:lnTo>
                  <a:lnTo>
                    <a:pt x="404" y="221"/>
                  </a:lnTo>
                  <a:lnTo>
                    <a:pt x="397" y="221"/>
                  </a:lnTo>
                  <a:lnTo>
                    <a:pt x="389" y="222"/>
                  </a:lnTo>
                  <a:lnTo>
                    <a:pt x="381" y="224"/>
                  </a:lnTo>
                  <a:lnTo>
                    <a:pt x="373" y="226"/>
                  </a:lnTo>
                  <a:lnTo>
                    <a:pt x="365" y="227"/>
                  </a:lnTo>
                  <a:lnTo>
                    <a:pt x="358" y="228"/>
                  </a:lnTo>
                  <a:lnTo>
                    <a:pt x="351" y="229"/>
                  </a:lnTo>
                  <a:lnTo>
                    <a:pt x="345" y="228"/>
                  </a:lnTo>
                  <a:lnTo>
                    <a:pt x="335" y="226"/>
                  </a:lnTo>
                  <a:lnTo>
                    <a:pt x="327" y="223"/>
                  </a:lnTo>
                  <a:lnTo>
                    <a:pt x="320" y="219"/>
                  </a:lnTo>
                  <a:lnTo>
                    <a:pt x="317" y="209"/>
                  </a:lnTo>
                  <a:lnTo>
                    <a:pt x="314" y="197"/>
                  </a:lnTo>
                  <a:lnTo>
                    <a:pt x="312" y="183"/>
                  </a:lnTo>
                  <a:lnTo>
                    <a:pt x="304" y="173"/>
                  </a:lnTo>
                  <a:lnTo>
                    <a:pt x="289" y="168"/>
                  </a:lnTo>
                  <a:lnTo>
                    <a:pt x="280" y="168"/>
                  </a:lnTo>
                  <a:lnTo>
                    <a:pt x="272" y="167"/>
                  </a:lnTo>
                  <a:lnTo>
                    <a:pt x="266" y="164"/>
                  </a:lnTo>
                  <a:lnTo>
                    <a:pt x="260" y="162"/>
                  </a:lnTo>
                  <a:lnTo>
                    <a:pt x="256" y="161"/>
                  </a:lnTo>
                  <a:lnTo>
                    <a:pt x="250" y="159"/>
                  </a:lnTo>
                  <a:lnTo>
                    <a:pt x="243" y="158"/>
                  </a:lnTo>
                  <a:lnTo>
                    <a:pt x="236" y="158"/>
                  </a:lnTo>
                  <a:lnTo>
                    <a:pt x="229" y="156"/>
                  </a:lnTo>
                  <a:lnTo>
                    <a:pt x="223" y="155"/>
                  </a:lnTo>
                  <a:lnTo>
                    <a:pt x="217" y="154"/>
                  </a:lnTo>
                  <a:lnTo>
                    <a:pt x="214" y="152"/>
                  </a:lnTo>
                  <a:lnTo>
                    <a:pt x="209" y="149"/>
                  </a:lnTo>
                  <a:lnTo>
                    <a:pt x="204" y="148"/>
                  </a:lnTo>
                  <a:lnTo>
                    <a:pt x="198" y="149"/>
                  </a:lnTo>
                  <a:lnTo>
                    <a:pt x="191" y="151"/>
                  </a:lnTo>
                  <a:lnTo>
                    <a:pt x="184" y="152"/>
                  </a:lnTo>
                  <a:lnTo>
                    <a:pt x="177" y="152"/>
                  </a:lnTo>
                  <a:lnTo>
                    <a:pt x="173" y="151"/>
                  </a:lnTo>
                  <a:lnTo>
                    <a:pt x="167" y="148"/>
                  </a:lnTo>
                  <a:lnTo>
                    <a:pt x="162" y="146"/>
                  </a:lnTo>
                  <a:lnTo>
                    <a:pt x="158" y="145"/>
                  </a:lnTo>
                  <a:lnTo>
                    <a:pt x="152" y="144"/>
                  </a:lnTo>
                  <a:lnTo>
                    <a:pt x="146" y="144"/>
                  </a:lnTo>
                  <a:lnTo>
                    <a:pt x="136" y="145"/>
                  </a:lnTo>
                  <a:lnTo>
                    <a:pt x="131" y="143"/>
                  </a:lnTo>
                  <a:lnTo>
                    <a:pt x="126" y="140"/>
                  </a:lnTo>
                  <a:lnTo>
                    <a:pt x="117" y="137"/>
                  </a:lnTo>
                  <a:lnTo>
                    <a:pt x="110" y="136"/>
                  </a:lnTo>
                  <a:lnTo>
                    <a:pt x="105" y="135"/>
                  </a:lnTo>
                  <a:lnTo>
                    <a:pt x="98" y="133"/>
                  </a:lnTo>
                  <a:lnTo>
                    <a:pt x="92" y="132"/>
                  </a:lnTo>
                  <a:lnTo>
                    <a:pt x="86" y="131"/>
                  </a:lnTo>
                  <a:lnTo>
                    <a:pt x="83" y="131"/>
                  </a:lnTo>
                  <a:lnTo>
                    <a:pt x="80" y="130"/>
                  </a:lnTo>
                  <a:lnTo>
                    <a:pt x="79" y="130"/>
                  </a:lnTo>
                  <a:lnTo>
                    <a:pt x="76" y="131"/>
                  </a:lnTo>
                  <a:lnTo>
                    <a:pt x="68" y="133"/>
                  </a:lnTo>
                  <a:lnTo>
                    <a:pt x="57" y="136"/>
                  </a:lnTo>
                  <a:lnTo>
                    <a:pt x="48" y="137"/>
                  </a:lnTo>
                  <a:lnTo>
                    <a:pt x="44" y="137"/>
                  </a:lnTo>
                  <a:lnTo>
                    <a:pt x="40" y="137"/>
                  </a:lnTo>
                  <a:lnTo>
                    <a:pt x="35" y="137"/>
                  </a:lnTo>
                  <a:lnTo>
                    <a:pt x="31" y="137"/>
                  </a:lnTo>
                  <a:lnTo>
                    <a:pt x="26" y="137"/>
                  </a:lnTo>
                  <a:lnTo>
                    <a:pt x="23" y="136"/>
                  </a:lnTo>
                  <a:lnTo>
                    <a:pt x="17" y="133"/>
                  </a:lnTo>
                  <a:lnTo>
                    <a:pt x="12" y="130"/>
                  </a:lnTo>
                  <a:lnTo>
                    <a:pt x="4" y="123"/>
                  </a:lnTo>
                  <a:lnTo>
                    <a:pt x="1" y="117"/>
                  </a:lnTo>
                  <a:lnTo>
                    <a:pt x="0" y="110"/>
                  </a:lnTo>
                  <a:lnTo>
                    <a:pt x="2" y="101"/>
                  </a:lnTo>
                  <a:lnTo>
                    <a:pt x="5" y="90"/>
                  </a:lnTo>
                  <a:lnTo>
                    <a:pt x="9" y="77"/>
                  </a:lnTo>
                  <a:lnTo>
                    <a:pt x="11" y="67"/>
                  </a:lnTo>
                  <a:lnTo>
                    <a:pt x="12" y="63"/>
                  </a:lnTo>
                  <a:lnTo>
                    <a:pt x="11" y="61"/>
                  </a:lnTo>
                  <a:lnTo>
                    <a:pt x="10" y="55"/>
                  </a:lnTo>
                  <a:lnTo>
                    <a:pt x="9" y="47"/>
                  </a:lnTo>
                  <a:lnTo>
                    <a:pt x="12" y="39"/>
                  </a:lnTo>
                  <a:lnTo>
                    <a:pt x="17" y="34"/>
                  </a:lnTo>
                  <a:lnTo>
                    <a:pt x="22" y="35"/>
                  </a:lnTo>
                  <a:lnTo>
                    <a:pt x="25" y="38"/>
                  </a:lnTo>
                  <a:lnTo>
                    <a:pt x="26" y="39"/>
                  </a:lnTo>
                  <a:lnTo>
                    <a:pt x="29" y="42"/>
                  </a:lnTo>
                  <a:lnTo>
                    <a:pt x="34" y="48"/>
                  </a:lnTo>
                  <a:lnTo>
                    <a:pt x="42" y="52"/>
                  </a:lnTo>
                  <a:lnTo>
                    <a:pt x="48" y="49"/>
                  </a:lnTo>
                  <a:lnTo>
                    <a:pt x="55" y="44"/>
                  </a:lnTo>
                  <a:lnTo>
                    <a:pt x="61" y="39"/>
                  </a:lnTo>
                  <a:lnTo>
                    <a:pt x="64" y="33"/>
                  </a:lnTo>
                  <a:lnTo>
                    <a:pt x="58" y="25"/>
                  </a:lnTo>
                  <a:lnTo>
                    <a:pt x="50" y="15"/>
                  </a:lnTo>
                  <a:lnTo>
                    <a:pt x="48" y="6"/>
                  </a:lnTo>
                  <a:lnTo>
                    <a:pt x="49" y="0"/>
                  </a:lnTo>
                  <a:lnTo>
                    <a:pt x="55" y="0"/>
                  </a:lnTo>
                  <a:lnTo>
                    <a:pt x="58" y="2"/>
                  </a:lnTo>
                  <a:lnTo>
                    <a:pt x="62" y="7"/>
                  </a:lnTo>
                  <a:lnTo>
                    <a:pt x="65" y="11"/>
                  </a:lnTo>
                  <a:lnTo>
                    <a:pt x="70" y="17"/>
                  </a:lnTo>
                  <a:lnTo>
                    <a:pt x="73" y="24"/>
                  </a:lnTo>
                  <a:lnTo>
                    <a:pt x="78" y="29"/>
                  </a:lnTo>
                  <a:lnTo>
                    <a:pt x="84" y="33"/>
                  </a:lnTo>
                  <a:lnTo>
                    <a:pt x="90" y="35"/>
                  </a:lnTo>
                  <a:lnTo>
                    <a:pt x="95" y="37"/>
                  </a:lnTo>
                  <a:lnTo>
                    <a:pt x="100" y="38"/>
                  </a:lnTo>
                  <a:lnTo>
                    <a:pt x="105" y="38"/>
                  </a:lnTo>
                  <a:lnTo>
                    <a:pt x="109" y="38"/>
                  </a:lnTo>
                  <a:lnTo>
                    <a:pt x="113" y="38"/>
                  </a:lnTo>
                  <a:lnTo>
                    <a:pt x="117" y="38"/>
                  </a:lnTo>
                  <a:lnTo>
                    <a:pt x="122" y="37"/>
                  </a:lnTo>
                  <a:lnTo>
                    <a:pt x="128" y="35"/>
                  </a:lnTo>
                  <a:lnTo>
                    <a:pt x="140" y="32"/>
                  </a:lnTo>
                  <a:lnTo>
                    <a:pt x="150" y="26"/>
                  </a:lnTo>
                  <a:lnTo>
                    <a:pt x="156" y="20"/>
                  </a:lnTo>
                  <a:lnTo>
                    <a:pt x="160" y="15"/>
                  </a:lnTo>
                  <a:lnTo>
                    <a:pt x="164" y="15"/>
                  </a:lnTo>
                  <a:lnTo>
                    <a:pt x="171" y="22"/>
                  </a:lnTo>
                  <a:lnTo>
                    <a:pt x="174" y="32"/>
                  </a:lnTo>
                  <a:lnTo>
                    <a:pt x="167" y="42"/>
                  </a:lnTo>
                  <a:lnTo>
                    <a:pt x="158" y="50"/>
                  </a:lnTo>
                  <a:lnTo>
                    <a:pt x="153" y="56"/>
                  </a:lnTo>
                  <a:lnTo>
                    <a:pt x="155" y="61"/>
                  </a:lnTo>
                  <a:lnTo>
                    <a:pt x="163" y="63"/>
                  </a:lnTo>
                  <a:lnTo>
                    <a:pt x="171" y="61"/>
                  </a:lnTo>
                  <a:lnTo>
                    <a:pt x="177" y="56"/>
                  </a:lnTo>
                  <a:lnTo>
                    <a:pt x="182" y="53"/>
                  </a:lnTo>
                  <a:lnTo>
                    <a:pt x="188" y="53"/>
                  </a:lnTo>
                  <a:lnTo>
                    <a:pt x="193" y="56"/>
                  </a:lnTo>
                  <a:lnTo>
                    <a:pt x="197" y="62"/>
                  </a:lnTo>
                  <a:lnTo>
                    <a:pt x="197" y="69"/>
                  </a:lnTo>
                  <a:lnTo>
                    <a:pt x="194" y="77"/>
                  </a:lnTo>
                  <a:lnTo>
                    <a:pt x="193" y="85"/>
                  </a:lnTo>
                  <a:lnTo>
                    <a:pt x="193" y="91"/>
                  </a:lnTo>
                  <a:lnTo>
                    <a:pt x="198" y="95"/>
                  </a:lnTo>
                  <a:lnTo>
                    <a:pt x="208" y="98"/>
                  </a:lnTo>
                  <a:lnTo>
                    <a:pt x="217" y="97"/>
                  </a:lnTo>
                  <a:lnTo>
                    <a:pt x="221" y="92"/>
                  </a:lnTo>
                  <a:lnTo>
                    <a:pt x="227" y="88"/>
                  </a:lnTo>
                  <a:lnTo>
                    <a:pt x="241" y="87"/>
                  </a:lnTo>
                  <a:lnTo>
                    <a:pt x="249" y="87"/>
                  </a:lnTo>
                  <a:lnTo>
                    <a:pt x="257" y="86"/>
                  </a:lnTo>
                  <a:lnTo>
                    <a:pt x="262" y="86"/>
                  </a:lnTo>
                  <a:lnTo>
                    <a:pt x="268" y="85"/>
                  </a:lnTo>
                  <a:lnTo>
                    <a:pt x="273" y="84"/>
                  </a:lnTo>
                  <a:lnTo>
                    <a:pt x="277" y="83"/>
                  </a:lnTo>
                  <a:lnTo>
                    <a:pt x="282" y="82"/>
                  </a:lnTo>
                  <a:lnTo>
                    <a:pt x="285" y="80"/>
                  </a:lnTo>
                  <a:lnTo>
                    <a:pt x="290" y="79"/>
                  </a:lnTo>
                  <a:lnTo>
                    <a:pt x="297" y="77"/>
                  </a:lnTo>
                  <a:lnTo>
                    <a:pt x="305" y="73"/>
                  </a:lnTo>
                  <a:lnTo>
                    <a:pt x="314" y="71"/>
                  </a:lnTo>
                  <a:lnTo>
                    <a:pt x="323" y="70"/>
                  </a:lnTo>
                  <a:lnTo>
                    <a:pt x="334" y="70"/>
                  </a:lnTo>
                  <a:lnTo>
                    <a:pt x="345" y="71"/>
                  </a:lnTo>
                  <a:lnTo>
                    <a:pt x="356" y="73"/>
                  </a:lnTo>
                  <a:lnTo>
                    <a:pt x="366" y="77"/>
                  </a:lnTo>
                  <a:lnTo>
                    <a:pt x="374" y="80"/>
                  </a:lnTo>
                  <a:lnTo>
                    <a:pt x="383" y="84"/>
                  </a:lnTo>
                  <a:lnTo>
                    <a:pt x="390" y="86"/>
                  </a:lnTo>
                  <a:lnTo>
                    <a:pt x="397" y="88"/>
                  </a:lnTo>
                  <a:lnTo>
                    <a:pt x="403" y="90"/>
                  </a:lnTo>
                  <a:lnTo>
                    <a:pt x="409" y="91"/>
                  </a:lnTo>
                  <a:lnTo>
                    <a:pt x="415" y="91"/>
                  </a:lnTo>
                  <a:lnTo>
                    <a:pt x="420" y="91"/>
                  </a:lnTo>
                  <a:lnTo>
                    <a:pt x="426" y="91"/>
                  </a:lnTo>
                  <a:lnTo>
                    <a:pt x="433" y="91"/>
                  </a:lnTo>
                  <a:lnTo>
                    <a:pt x="440" y="91"/>
                  </a:lnTo>
                  <a:lnTo>
                    <a:pt x="446" y="92"/>
                  </a:lnTo>
                  <a:lnTo>
                    <a:pt x="453" y="92"/>
                  </a:lnTo>
                  <a:lnTo>
                    <a:pt x="458" y="93"/>
                  </a:lnTo>
                  <a:lnTo>
                    <a:pt x="464" y="94"/>
                  </a:lnTo>
                  <a:lnTo>
                    <a:pt x="470" y="97"/>
                  </a:lnTo>
                  <a:lnTo>
                    <a:pt x="477" y="99"/>
                  </a:lnTo>
                  <a:lnTo>
                    <a:pt x="484" y="102"/>
                  </a:lnTo>
                  <a:lnTo>
                    <a:pt x="492" y="106"/>
                  </a:lnTo>
                  <a:lnTo>
                    <a:pt x="499" y="108"/>
                  </a:lnTo>
                  <a:lnTo>
                    <a:pt x="506" y="109"/>
                  </a:lnTo>
                  <a:lnTo>
                    <a:pt x="511" y="110"/>
                  </a:lnTo>
                  <a:lnTo>
                    <a:pt x="516" y="108"/>
                  </a:lnTo>
                  <a:lnTo>
                    <a:pt x="523" y="103"/>
                  </a:lnTo>
                  <a:lnTo>
                    <a:pt x="529" y="99"/>
                  </a:lnTo>
                  <a:lnTo>
                    <a:pt x="534" y="95"/>
                  </a:lnTo>
                  <a:lnTo>
                    <a:pt x="541" y="94"/>
                  </a:lnTo>
                  <a:lnTo>
                    <a:pt x="546" y="94"/>
                  </a:lnTo>
                  <a:lnTo>
                    <a:pt x="550" y="94"/>
                  </a:lnTo>
                  <a:lnTo>
                    <a:pt x="556" y="94"/>
                  </a:lnTo>
                  <a:lnTo>
                    <a:pt x="562" y="95"/>
                  </a:lnTo>
                  <a:lnTo>
                    <a:pt x="565" y="98"/>
                  </a:lnTo>
                  <a:lnTo>
                    <a:pt x="569" y="100"/>
                  </a:lnTo>
                  <a:lnTo>
                    <a:pt x="570" y="106"/>
                  </a:lnTo>
                  <a:lnTo>
                    <a:pt x="569" y="113"/>
                  </a:lnTo>
                  <a:lnTo>
                    <a:pt x="565" y="122"/>
                  </a:lnTo>
                  <a:lnTo>
                    <a:pt x="563" y="124"/>
                  </a:lnTo>
                  <a:lnTo>
                    <a:pt x="562" y="125"/>
                  </a:lnTo>
                  <a:lnTo>
                    <a:pt x="562" y="133"/>
                  </a:lnTo>
                  <a:lnTo>
                    <a:pt x="561" y="145"/>
                  </a:lnTo>
                  <a:lnTo>
                    <a:pt x="561" y="154"/>
                  </a:lnTo>
                  <a:lnTo>
                    <a:pt x="563" y="159"/>
                  </a:lnTo>
                  <a:lnTo>
                    <a:pt x="572" y="161"/>
                  </a:lnTo>
                  <a:lnTo>
                    <a:pt x="582" y="159"/>
                  </a:lnTo>
                  <a:lnTo>
                    <a:pt x="587" y="152"/>
                  </a:lnTo>
                  <a:lnTo>
                    <a:pt x="592" y="145"/>
                  </a:lnTo>
                  <a:lnTo>
                    <a:pt x="600" y="140"/>
                  </a:lnTo>
                  <a:lnTo>
                    <a:pt x="610" y="138"/>
                  </a:lnTo>
                  <a:lnTo>
                    <a:pt x="621" y="136"/>
                  </a:lnTo>
                  <a:lnTo>
                    <a:pt x="628" y="135"/>
                  </a:lnTo>
                  <a:lnTo>
                    <a:pt x="631" y="133"/>
                  </a:lnTo>
                  <a:lnTo>
                    <a:pt x="632" y="131"/>
                  </a:lnTo>
                  <a:lnTo>
                    <a:pt x="637" y="128"/>
                  </a:lnTo>
                  <a:lnTo>
                    <a:pt x="645" y="124"/>
                  </a:lnTo>
                  <a:lnTo>
                    <a:pt x="656" y="126"/>
                  </a:lnTo>
                  <a:lnTo>
                    <a:pt x="663" y="129"/>
                  </a:lnTo>
                  <a:lnTo>
                    <a:pt x="669" y="130"/>
                  </a:lnTo>
                  <a:lnTo>
                    <a:pt x="675" y="131"/>
                  </a:lnTo>
                  <a:lnTo>
                    <a:pt x="680" y="130"/>
                  </a:lnTo>
                  <a:lnTo>
                    <a:pt x="684" y="128"/>
                  </a:lnTo>
                  <a:lnTo>
                    <a:pt x="686" y="124"/>
                  </a:lnTo>
                  <a:lnTo>
                    <a:pt x="688" y="120"/>
                  </a:lnTo>
                  <a:lnTo>
                    <a:pt x="688" y="113"/>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56" name="Freeform 10"/>
            <p:cNvSpPr>
              <a:spLocks/>
            </p:cNvSpPr>
            <p:nvPr/>
          </p:nvSpPr>
          <p:spPr bwMode="gray">
            <a:xfrm>
              <a:off x="4440" y="2088"/>
              <a:ext cx="449" cy="370"/>
            </a:xfrm>
            <a:custGeom>
              <a:avLst/>
              <a:gdLst>
                <a:gd name="T0" fmla="*/ 379 w 409"/>
                <a:gd name="T1" fmla="*/ 273 h 339"/>
                <a:gd name="T2" fmla="*/ 397 w 409"/>
                <a:gd name="T3" fmla="*/ 278 h 339"/>
                <a:gd name="T4" fmla="*/ 409 w 409"/>
                <a:gd name="T5" fmla="*/ 290 h 339"/>
                <a:gd name="T6" fmla="*/ 409 w 409"/>
                <a:gd name="T7" fmla="*/ 315 h 339"/>
                <a:gd name="T8" fmla="*/ 402 w 409"/>
                <a:gd name="T9" fmla="*/ 334 h 339"/>
                <a:gd name="T10" fmla="*/ 370 w 409"/>
                <a:gd name="T11" fmla="*/ 335 h 339"/>
                <a:gd name="T12" fmla="*/ 360 w 409"/>
                <a:gd name="T13" fmla="*/ 325 h 339"/>
                <a:gd name="T14" fmla="*/ 327 w 409"/>
                <a:gd name="T15" fmla="*/ 304 h 339"/>
                <a:gd name="T16" fmla="*/ 318 w 409"/>
                <a:gd name="T17" fmla="*/ 288 h 339"/>
                <a:gd name="T18" fmla="*/ 307 w 409"/>
                <a:gd name="T19" fmla="*/ 262 h 339"/>
                <a:gd name="T20" fmla="*/ 291 w 409"/>
                <a:gd name="T21" fmla="*/ 241 h 339"/>
                <a:gd name="T22" fmla="*/ 282 w 409"/>
                <a:gd name="T23" fmla="*/ 220 h 339"/>
                <a:gd name="T24" fmla="*/ 254 w 409"/>
                <a:gd name="T25" fmla="*/ 210 h 339"/>
                <a:gd name="T26" fmla="*/ 228 w 409"/>
                <a:gd name="T27" fmla="*/ 210 h 339"/>
                <a:gd name="T28" fmla="*/ 207 w 409"/>
                <a:gd name="T29" fmla="*/ 205 h 339"/>
                <a:gd name="T30" fmla="*/ 182 w 409"/>
                <a:gd name="T31" fmla="*/ 179 h 339"/>
                <a:gd name="T32" fmla="*/ 179 w 409"/>
                <a:gd name="T33" fmla="*/ 168 h 339"/>
                <a:gd name="T34" fmla="*/ 169 w 409"/>
                <a:gd name="T35" fmla="*/ 157 h 339"/>
                <a:gd name="T36" fmla="*/ 152 w 409"/>
                <a:gd name="T37" fmla="*/ 139 h 339"/>
                <a:gd name="T38" fmla="*/ 136 w 409"/>
                <a:gd name="T39" fmla="*/ 121 h 339"/>
                <a:gd name="T40" fmla="*/ 107 w 409"/>
                <a:gd name="T41" fmla="*/ 96 h 339"/>
                <a:gd name="T42" fmla="*/ 87 w 409"/>
                <a:gd name="T43" fmla="*/ 81 h 339"/>
                <a:gd name="T44" fmla="*/ 68 w 409"/>
                <a:gd name="T45" fmla="*/ 73 h 339"/>
                <a:gd name="T46" fmla="*/ 43 w 409"/>
                <a:gd name="T47" fmla="*/ 70 h 339"/>
                <a:gd name="T48" fmla="*/ 30 w 409"/>
                <a:gd name="T49" fmla="*/ 65 h 339"/>
                <a:gd name="T50" fmla="*/ 10 w 409"/>
                <a:gd name="T51" fmla="*/ 65 h 339"/>
                <a:gd name="T52" fmla="*/ 0 w 409"/>
                <a:gd name="T53" fmla="*/ 63 h 339"/>
                <a:gd name="T54" fmla="*/ 14 w 409"/>
                <a:gd name="T55" fmla="*/ 50 h 339"/>
                <a:gd name="T56" fmla="*/ 32 w 409"/>
                <a:gd name="T57" fmla="*/ 40 h 339"/>
                <a:gd name="T58" fmla="*/ 45 w 409"/>
                <a:gd name="T59" fmla="*/ 33 h 339"/>
                <a:gd name="T60" fmla="*/ 58 w 409"/>
                <a:gd name="T61" fmla="*/ 25 h 339"/>
                <a:gd name="T62" fmla="*/ 73 w 409"/>
                <a:gd name="T63" fmla="*/ 13 h 339"/>
                <a:gd name="T64" fmla="*/ 90 w 409"/>
                <a:gd name="T65" fmla="*/ 1 h 339"/>
                <a:gd name="T66" fmla="*/ 106 w 409"/>
                <a:gd name="T67" fmla="*/ 5 h 339"/>
                <a:gd name="T68" fmla="*/ 126 w 409"/>
                <a:gd name="T69" fmla="*/ 37 h 339"/>
                <a:gd name="T70" fmla="*/ 135 w 409"/>
                <a:gd name="T71" fmla="*/ 55 h 339"/>
                <a:gd name="T72" fmla="*/ 152 w 409"/>
                <a:gd name="T73" fmla="*/ 74 h 339"/>
                <a:gd name="T74" fmla="*/ 174 w 409"/>
                <a:gd name="T75" fmla="*/ 89 h 339"/>
                <a:gd name="T76" fmla="*/ 192 w 409"/>
                <a:gd name="T77" fmla="*/ 95 h 339"/>
                <a:gd name="T78" fmla="*/ 202 w 409"/>
                <a:gd name="T79" fmla="*/ 96 h 339"/>
                <a:gd name="T80" fmla="*/ 214 w 409"/>
                <a:gd name="T81" fmla="*/ 107 h 339"/>
                <a:gd name="T82" fmla="*/ 228 w 409"/>
                <a:gd name="T83" fmla="*/ 114 h 339"/>
                <a:gd name="T84" fmla="*/ 247 w 409"/>
                <a:gd name="T85" fmla="*/ 116 h 339"/>
                <a:gd name="T86" fmla="*/ 270 w 409"/>
                <a:gd name="T87" fmla="*/ 115 h 339"/>
                <a:gd name="T88" fmla="*/ 294 w 409"/>
                <a:gd name="T89" fmla="*/ 114 h 339"/>
                <a:gd name="T90" fmla="*/ 304 w 409"/>
                <a:gd name="T91" fmla="*/ 123 h 339"/>
                <a:gd name="T92" fmla="*/ 300 w 409"/>
                <a:gd name="T93" fmla="*/ 154 h 339"/>
                <a:gd name="T94" fmla="*/ 318 w 409"/>
                <a:gd name="T95" fmla="*/ 179 h 339"/>
                <a:gd name="T96" fmla="*/ 318 w 409"/>
                <a:gd name="T97" fmla="*/ 206 h 339"/>
                <a:gd name="T98" fmla="*/ 321 w 409"/>
                <a:gd name="T99" fmla="*/ 230 h 339"/>
                <a:gd name="T100" fmla="*/ 334 w 409"/>
                <a:gd name="T101" fmla="*/ 256 h 339"/>
                <a:gd name="T102" fmla="*/ 361 w 409"/>
                <a:gd name="T103" fmla="*/ 273 h 33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09"/>
                <a:gd name="T157" fmla="*/ 0 h 339"/>
                <a:gd name="T158" fmla="*/ 409 w 409"/>
                <a:gd name="T159" fmla="*/ 339 h 33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09" h="339">
                  <a:moveTo>
                    <a:pt x="373" y="273"/>
                  </a:moveTo>
                  <a:lnTo>
                    <a:pt x="374" y="273"/>
                  </a:lnTo>
                  <a:lnTo>
                    <a:pt x="379" y="273"/>
                  </a:lnTo>
                  <a:lnTo>
                    <a:pt x="385" y="274"/>
                  </a:lnTo>
                  <a:lnTo>
                    <a:pt x="391" y="275"/>
                  </a:lnTo>
                  <a:lnTo>
                    <a:pt x="397" y="278"/>
                  </a:lnTo>
                  <a:lnTo>
                    <a:pt x="403" y="280"/>
                  </a:lnTo>
                  <a:lnTo>
                    <a:pt x="408" y="285"/>
                  </a:lnTo>
                  <a:lnTo>
                    <a:pt x="409" y="290"/>
                  </a:lnTo>
                  <a:lnTo>
                    <a:pt x="409" y="301"/>
                  </a:lnTo>
                  <a:lnTo>
                    <a:pt x="409" y="309"/>
                  </a:lnTo>
                  <a:lnTo>
                    <a:pt x="409" y="315"/>
                  </a:lnTo>
                  <a:lnTo>
                    <a:pt x="409" y="321"/>
                  </a:lnTo>
                  <a:lnTo>
                    <a:pt x="406" y="328"/>
                  </a:lnTo>
                  <a:lnTo>
                    <a:pt x="402" y="334"/>
                  </a:lnTo>
                  <a:lnTo>
                    <a:pt x="397" y="338"/>
                  </a:lnTo>
                  <a:lnTo>
                    <a:pt x="395" y="339"/>
                  </a:lnTo>
                  <a:lnTo>
                    <a:pt x="370" y="335"/>
                  </a:lnTo>
                  <a:lnTo>
                    <a:pt x="370" y="334"/>
                  </a:lnTo>
                  <a:lnTo>
                    <a:pt x="367" y="332"/>
                  </a:lnTo>
                  <a:lnTo>
                    <a:pt x="360" y="325"/>
                  </a:lnTo>
                  <a:lnTo>
                    <a:pt x="349" y="315"/>
                  </a:lnTo>
                  <a:lnTo>
                    <a:pt x="336" y="306"/>
                  </a:lnTo>
                  <a:lnTo>
                    <a:pt x="327" y="304"/>
                  </a:lnTo>
                  <a:lnTo>
                    <a:pt x="321" y="303"/>
                  </a:lnTo>
                  <a:lnTo>
                    <a:pt x="318" y="297"/>
                  </a:lnTo>
                  <a:lnTo>
                    <a:pt x="318" y="288"/>
                  </a:lnTo>
                  <a:lnTo>
                    <a:pt x="320" y="280"/>
                  </a:lnTo>
                  <a:lnTo>
                    <a:pt x="319" y="272"/>
                  </a:lnTo>
                  <a:lnTo>
                    <a:pt x="307" y="262"/>
                  </a:lnTo>
                  <a:lnTo>
                    <a:pt x="299" y="256"/>
                  </a:lnTo>
                  <a:lnTo>
                    <a:pt x="295" y="249"/>
                  </a:lnTo>
                  <a:lnTo>
                    <a:pt x="291" y="241"/>
                  </a:lnTo>
                  <a:lnTo>
                    <a:pt x="289" y="234"/>
                  </a:lnTo>
                  <a:lnTo>
                    <a:pt x="285" y="226"/>
                  </a:lnTo>
                  <a:lnTo>
                    <a:pt x="282" y="220"/>
                  </a:lnTo>
                  <a:lnTo>
                    <a:pt x="275" y="214"/>
                  </a:lnTo>
                  <a:lnTo>
                    <a:pt x="265" y="211"/>
                  </a:lnTo>
                  <a:lnTo>
                    <a:pt x="254" y="210"/>
                  </a:lnTo>
                  <a:lnTo>
                    <a:pt x="244" y="209"/>
                  </a:lnTo>
                  <a:lnTo>
                    <a:pt x="236" y="209"/>
                  </a:lnTo>
                  <a:lnTo>
                    <a:pt x="228" y="210"/>
                  </a:lnTo>
                  <a:lnTo>
                    <a:pt x="221" y="210"/>
                  </a:lnTo>
                  <a:lnTo>
                    <a:pt x="214" y="209"/>
                  </a:lnTo>
                  <a:lnTo>
                    <a:pt x="207" y="205"/>
                  </a:lnTo>
                  <a:lnTo>
                    <a:pt x="199" y="200"/>
                  </a:lnTo>
                  <a:lnTo>
                    <a:pt x="186" y="188"/>
                  </a:lnTo>
                  <a:lnTo>
                    <a:pt x="182" y="179"/>
                  </a:lnTo>
                  <a:lnTo>
                    <a:pt x="181" y="172"/>
                  </a:lnTo>
                  <a:lnTo>
                    <a:pt x="181" y="169"/>
                  </a:lnTo>
                  <a:lnTo>
                    <a:pt x="179" y="168"/>
                  </a:lnTo>
                  <a:lnTo>
                    <a:pt x="177" y="166"/>
                  </a:lnTo>
                  <a:lnTo>
                    <a:pt x="174" y="161"/>
                  </a:lnTo>
                  <a:lnTo>
                    <a:pt x="169" y="157"/>
                  </a:lnTo>
                  <a:lnTo>
                    <a:pt x="163" y="151"/>
                  </a:lnTo>
                  <a:lnTo>
                    <a:pt x="158" y="145"/>
                  </a:lnTo>
                  <a:lnTo>
                    <a:pt x="152" y="139"/>
                  </a:lnTo>
                  <a:lnTo>
                    <a:pt x="146" y="134"/>
                  </a:lnTo>
                  <a:lnTo>
                    <a:pt x="139" y="126"/>
                  </a:lnTo>
                  <a:lnTo>
                    <a:pt x="136" y="121"/>
                  </a:lnTo>
                  <a:lnTo>
                    <a:pt x="130" y="114"/>
                  </a:lnTo>
                  <a:lnTo>
                    <a:pt x="116" y="103"/>
                  </a:lnTo>
                  <a:lnTo>
                    <a:pt x="107" y="96"/>
                  </a:lnTo>
                  <a:lnTo>
                    <a:pt x="99" y="90"/>
                  </a:lnTo>
                  <a:lnTo>
                    <a:pt x="93" y="84"/>
                  </a:lnTo>
                  <a:lnTo>
                    <a:pt x="87" y="81"/>
                  </a:lnTo>
                  <a:lnTo>
                    <a:pt x="82" y="77"/>
                  </a:lnTo>
                  <a:lnTo>
                    <a:pt x="76" y="75"/>
                  </a:lnTo>
                  <a:lnTo>
                    <a:pt x="68" y="73"/>
                  </a:lnTo>
                  <a:lnTo>
                    <a:pt x="60" y="71"/>
                  </a:lnTo>
                  <a:lnTo>
                    <a:pt x="48" y="70"/>
                  </a:lnTo>
                  <a:lnTo>
                    <a:pt x="43" y="70"/>
                  </a:lnTo>
                  <a:lnTo>
                    <a:pt x="41" y="70"/>
                  </a:lnTo>
                  <a:lnTo>
                    <a:pt x="35" y="67"/>
                  </a:lnTo>
                  <a:lnTo>
                    <a:pt x="30" y="65"/>
                  </a:lnTo>
                  <a:lnTo>
                    <a:pt x="23" y="65"/>
                  </a:lnTo>
                  <a:lnTo>
                    <a:pt x="17" y="65"/>
                  </a:lnTo>
                  <a:lnTo>
                    <a:pt x="10" y="65"/>
                  </a:lnTo>
                  <a:lnTo>
                    <a:pt x="5" y="66"/>
                  </a:lnTo>
                  <a:lnTo>
                    <a:pt x="1" y="65"/>
                  </a:lnTo>
                  <a:lnTo>
                    <a:pt x="0" y="63"/>
                  </a:lnTo>
                  <a:lnTo>
                    <a:pt x="1" y="60"/>
                  </a:lnTo>
                  <a:lnTo>
                    <a:pt x="7" y="54"/>
                  </a:lnTo>
                  <a:lnTo>
                    <a:pt x="14" y="50"/>
                  </a:lnTo>
                  <a:lnTo>
                    <a:pt x="20" y="47"/>
                  </a:lnTo>
                  <a:lnTo>
                    <a:pt x="29" y="43"/>
                  </a:lnTo>
                  <a:lnTo>
                    <a:pt x="32" y="40"/>
                  </a:lnTo>
                  <a:lnTo>
                    <a:pt x="37" y="38"/>
                  </a:lnTo>
                  <a:lnTo>
                    <a:pt x="40" y="36"/>
                  </a:lnTo>
                  <a:lnTo>
                    <a:pt x="45" y="33"/>
                  </a:lnTo>
                  <a:lnTo>
                    <a:pt x="49" y="31"/>
                  </a:lnTo>
                  <a:lnTo>
                    <a:pt x="54" y="29"/>
                  </a:lnTo>
                  <a:lnTo>
                    <a:pt x="58" y="25"/>
                  </a:lnTo>
                  <a:lnTo>
                    <a:pt x="63" y="22"/>
                  </a:lnTo>
                  <a:lnTo>
                    <a:pt x="69" y="17"/>
                  </a:lnTo>
                  <a:lnTo>
                    <a:pt x="73" y="13"/>
                  </a:lnTo>
                  <a:lnTo>
                    <a:pt x="79" y="8"/>
                  </a:lnTo>
                  <a:lnTo>
                    <a:pt x="85" y="5"/>
                  </a:lnTo>
                  <a:lnTo>
                    <a:pt x="90" y="1"/>
                  </a:lnTo>
                  <a:lnTo>
                    <a:pt x="95" y="0"/>
                  </a:lnTo>
                  <a:lnTo>
                    <a:pt x="100" y="1"/>
                  </a:lnTo>
                  <a:lnTo>
                    <a:pt x="106" y="5"/>
                  </a:lnTo>
                  <a:lnTo>
                    <a:pt x="115" y="15"/>
                  </a:lnTo>
                  <a:lnTo>
                    <a:pt x="122" y="27"/>
                  </a:lnTo>
                  <a:lnTo>
                    <a:pt x="126" y="37"/>
                  </a:lnTo>
                  <a:lnTo>
                    <a:pt x="129" y="46"/>
                  </a:lnTo>
                  <a:lnTo>
                    <a:pt x="131" y="51"/>
                  </a:lnTo>
                  <a:lnTo>
                    <a:pt x="135" y="55"/>
                  </a:lnTo>
                  <a:lnTo>
                    <a:pt x="139" y="61"/>
                  </a:lnTo>
                  <a:lnTo>
                    <a:pt x="145" y="67"/>
                  </a:lnTo>
                  <a:lnTo>
                    <a:pt x="152" y="74"/>
                  </a:lnTo>
                  <a:lnTo>
                    <a:pt x="159" y="80"/>
                  </a:lnTo>
                  <a:lnTo>
                    <a:pt x="166" y="84"/>
                  </a:lnTo>
                  <a:lnTo>
                    <a:pt x="174" y="89"/>
                  </a:lnTo>
                  <a:lnTo>
                    <a:pt x="181" y="92"/>
                  </a:lnTo>
                  <a:lnTo>
                    <a:pt x="188" y="93"/>
                  </a:lnTo>
                  <a:lnTo>
                    <a:pt x="192" y="95"/>
                  </a:lnTo>
                  <a:lnTo>
                    <a:pt x="196" y="95"/>
                  </a:lnTo>
                  <a:lnTo>
                    <a:pt x="199" y="95"/>
                  </a:lnTo>
                  <a:lnTo>
                    <a:pt x="202" y="96"/>
                  </a:lnTo>
                  <a:lnTo>
                    <a:pt x="206" y="98"/>
                  </a:lnTo>
                  <a:lnTo>
                    <a:pt x="209" y="103"/>
                  </a:lnTo>
                  <a:lnTo>
                    <a:pt x="214" y="107"/>
                  </a:lnTo>
                  <a:lnTo>
                    <a:pt x="217" y="111"/>
                  </a:lnTo>
                  <a:lnTo>
                    <a:pt x="223" y="113"/>
                  </a:lnTo>
                  <a:lnTo>
                    <a:pt x="228" y="114"/>
                  </a:lnTo>
                  <a:lnTo>
                    <a:pt x="234" y="115"/>
                  </a:lnTo>
                  <a:lnTo>
                    <a:pt x="241" y="116"/>
                  </a:lnTo>
                  <a:lnTo>
                    <a:pt x="247" y="116"/>
                  </a:lnTo>
                  <a:lnTo>
                    <a:pt x="254" y="116"/>
                  </a:lnTo>
                  <a:lnTo>
                    <a:pt x="262" y="116"/>
                  </a:lnTo>
                  <a:lnTo>
                    <a:pt x="270" y="115"/>
                  </a:lnTo>
                  <a:lnTo>
                    <a:pt x="280" y="114"/>
                  </a:lnTo>
                  <a:lnTo>
                    <a:pt x="287" y="113"/>
                  </a:lnTo>
                  <a:lnTo>
                    <a:pt x="294" y="114"/>
                  </a:lnTo>
                  <a:lnTo>
                    <a:pt x="299" y="115"/>
                  </a:lnTo>
                  <a:lnTo>
                    <a:pt x="303" y="118"/>
                  </a:lnTo>
                  <a:lnTo>
                    <a:pt x="304" y="123"/>
                  </a:lnTo>
                  <a:lnTo>
                    <a:pt x="303" y="136"/>
                  </a:lnTo>
                  <a:lnTo>
                    <a:pt x="300" y="146"/>
                  </a:lnTo>
                  <a:lnTo>
                    <a:pt x="300" y="154"/>
                  </a:lnTo>
                  <a:lnTo>
                    <a:pt x="307" y="161"/>
                  </a:lnTo>
                  <a:lnTo>
                    <a:pt x="314" y="169"/>
                  </a:lnTo>
                  <a:lnTo>
                    <a:pt x="318" y="179"/>
                  </a:lnTo>
                  <a:lnTo>
                    <a:pt x="318" y="188"/>
                  </a:lnTo>
                  <a:lnTo>
                    <a:pt x="318" y="197"/>
                  </a:lnTo>
                  <a:lnTo>
                    <a:pt x="318" y="206"/>
                  </a:lnTo>
                  <a:lnTo>
                    <a:pt x="320" y="218"/>
                  </a:lnTo>
                  <a:lnTo>
                    <a:pt x="321" y="227"/>
                  </a:lnTo>
                  <a:lnTo>
                    <a:pt x="321" y="230"/>
                  </a:lnTo>
                  <a:lnTo>
                    <a:pt x="323" y="234"/>
                  </a:lnTo>
                  <a:lnTo>
                    <a:pt x="328" y="244"/>
                  </a:lnTo>
                  <a:lnTo>
                    <a:pt x="334" y="256"/>
                  </a:lnTo>
                  <a:lnTo>
                    <a:pt x="342" y="266"/>
                  </a:lnTo>
                  <a:lnTo>
                    <a:pt x="351" y="272"/>
                  </a:lnTo>
                  <a:lnTo>
                    <a:pt x="361" y="273"/>
                  </a:lnTo>
                  <a:lnTo>
                    <a:pt x="370" y="273"/>
                  </a:lnTo>
                  <a:lnTo>
                    <a:pt x="373" y="273"/>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57" name="Freeform 11"/>
            <p:cNvSpPr>
              <a:spLocks/>
            </p:cNvSpPr>
            <p:nvPr/>
          </p:nvSpPr>
          <p:spPr bwMode="gray">
            <a:xfrm>
              <a:off x="3964" y="2327"/>
              <a:ext cx="651" cy="659"/>
            </a:xfrm>
            <a:custGeom>
              <a:avLst/>
              <a:gdLst>
                <a:gd name="T0" fmla="*/ 151 w 595"/>
                <a:gd name="T1" fmla="*/ 34 h 601"/>
                <a:gd name="T2" fmla="*/ 119 w 595"/>
                <a:gd name="T3" fmla="*/ 48 h 601"/>
                <a:gd name="T4" fmla="*/ 81 w 595"/>
                <a:gd name="T5" fmla="*/ 42 h 601"/>
                <a:gd name="T6" fmla="*/ 61 w 595"/>
                <a:gd name="T7" fmla="*/ 70 h 601"/>
                <a:gd name="T8" fmla="*/ 27 w 595"/>
                <a:gd name="T9" fmla="*/ 110 h 601"/>
                <a:gd name="T10" fmla="*/ 6 w 595"/>
                <a:gd name="T11" fmla="*/ 145 h 601"/>
                <a:gd name="T12" fmla="*/ 35 w 595"/>
                <a:gd name="T13" fmla="*/ 166 h 601"/>
                <a:gd name="T14" fmla="*/ 60 w 595"/>
                <a:gd name="T15" fmla="*/ 202 h 601"/>
                <a:gd name="T16" fmla="*/ 96 w 595"/>
                <a:gd name="T17" fmla="*/ 232 h 601"/>
                <a:gd name="T18" fmla="*/ 126 w 595"/>
                <a:gd name="T19" fmla="*/ 272 h 601"/>
                <a:gd name="T20" fmla="*/ 103 w 595"/>
                <a:gd name="T21" fmla="*/ 348 h 601"/>
                <a:gd name="T22" fmla="*/ 134 w 595"/>
                <a:gd name="T23" fmla="*/ 427 h 601"/>
                <a:gd name="T24" fmla="*/ 152 w 595"/>
                <a:gd name="T25" fmla="*/ 471 h 601"/>
                <a:gd name="T26" fmla="*/ 191 w 595"/>
                <a:gd name="T27" fmla="*/ 488 h 601"/>
                <a:gd name="T28" fmla="*/ 198 w 595"/>
                <a:gd name="T29" fmla="*/ 431 h 601"/>
                <a:gd name="T30" fmla="*/ 241 w 595"/>
                <a:gd name="T31" fmla="*/ 413 h 601"/>
                <a:gd name="T32" fmla="*/ 267 w 595"/>
                <a:gd name="T33" fmla="*/ 456 h 601"/>
                <a:gd name="T34" fmla="*/ 289 w 595"/>
                <a:gd name="T35" fmla="*/ 485 h 601"/>
                <a:gd name="T36" fmla="*/ 296 w 595"/>
                <a:gd name="T37" fmla="*/ 546 h 601"/>
                <a:gd name="T38" fmla="*/ 330 w 595"/>
                <a:gd name="T39" fmla="*/ 596 h 601"/>
                <a:gd name="T40" fmla="*/ 327 w 595"/>
                <a:gd name="T41" fmla="*/ 534 h 601"/>
                <a:gd name="T42" fmla="*/ 353 w 595"/>
                <a:gd name="T43" fmla="*/ 485 h 601"/>
                <a:gd name="T44" fmla="*/ 393 w 595"/>
                <a:gd name="T45" fmla="*/ 479 h 601"/>
                <a:gd name="T46" fmla="*/ 412 w 595"/>
                <a:gd name="T47" fmla="*/ 510 h 601"/>
                <a:gd name="T48" fmla="*/ 446 w 595"/>
                <a:gd name="T49" fmla="*/ 562 h 601"/>
                <a:gd name="T50" fmla="*/ 482 w 595"/>
                <a:gd name="T51" fmla="*/ 590 h 601"/>
                <a:gd name="T52" fmla="*/ 513 w 595"/>
                <a:gd name="T53" fmla="*/ 595 h 601"/>
                <a:gd name="T54" fmla="*/ 491 w 595"/>
                <a:gd name="T55" fmla="*/ 562 h 601"/>
                <a:gd name="T56" fmla="*/ 467 w 595"/>
                <a:gd name="T57" fmla="*/ 534 h 601"/>
                <a:gd name="T58" fmla="*/ 471 w 595"/>
                <a:gd name="T59" fmla="*/ 499 h 601"/>
                <a:gd name="T60" fmla="*/ 467 w 595"/>
                <a:gd name="T61" fmla="*/ 447 h 601"/>
                <a:gd name="T62" fmla="*/ 459 w 595"/>
                <a:gd name="T63" fmla="*/ 395 h 601"/>
                <a:gd name="T64" fmla="*/ 438 w 595"/>
                <a:gd name="T65" fmla="*/ 352 h 601"/>
                <a:gd name="T66" fmla="*/ 415 w 595"/>
                <a:gd name="T67" fmla="*/ 313 h 601"/>
                <a:gd name="T68" fmla="*/ 388 w 595"/>
                <a:gd name="T69" fmla="*/ 247 h 601"/>
                <a:gd name="T70" fmla="*/ 412 w 595"/>
                <a:gd name="T71" fmla="*/ 249 h 601"/>
                <a:gd name="T72" fmla="*/ 437 w 595"/>
                <a:gd name="T73" fmla="*/ 255 h 601"/>
                <a:gd name="T74" fmla="*/ 461 w 595"/>
                <a:gd name="T75" fmla="*/ 269 h 601"/>
                <a:gd name="T76" fmla="*/ 490 w 595"/>
                <a:gd name="T77" fmla="*/ 303 h 601"/>
                <a:gd name="T78" fmla="*/ 507 w 595"/>
                <a:gd name="T79" fmla="*/ 314 h 601"/>
                <a:gd name="T80" fmla="*/ 549 w 595"/>
                <a:gd name="T81" fmla="*/ 296 h 601"/>
                <a:gd name="T82" fmla="*/ 592 w 595"/>
                <a:gd name="T83" fmla="*/ 285 h 601"/>
                <a:gd name="T84" fmla="*/ 594 w 595"/>
                <a:gd name="T85" fmla="*/ 267 h 601"/>
                <a:gd name="T86" fmla="*/ 550 w 595"/>
                <a:gd name="T87" fmla="*/ 253 h 601"/>
                <a:gd name="T88" fmla="*/ 522 w 595"/>
                <a:gd name="T89" fmla="*/ 251 h 601"/>
                <a:gd name="T90" fmla="*/ 503 w 595"/>
                <a:gd name="T91" fmla="*/ 201 h 601"/>
                <a:gd name="T92" fmla="*/ 483 w 595"/>
                <a:gd name="T93" fmla="*/ 162 h 601"/>
                <a:gd name="T94" fmla="*/ 462 w 595"/>
                <a:gd name="T95" fmla="*/ 133 h 601"/>
                <a:gd name="T96" fmla="*/ 425 w 595"/>
                <a:gd name="T97" fmla="*/ 125 h 601"/>
                <a:gd name="T98" fmla="*/ 391 w 595"/>
                <a:gd name="T99" fmla="*/ 97 h 601"/>
                <a:gd name="T100" fmla="*/ 352 w 595"/>
                <a:gd name="T101" fmla="*/ 72 h 601"/>
                <a:gd name="T102" fmla="*/ 326 w 595"/>
                <a:gd name="T103" fmla="*/ 72 h 601"/>
                <a:gd name="T104" fmla="*/ 293 w 595"/>
                <a:gd name="T105" fmla="*/ 44 h 601"/>
                <a:gd name="T106" fmla="*/ 255 w 595"/>
                <a:gd name="T107" fmla="*/ 40 h 601"/>
                <a:gd name="T108" fmla="*/ 233 w 595"/>
                <a:gd name="T109" fmla="*/ 16 h 601"/>
                <a:gd name="T110" fmla="*/ 209 w 595"/>
                <a:gd name="T111" fmla="*/ 3 h 60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95"/>
                <a:gd name="T169" fmla="*/ 0 h 601"/>
                <a:gd name="T170" fmla="*/ 595 w 595"/>
                <a:gd name="T171" fmla="*/ 601 h 60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95" h="601">
                  <a:moveTo>
                    <a:pt x="198" y="0"/>
                  </a:moveTo>
                  <a:lnTo>
                    <a:pt x="167" y="6"/>
                  </a:lnTo>
                  <a:lnTo>
                    <a:pt x="165" y="10"/>
                  </a:lnTo>
                  <a:lnTo>
                    <a:pt x="159" y="22"/>
                  </a:lnTo>
                  <a:lnTo>
                    <a:pt x="151" y="34"/>
                  </a:lnTo>
                  <a:lnTo>
                    <a:pt x="143" y="44"/>
                  </a:lnTo>
                  <a:lnTo>
                    <a:pt x="138" y="46"/>
                  </a:lnTo>
                  <a:lnTo>
                    <a:pt x="133" y="48"/>
                  </a:lnTo>
                  <a:lnTo>
                    <a:pt x="126" y="48"/>
                  </a:lnTo>
                  <a:lnTo>
                    <a:pt x="119" y="48"/>
                  </a:lnTo>
                  <a:lnTo>
                    <a:pt x="112" y="48"/>
                  </a:lnTo>
                  <a:lnTo>
                    <a:pt x="104" y="47"/>
                  </a:lnTo>
                  <a:lnTo>
                    <a:pt x="97" y="45"/>
                  </a:lnTo>
                  <a:lnTo>
                    <a:pt x="90" y="44"/>
                  </a:lnTo>
                  <a:lnTo>
                    <a:pt x="81" y="42"/>
                  </a:lnTo>
                  <a:lnTo>
                    <a:pt x="76" y="46"/>
                  </a:lnTo>
                  <a:lnTo>
                    <a:pt x="73" y="52"/>
                  </a:lnTo>
                  <a:lnTo>
                    <a:pt x="69" y="59"/>
                  </a:lnTo>
                  <a:lnTo>
                    <a:pt x="66" y="63"/>
                  </a:lnTo>
                  <a:lnTo>
                    <a:pt x="61" y="70"/>
                  </a:lnTo>
                  <a:lnTo>
                    <a:pt x="55" y="79"/>
                  </a:lnTo>
                  <a:lnTo>
                    <a:pt x="49" y="87"/>
                  </a:lnTo>
                  <a:lnTo>
                    <a:pt x="42" y="97"/>
                  </a:lnTo>
                  <a:lnTo>
                    <a:pt x="35" y="103"/>
                  </a:lnTo>
                  <a:lnTo>
                    <a:pt x="27" y="110"/>
                  </a:lnTo>
                  <a:lnTo>
                    <a:pt x="20" y="114"/>
                  </a:lnTo>
                  <a:lnTo>
                    <a:pt x="8" y="121"/>
                  </a:lnTo>
                  <a:lnTo>
                    <a:pt x="1" y="129"/>
                  </a:lnTo>
                  <a:lnTo>
                    <a:pt x="0" y="138"/>
                  </a:lnTo>
                  <a:lnTo>
                    <a:pt x="6" y="145"/>
                  </a:lnTo>
                  <a:lnTo>
                    <a:pt x="12" y="148"/>
                  </a:lnTo>
                  <a:lnTo>
                    <a:pt x="17" y="152"/>
                  </a:lnTo>
                  <a:lnTo>
                    <a:pt x="23" y="156"/>
                  </a:lnTo>
                  <a:lnTo>
                    <a:pt x="29" y="161"/>
                  </a:lnTo>
                  <a:lnTo>
                    <a:pt x="35" y="166"/>
                  </a:lnTo>
                  <a:lnTo>
                    <a:pt x="39" y="170"/>
                  </a:lnTo>
                  <a:lnTo>
                    <a:pt x="44" y="176"/>
                  </a:lnTo>
                  <a:lnTo>
                    <a:pt x="49" y="181"/>
                  </a:lnTo>
                  <a:lnTo>
                    <a:pt x="54" y="191"/>
                  </a:lnTo>
                  <a:lnTo>
                    <a:pt x="60" y="202"/>
                  </a:lnTo>
                  <a:lnTo>
                    <a:pt x="66" y="212"/>
                  </a:lnTo>
                  <a:lnTo>
                    <a:pt x="76" y="219"/>
                  </a:lnTo>
                  <a:lnTo>
                    <a:pt x="83" y="222"/>
                  </a:lnTo>
                  <a:lnTo>
                    <a:pt x="89" y="227"/>
                  </a:lnTo>
                  <a:lnTo>
                    <a:pt x="96" y="232"/>
                  </a:lnTo>
                  <a:lnTo>
                    <a:pt x="102" y="239"/>
                  </a:lnTo>
                  <a:lnTo>
                    <a:pt x="108" y="247"/>
                  </a:lnTo>
                  <a:lnTo>
                    <a:pt x="114" y="255"/>
                  </a:lnTo>
                  <a:lnTo>
                    <a:pt x="120" y="264"/>
                  </a:lnTo>
                  <a:lnTo>
                    <a:pt x="126" y="272"/>
                  </a:lnTo>
                  <a:lnTo>
                    <a:pt x="134" y="288"/>
                  </a:lnTo>
                  <a:lnTo>
                    <a:pt x="137" y="305"/>
                  </a:lnTo>
                  <a:lnTo>
                    <a:pt x="133" y="321"/>
                  </a:lnTo>
                  <a:lnTo>
                    <a:pt x="118" y="334"/>
                  </a:lnTo>
                  <a:lnTo>
                    <a:pt x="103" y="348"/>
                  </a:lnTo>
                  <a:lnTo>
                    <a:pt x="99" y="365"/>
                  </a:lnTo>
                  <a:lnTo>
                    <a:pt x="104" y="383"/>
                  </a:lnTo>
                  <a:lnTo>
                    <a:pt x="114" y="401"/>
                  </a:lnTo>
                  <a:lnTo>
                    <a:pt x="126" y="414"/>
                  </a:lnTo>
                  <a:lnTo>
                    <a:pt x="134" y="427"/>
                  </a:lnTo>
                  <a:lnTo>
                    <a:pt x="137" y="439"/>
                  </a:lnTo>
                  <a:lnTo>
                    <a:pt x="136" y="450"/>
                  </a:lnTo>
                  <a:lnTo>
                    <a:pt x="137" y="459"/>
                  </a:lnTo>
                  <a:lnTo>
                    <a:pt x="143" y="467"/>
                  </a:lnTo>
                  <a:lnTo>
                    <a:pt x="152" y="471"/>
                  </a:lnTo>
                  <a:lnTo>
                    <a:pt x="160" y="471"/>
                  </a:lnTo>
                  <a:lnTo>
                    <a:pt x="167" y="474"/>
                  </a:lnTo>
                  <a:lnTo>
                    <a:pt x="174" y="485"/>
                  </a:lnTo>
                  <a:lnTo>
                    <a:pt x="182" y="493"/>
                  </a:lnTo>
                  <a:lnTo>
                    <a:pt x="191" y="488"/>
                  </a:lnTo>
                  <a:lnTo>
                    <a:pt x="198" y="475"/>
                  </a:lnTo>
                  <a:lnTo>
                    <a:pt x="201" y="464"/>
                  </a:lnTo>
                  <a:lnTo>
                    <a:pt x="200" y="454"/>
                  </a:lnTo>
                  <a:lnTo>
                    <a:pt x="198" y="442"/>
                  </a:lnTo>
                  <a:lnTo>
                    <a:pt x="198" y="431"/>
                  </a:lnTo>
                  <a:lnTo>
                    <a:pt x="200" y="418"/>
                  </a:lnTo>
                  <a:lnTo>
                    <a:pt x="205" y="410"/>
                  </a:lnTo>
                  <a:lnTo>
                    <a:pt x="219" y="408"/>
                  </a:lnTo>
                  <a:lnTo>
                    <a:pt x="233" y="410"/>
                  </a:lnTo>
                  <a:lnTo>
                    <a:pt x="241" y="413"/>
                  </a:lnTo>
                  <a:lnTo>
                    <a:pt x="246" y="421"/>
                  </a:lnTo>
                  <a:lnTo>
                    <a:pt x="251" y="435"/>
                  </a:lnTo>
                  <a:lnTo>
                    <a:pt x="256" y="443"/>
                  </a:lnTo>
                  <a:lnTo>
                    <a:pt x="262" y="450"/>
                  </a:lnTo>
                  <a:lnTo>
                    <a:pt x="267" y="456"/>
                  </a:lnTo>
                  <a:lnTo>
                    <a:pt x="274" y="461"/>
                  </a:lnTo>
                  <a:lnTo>
                    <a:pt x="280" y="465"/>
                  </a:lnTo>
                  <a:lnTo>
                    <a:pt x="285" y="471"/>
                  </a:lnTo>
                  <a:lnTo>
                    <a:pt x="288" y="477"/>
                  </a:lnTo>
                  <a:lnTo>
                    <a:pt x="289" y="485"/>
                  </a:lnTo>
                  <a:lnTo>
                    <a:pt x="292" y="500"/>
                  </a:lnTo>
                  <a:lnTo>
                    <a:pt x="296" y="511"/>
                  </a:lnTo>
                  <a:lnTo>
                    <a:pt x="300" y="522"/>
                  </a:lnTo>
                  <a:lnTo>
                    <a:pt x="300" y="533"/>
                  </a:lnTo>
                  <a:lnTo>
                    <a:pt x="296" y="546"/>
                  </a:lnTo>
                  <a:lnTo>
                    <a:pt x="293" y="556"/>
                  </a:lnTo>
                  <a:lnTo>
                    <a:pt x="296" y="568"/>
                  </a:lnTo>
                  <a:lnTo>
                    <a:pt x="310" y="583"/>
                  </a:lnTo>
                  <a:lnTo>
                    <a:pt x="325" y="595"/>
                  </a:lnTo>
                  <a:lnTo>
                    <a:pt x="330" y="596"/>
                  </a:lnTo>
                  <a:lnTo>
                    <a:pt x="330" y="588"/>
                  </a:lnTo>
                  <a:lnTo>
                    <a:pt x="329" y="572"/>
                  </a:lnTo>
                  <a:lnTo>
                    <a:pt x="327" y="554"/>
                  </a:lnTo>
                  <a:lnTo>
                    <a:pt x="326" y="542"/>
                  </a:lnTo>
                  <a:lnTo>
                    <a:pt x="327" y="534"/>
                  </a:lnTo>
                  <a:lnTo>
                    <a:pt x="332" y="526"/>
                  </a:lnTo>
                  <a:lnTo>
                    <a:pt x="337" y="516"/>
                  </a:lnTo>
                  <a:lnTo>
                    <a:pt x="338" y="503"/>
                  </a:lnTo>
                  <a:lnTo>
                    <a:pt x="341" y="492"/>
                  </a:lnTo>
                  <a:lnTo>
                    <a:pt x="353" y="485"/>
                  </a:lnTo>
                  <a:lnTo>
                    <a:pt x="362" y="484"/>
                  </a:lnTo>
                  <a:lnTo>
                    <a:pt x="370" y="481"/>
                  </a:lnTo>
                  <a:lnTo>
                    <a:pt x="379" y="479"/>
                  </a:lnTo>
                  <a:lnTo>
                    <a:pt x="386" y="478"/>
                  </a:lnTo>
                  <a:lnTo>
                    <a:pt x="393" y="479"/>
                  </a:lnTo>
                  <a:lnTo>
                    <a:pt x="399" y="481"/>
                  </a:lnTo>
                  <a:lnTo>
                    <a:pt x="402" y="487"/>
                  </a:lnTo>
                  <a:lnTo>
                    <a:pt x="405" y="495"/>
                  </a:lnTo>
                  <a:lnTo>
                    <a:pt x="407" y="508"/>
                  </a:lnTo>
                  <a:lnTo>
                    <a:pt x="412" y="510"/>
                  </a:lnTo>
                  <a:lnTo>
                    <a:pt x="418" y="512"/>
                  </a:lnTo>
                  <a:lnTo>
                    <a:pt x="430" y="523"/>
                  </a:lnTo>
                  <a:lnTo>
                    <a:pt x="439" y="540"/>
                  </a:lnTo>
                  <a:lnTo>
                    <a:pt x="443" y="553"/>
                  </a:lnTo>
                  <a:lnTo>
                    <a:pt x="446" y="562"/>
                  </a:lnTo>
                  <a:lnTo>
                    <a:pt x="454" y="569"/>
                  </a:lnTo>
                  <a:lnTo>
                    <a:pt x="463" y="571"/>
                  </a:lnTo>
                  <a:lnTo>
                    <a:pt x="467" y="572"/>
                  </a:lnTo>
                  <a:lnTo>
                    <a:pt x="471" y="577"/>
                  </a:lnTo>
                  <a:lnTo>
                    <a:pt x="482" y="590"/>
                  </a:lnTo>
                  <a:lnTo>
                    <a:pt x="490" y="596"/>
                  </a:lnTo>
                  <a:lnTo>
                    <a:pt x="498" y="601"/>
                  </a:lnTo>
                  <a:lnTo>
                    <a:pt x="505" y="601"/>
                  </a:lnTo>
                  <a:lnTo>
                    <a:pt x="509" y="600"/>
                  </a:lnTo>
                  <a:lnTo>
                    <a:pt x="513" y="595"/>
                  </a:lnTo>
                  <a:lnTo>
                    <a:pt x="514" y="590"/>
                  </a:lnTo>
                  <a:lnTo>
                    <a:pt x="512" y="584"/>
                  </a:lnTo>
                  <a:lnTo>
                    <a:pt x="506" y="576"/>
                  </a:lnTo>
                  <a:lnTo>
                    <a:pt x="498" y="569"/>
                  </a:lnTo>
                  <a:lnTo>
                    <a:pt x="491" y="562"/>
                  </a:lnTo>
                  <a:lnTo>
                    <a:pt x="484" y="556"/>
                  </a:lnTo>
                  <a:lnTo>
                    <a:pt x="478" y="552"/>
                  </a:lnTo>
                  <a:lnTo>
                    <a:pt x="474" y="546"/>
                  </a:lnTo>
                  <a:lnTo>
                    <a:pt x="469" y="540"/>
                  </a:lnTo>
                  <a:lnTo>
                    <a:pt x="467" y="534"/>
                  </a:lnTo>
                  <a:lnTo>
                    <a:pt x="465" y="526"/>
                  </a:lnTo>
                  <a:lnTo>
                    <a:pt x="462" y="514"/>
                  </a:lnTo>
                  <a:lnTo>
                    <a:pt x="461" y="505"/>
                  </a:lnTo>
                  <a:lnTo>
                    <a:pt x="465" y="501"/>
                  </a:lnTo>
                  <a:lnTo>
                    <a:pt x="471" y="499"/>
                  </a:lnTo>
                  <a:lnTo>
                    <a:pt x="478" y="493"/>
                  </a:lnTo>
                  <a:lnTo>
                    <a:pt x="481" y="482"/>
                  </a:lnTo>
                  <a:lnTo>
                    <a:pt x="477" y="471"/>
                  </a:lnTo>
                  <a:lnTo>
                    <a:pt x="471" y="457"/>
                  </a:lnTo>
                  <a:lnTo>
                    <a:pt x="467" y="447"/>
                  </a:lnTo>
                  <a:lnTo>
                    <a:pt x="467" y="440"/>
                  </a:lnTo>
                  <a:lnTo>
                    <a:pt x="466" y="431"/>
                  </a:lnTo>
                  <a:lnTo>
                    <a:pt x="461" y="411"/>
                  </a:lnTo>
                  <a:lnTo>
                    <a:pt x="458" y="396"/>
                  </a:lnTo>
                  <a:lnTo>
                    <a:pt x="459" y="395"/>
                  </a:lnTo>
                  <a:lnTo>
                    <a:pt x="458" y="393"/>
                  </a:lnTo>
                  <a:lnTo>
                    <a:pt x="451" y="376"/>
                  </a:lnTo>
                  <a:lnTo>
                    <a:pt x="445" y="365"/>
                  </a:lnTo>
                  <a:lnTo>
                    <a:pt x="441" y="357"/>
                  </a:lnTo>
                  <a:lnTo>
                    <a:pt x="438" y="352"/>
                  </a:lnTo>
                  <a:lnTo>
                    <a:pt x="435" y="349"/>
                  </a:lnTo>
                  <a:lnTo>
                    <a:pt x="431" y="344"/>
                  </a:lnTo>
                  <a:lnTo>
                    <a:pt x="428" y="338"/>
                  </a:lnTo>
                  <a:lnTo>
                    <a:pt x="422" y="328"/>
                  </a:lnTo>
                  <a:lnTo>
                    <a:pt x="415" y="313"/>
                  </a:lnTo>
                  <a:lnTo>
                    <a:pt x="407" y="296"/>
                  </a:lnTo>
                  <a:lnTo>
                    <a:pt x="401" y="280"/>
                  </a:lnTo>
                  <a:lnTo>
                    <a:pt x="395" y="267"/>
                  </a:lnTo>
                  <a:lnTo>
                    <a:pt x="391" y="255"/>
                  </a:lnTo>
                  <a:lnTo>
                    <a:pt x="388" y="247"/>
                  </a:lnTo>
                  <a:lnTo>
                    <a:pt x="388" y="243"/>
                  </a:lnTo>
                  <a:lnTo>
                    <a:pt x="392" y="241"/>
                  </a:lnTo>
                  <a:lnTo>
                    <a:pt x="398" y="243"/>
                  </a:lnTo>
                  <a:lnTo>
                    <a:pt x="405" y="246"/>
                  </a:lnTo>
                  <a:lnTo>
                    <a:pt x="412" y="249"/>
                  </a:lnTo>
                  <a:lnTo>
                    <a:pt x="417" y="251"/>
                  </a:lnTo>
                  <a:lnTo>
                    <a:pt x="423" y="252"/>
                  </a:lnTo>
                  <a:lnTo>
                    <a:pt x="428" y="253"/>
                  </a:lnTo>
                  <a:lnTo>
                    <a:pt x="432" y="254"/>
                  </a:lnTo>
                  <a:lnTo>
                    <a:pt x="437" y="255"/>
                  </a:lnTo>
                  <a:lnTo>
                    <a:pt x="440" y="258"/>
                  </a:lnTo>
                  <a:lnTo>
                    <a:pt x="445" y="260"/>
                  </a:lnTo>
                  <a:lnTo>
                    <a:pt x="450" y="264"/>
                  </a:lnTo>
                  <a:lnTo>
                    <a:pt x="455" y="266"/>
                  </a:lnTo>
                  <a:lnTo>
                    <a:pt x="461" y="269"/>
                  </a:lnTo>
                  <a:lnTo>
                    <a:pt x="467" y="273"/>
                  </a:lnTo>
                  <a:lnTo>
                    <a:pt x="473" y="277"/>
                  </a:lnTo>
                  <a:lnTo>
                    <a:pt x="477" y="283"/>
                  </a:lnTo>
                  <a:lnTo>
                    <a:pt x="482" y="289"/>
                  </a:lnTo>
                  <a:lnTo>
                    <a:pt x="490" y="303"/>
                  </a:lnTo>
                  <a:lnTo>
                    <a:pt x="496" y="318"/>
                  </a:lnTo>
                  <a:lnTo>
                    <a:pt x="500" y="329"/>
                  </a:lnTo>
                  <a:lnTo>
                    <a:pt x="503" y="334"/>
                  </a:lnTo>
                  <a:lnTo>
                    <a:pt x="504" y="328"/>
                  </a:lnTo>
                  <a:lnTo>
                    <a:pt x="507" y="314"/>
                  </a:lnTo>
                  <a:lnTo>
                    <a:pt x="513" y="302"/>
                  </a:lnTo>
                  <a:lnTo>
                    <a:pt x="521" y="296"/>
                  </a:lnTo>
                  <a:lnTo>
                    <a:pt x="527" y="296"/>
                  </a:lnTo>
                  <a:lnTo>
                    <a:pt x="537" y="296"/>
                  </a:lnTo>
                  <a:lnTo>
                    <a:pt x="549" y="296"/>
                  </a:lnTo>
                  <a:lnTo>
                    <a:pt x="562" y="296"/>
                  </a:lnTo>
                  <a:lnTo>
                    <a:pt x="574" y="295"/>
                  </a:lnTo>
                  <a:lnTo>
                    <a:pt x="584" y="292"/>
                  </a:lnTo>
                  <a:lnTo>
                    <a:pt x="591" y="290"/>
                  </a:lnTo>
                  <a:lnTo>
                    <a:pt x="592" y="285"/>
                  </a:lnTo>
                  <a:lnTo>
                    <a:pt x="592" y="281"/>
                  </a:lnTo>
                  <a:lnTo>
                    <a:pt x="594" y="276"/>
                  </a:lnTo>
                  <a:lnTo>
                    <a:pt x="595" y="274"/>
                  </a:lnTo>
                  <a:lnTo>
                    <a:pt x="595" y="270"/>
                  </a:lnTo>
                  <a:lnTo>
                    <a:pt x="594" y="267"/>
                  </a:lnTo>
                  <a:lnTo>
                    <a:pt x="590" y="265"/>
                  </a:lnTo>
                  <a:lnTo>
                    <a:pt x="583" y="261"/>
                  </a:lnTo>
                  <a:lnTo>
                    <a:pt x="572" y="258"/>
                  </a:lnTo>
                  <a:lnTo>
                    <a:pt x="559" y="254"/>
                  </a:lnTo>
                  <a:lnTo>
                    <a:pt x="550" y="253"/>
                  </a:lnTo>
                  <a:lnTo>
                    <a:pt x="543" y="253"/>
                  </a:lnTo>
                  <a:lnTo>
                    <a:pt x="537" y="253"/>
                  </a:lnTo>
                  <a:lnTo>
                    <a:pt x="532" y="253"/>
                  </a:lnTo>
                  <a:lnTo>
                    <a:pt x="528" y="253"/>
                  </a:lnTo>
                  <a:lnTo>
                    <a:pt x="522" y="251"/>
                  </a:lnTo>
                  <a:lnTo>
                    <a:pt x="516" y="246"/>
                  </a:lnTo>
                  <a:lnTo>
                    <a:pt x="508" y="236"/>
                  </a:lnTo>
                  <a:lnTo>
                    <a:pt x="507" y="223"/>
                  </a:lnTo>
                  <a:lnTo>
                    <a:pt x="507" y="212"/>
                  </a:lnTo>
                  <a:lnTo>
                    <a:pt x="503" y="201"/>
                  </a:lnTo>
                  <a:lnTo>
                    <a:pt x="498" y="191"/>
                  </a:lnTo>
                  <a:lnTo>
                    <a:pt x="499" y="179"/>
                  </a:lnTo>
                  <a:lnTo>
                    <a:pt x="498" y="170"/>
                  </a:lnTo>
                  <a:lnTo>
                    <a:pt x="492" y="163"/>
                  </a:lnTo>
                  <a:lnTo>
                    <a:pt x="483" y="162"/>
                  </a:lnTo>
                  <a:lnTo>
                    <a:pt x="476" y="164"/>
                  </a:lnTo>
                  <a:lnTo>
                    <a:pt x="471" y="166"/>
                  </a:lnTo>
                  <a:lnTo>
                    <a:pt x="468" y="160"/>
                  </a:lnTo>
                  <a:lnTo>
                    <a:pt x="466" y="147"/>
                  </a:lnTo>
                  <a:lnTo>
                    <a:pt x="462" y="133"/>
                  </a:lnTo>
                  <a:lnTo>
                    <a:pt x="455" y="124"/>
                  </a:lnTo>
                  <a:lnTo>
                    <a:pt x="444" y="124"/>
                  </a:lnTo>
                  <a:lnTo>
                    <a:pt x="433" y="128"/>
                  </a:lnTo>
                  <a:lnTo>
                    <a:pt x="429" y="128"/>
                  </a:lnTo>
                  <a:lnTo>
                    <a:pt x="425" y="125"/>
                  </a:lnTo>
                  <a:lnTo>
                    <a:pt x="418" y="121"/>
                  </a:lnTo>
                  <a:lnTo>
                    <a:pt x="409" y="116"/>
                  </a:lnTo>
                  <a:lnTo>
                    <a:pt x="402" y="111"/>
                  </a:lnTo>
                  <a:lnTo>
                    <a:pt x="397" y="105"/>
                  </a:lnTo>
                  <a:lnTo>
                    <a:pt x="391" y="97"/>
                  </a:lnTo>
                  <a:lnTo>
                    <a:pt x="386" y="87"/>
                  </a:lnTo>
                  <a:lnTo>
                    <a:pt x="382" y="79"/>
                  </a:lnTo>
                  <a:lnTo>
                    <a:pt x="373" y="75"/>
                  </a:lnTo>
                  <a:lnTo>
                    <a:pt x="360" y="72"/>
                  </a:lnTo>
                  <a:lnTo>
                    <a:pt x="352" y="72"/>
                  </a:lnTo>
                  <a:lnTo>
                    <a:pt x="346" y="72"/>
                  </a:lnTo>
                  <a:lnTo>
                    <a:pt x="340" y="73"/>
                  </a:lnTo>
                  <a:lnTo>
                    <a:pt x="335" y="73"/>
                  </a:lnTo>
                  <a:lnTo>
                    <a:pt x="331" y="73"/>
                  </a:lnTo>
                  <a:lnTo>
                    <a:pt x="326" y="72"/>
                  </a:lnTo>
                  <a:lnTo>
                    <a:pt x="320" y="71"/>
                  </a:lnTo>
                  <a:lnTo>
                    <a:pt x="314" y="69"/>
                  </a:lnTo>
                  <a:lnTo>
                    <a:pt x="302" y="61"/>
                  </a:lnTo>
                  <a:lnTo>
                    <a:pt x="297" y="50"/>
                  </a:lnTo>
                  <a:lnTo>
                    <a:pt x="293" y="44"/>
                  </a:lnTo>
                  <a:lnTo>
                    <a:pt x="286" y="44"/>
                  </a:lnTo>
                  <a:lnTo>
                    <a:pt x="277" y="49"/>
                  </a:lnTo>
                  <a:lnTo>
                    <a:pt x="269" y="52"/>
                  </a:lnTo>
                  <a:lnTo>
                    <a:pt x="262" y="49"/>
                  </a:lnTo>
                  <a:lnTo>
                    <a:pt x="255" y="40"/>
                  </a:lnTo>
                  <a:lnTo>
                    <a:pt x="247" y="29"/>
                  </a:lnTo>
                  <a:lnTo>
                    <a:pt x="241" y="22"/>
                  </a:lnTo>
                  <a:lnTo>
                    <a:pt x="236" y="17"/>
                  </a:lnTo>
                  <a:lnTo>
                    <a:pt x="234" y="16"/>
                  </a:lnTo>
                  <a:lnTo>
                    <a:pt x="233" y="16"/>
                  </a:lnTo>
                  <a:lnTo>
                    <a:pt x="229" y="14"/>
                  </a:lnTo>
                  <a:lnTo>
                    <a:pt x="226" y="11"/>
                  </a:lnTo>
                  <a:lnTo>
                    <a:pt x="220" y="9"/>
                  </a:lnTo>
                  <a:lnTo>
                    <a:pt x="214" y="7"/>
                  </a:lnTo>
                  <a:lnTo>
                    <a:pt x="209" y="3"/>
                  </a:lnTo>
                  <a:lnTo>
                    <a:pt x="203" y="1"/>
                  </a:lnTo>
                  <a:lnTo>
                    <a:pt x="19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58" name="Freeform 12"/>
            <p:cNvSpPr>
              <a:spLocks/>
            </p:cNvSpPr>
            <p:nvPr/>
          </p:nvSpPr>
          <p:spPr bwMode="gray">
            <a:xfrm>
              <a:off x="3690" y="1166"/>
              <a:ext cx="1724" cy="1397"/>
            </a:xfrm>
            <a:custGeom>
              <a:avLst/>
              <a:gdLst>
                <a:gd name="T0" fmla="*/ 902 w 1573"/>
                <a:gd name="T1" fmla="*/ 479 h 1276"/>
                <a:gd name="T2" fmla="*/ 937 w 1573"/>
                <a:gd name="T3" fmla="*/ 560 h 1276"/>
                <a:gd name="T4" fmla="*/ 839 w 1573"/>
                <a:gd name="T5" fmla="*/ 472 h 1276"/>
                <a:gd name="T6" fmla="*/ 742 w 1573"/>
                <a:gd name="T7" fmla="*/ 450 h 1276"/>
                <a:gd name="T8" fmla="*/ 710 w 1573"/>
                <a:gd name="T9" fmla="*/ 371 h 1276"/>
                <a:gd name="T10" fmla="*/ 632 w 1573"/>
                <a:gd name="T11" fmla="*/ 460 h 1276"/>
                <a:gd name="T12" fmla="*/ 686 w 1573"/>
                <a:gd name="T13" fmla="*/ 630 h 1276"/>
                <a:gd name="T14" fmla="*/ 781 w 1573"/>
                <a:gd name="T15" fmla="*/ 764 h 1276"/>
                <a:gd name="T16" fmla="*/ 758 w 1573"/>
                <a:gd name="T17" fmla="*/ 787 h 1276"/>
                <a:gd name="T18" fmla="*/ 690 w 1573"/>
                <a:gd name="T19" fmla="*/ 766 h 1276"/>
                <a:gd name="T20" fmla="*/ 714 w 1573"/>
                <a:gd name="T21" fmla="*/ 867 h 1276"/>
                <a:gd name="T22" fmla="*/ 650 w 1573"/>
                <a:gd name="T23" fmla="*/ 894 h 1276"/>
                <a:gd name="T24" fmla="*/ 640 w 1573"/>
                <a:gd name="T25" fmla="*/ 911 h 1276"/>
                <a:gd name="T26" fmla="*/ 727 w 1573"/>
                <a:gd name="T27" fmla="*/ 948 h 1276"/>
                <a:gd name="T28" fmla="*/ 801 w 1573"/>
                <a:gd name="T29" fmla="*/ 1015 h 1276"/>
                <a:gd name="T30" fmla="*/ 898 w 1573"/>
                <a:gd name="T31" fmla="*/ 1070 h 1276"/>
                <a:gd name="T32" fmla="*/ 957 w 1573"/>
                <a:gd name="T33" fmla="*/ 1099 h 1276"/>
                <a:gd name="T34" fmla="*/ 976 w 1573"/>
                <a:gd name="T35" fmla="*/ 1237 h 1276"/>
                <a:gd name="T36" fmla="*/ 901 w 1573"/>
                <a:gd name="T37" fmla="*/ 1223 h 1276"/>
                <a:gd name="T38" fmla="*/ 828 w 1573"/>
                <a:gd name="T39" fmla="*/ 1201 h 1276"/>
                <a:gd name="T40" fmla="*/ 749 w 1573"/>
                <a:gd name="T41" fmla="*/ 1189 h 1276"/>
                <a:gd name="T42" fmla="*/ 696 w 1573"/>
                <a:gd name="T43" fmla="*/ 1171 h 1276"/>
                <a:gd name="T44" fmla="*/ 742 w 1573"/>
                <a:gd name="T45" fmla="*/ 1144 h 1276"/>
                <a:gd name="T46" fmla="*/ 699 w 1573"/>
                <a:gd name="T47" fmla="*/ 1098 h 1276"/>
                <a:gd name="T48" fmla="*/ 610 w 1573"/>
                <a:gd name="T49" fmla="*/ 1059 h 1276"/>
                <a:gd name="T50" fmla="*/ 519 w 1573"/>
                <a:gd name="T51" fmla="*/ 1060 h 1276"/>
                <a:gd name="T52" fmla="*/ 427 w 1573"/>
                <a:gd name="T53" fmla="*/ 1045 h 1276"/>
                <a:gd name="T54" fmla="*/ 330 w 1573"/>
                <a:gd name="T55" fmla="*/ 1037 h 1276"/>
                <a:gd name="T56" fmla="*/ 247 w 1573"/>
                <a:gd name="T57" fmla="*/ 1022 h 1276"/>
                <a:gd name="T58" fmla="*/ 178 w 1573"/>
                <a:gd name="T59" fmla="*/ 913 h 1276"/>
                <a:gd name="T60" fmla="*/ 242 w 1573"/>
                <a:gd name="T61" fmla="*/ 881 h 1276"/>
                <a:gd name="T62" fmla="*/ 225 w 1573"/>
                <a:gd name="T63" fmla="*/ 842 h 1276"/>
                <a:gd name="T64" fmla="*/ 126 w 1573"/>
                <a:gd name="T65" fmla="*/ 795 h 1276"/>
                <a:gd name="T66" fmla="*/ 59 w 1573"/>
                <a:gd name="T67" fmla="*/ 722 h 1276"/>
                <a:gd name="T68" fmla="*/ 0 w 1573"/>
                <a:gd name="T69" fmla="*/ 601 h 1276"/>
                <a:gd name="T70" fmla="*/ 83 w 1573"/>
                <a:gd name="T71" fmla="*/ 558 h 1276"/>
                <a:gd name="T72" fmla="*/ 157 w 1573"/>
                <a:gd name="T73" fmla="*/ 506 h 1276"/>
                <a:gd name="T74" fmla="*/ 225 w 1573"/>
                <a:gd name="T75" fmla="*/ 384 h 1276"/>
                <a:gd name="T76" fmla="*/ 279 w 1573"/>
                <a:gd name="T77" fmla="*/ 271 h 1276"/>
                <a:gd name="T78" fmla="*/ 391 w 1573"/>
                <a:gd name="T79" fmla="*/ 259 h 1276"/>
                <a:gd name="T80" fmla="*/ 462 w 1573"/>
                <a:gd name="T81" fmla="*/ 219 h 1276"/>
                <a:gd name="T82" fmla="*/ 552 w 1573"/>
                <a:gd name="T83" fmla="*/ 177 h 1276"/>
                <a:gd name="T84" fmla="*/ 665 w 1573"/>
                <a:gd name="T85" fmla="*/ 151 h 1276"/>
                <a:gd name="T86" fmla="*/ 775 w 1573"/>
                <a:gd name="T87" fmla="*/ 126 h 1276"/>
                <a:gd name="T88" fmla="*/ 875 w 1573"/>
                <a:gd name="T89" fmla="*/ 122 h 1276"/>
                <a:gd name="T90" fmla="*/ 992 w 1573"/>
                <a:gd name="T91" fmla="*/ 70 h 1276"/>
                <a:gd name="T92" fmla="*/ 1072 w 1573"/>
                <a:gd name="T93" fmla="*/ 62 h 1276"/>
                <a:gd name="T94" fmla="*/ 1150 w 1573"/>
                <a:gd name="T95" fmla="*/ 107 h 1276"/>
                <a:gd name="T96" fmla="*/ 1261 w 1573"/>
                <a:gd name="T97" fmla="*/ 157 h 1276"/>
                <a:gd name="T98" fmla="*/ 1367 w 1573"/>
                <a:gd name="T99" fmla="*/ 141 h 1276"/>
                <a:gd name="T100" fmla="*/ 1456 w 1573"/>
                <a:gd name="T101" fmla="*/ 123 h 1276"/>
                <a:gd name="T102" fmla="*/ 1456 w 1573"/>
                <a:gd name="T103" fmla="*/ 1 h 1276"/>
                <a:gd name="T104" fmla="*/ 1553 w 1573"/>
                <a:gd name="T105" fmla="*/ 41 h 1276"/>
                <a:gd name="T106" fmla="*/ 1520 w 1573"/>
                <a:gd name="T107" fmla="*/ 147 h 1276"/>
                <a:gd name="T108" fmla="*/ 1477 w 1573"/>
                <a:gd name="T109" fmla="*/ 279 h 1276"/>
                <a:gd name="T110" fmla="*/ 1397 w 1573"/>
                <a:gd name="T111" fmla="*/ 285 h 1276"/>
                <a:gd name="T112" fmla="*/ 1273 w 1573"/>
                <a:gd name="T113" fmla="*/ 255 h 1276"/>
                <a:gd name="T114" fmla="*/ 1226 w 1573"/>
                <a:gd name="T115" fmla="*/ 232 h 1276"/>
                <a:gd name="T116" fmla="*/ 1150 w 1573"/>
                <a:gd name="T117" fmla="*/ 267 h 1276"/>
                <a:gd name="T118" fmla="*/ 1090 w 1573"/>
                <a:gd name="T119" fmla="*/ 266 h 1276"/>
                <a:gd name="T120" fmla="*/ 990 w 1573"/>
                <a:gd name="T121" fmla="*/ 319 h 1276"/>
                <a:gd name="T122" fmla="*/ 905 w 1573"/>
                <a:gd name="T123" fmla="*/ 316 h 1276"/>
                <a:gd name="T124" fmla="*/ 928 w 1573"/>
                <a:gd name="T125" fmla="*/ 389 h 127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573"/>
                <a:gd name="T190" fmla="*/ 0 h 1276"/>
                <a:gd name="T191" fmla="*/ 1573 w 1573"/>
                <a:gd name="T192" fmla="*/ 1276 h 127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573" h="1276">
                  <a:moveTo>
                    <a:pt x="922" y="431"/>
                  </a:moveTo>
                  <a:lnTo>
                    <a:pt x="921" y="431"/>
                  </a:lnTo>
                  <a:lnTo>
                    <a:pt x="916" y="432"/>
                  </a:lnTo>
                  <a:lnTo>
                    <a:pt x="911" y="433"/>
                  </a:lnTo>
                  <a:lnTo>
                    <a:pt x="905" y="435"/>
                  </a:lnTo>
                  <a:lnTo>
                    <a:pt x="898" y="438"/>
                  </a:lnTo>
                  <a:lnTo>
                    <a:pt x="891" y="441"/>
                  </a:lnTo>
                  <a:lnTo>
                    <a:pt x="886" y="445"/>
                  </a:lnTo>
                  <a:lnTo>
                    <a:pt x="884" y="448"/>
                  </a:lnTo>
                  <a:lnTo>
                    <a:pt x="883" y="456"/>
                  </a:lnTo>
                  <a:lnTo>
                    <a:pt x="886" y="463"/>
                  </a:lnTo>
                  <a:lnTo>
                    <a:pt x="891" y="470"/>
                  </a:lnTo>
                  <a:lnTo>
                    <a:pt x="898" y="476"/>
                  </a:lnTo>
                  <a:lnTo>
                    <a:pt x="902" y="479"/>
                  </a:lnTo>
                  <a:lnTo>
                    <a:pt x="907" y="483"/>
                  </a:lnTo>
                  <a:lnTo>
                    <a:pt x="913" y="487"/>
                  </a:lnTo>
                  <a:lnTo>
                    <a:pt x="919" y="491"/>
                  </a:lnTo>
                  <a:lnTo>
                    <a:pt x="924" y="495"/>
                  </a:lnTo>
                  <a:lnTo>
                    <a:pt x="930" y="500"/>
                  </a:lnTo>
                  <a:lnTo>
                    <a:pt x="935" y="503"/>
                  </a:lnTo>
                  <a:lnTo>
                    <a:pt x="939" y="507"/>
                  </a:lnTo>
                  <a:lnTo>
                    <a:pt x="947" y="518"/>
                  </a:lnTo>
                  <a:lnTo>
                    <a:pt x="954" y="537"/>
                  </a:lnTo>
                  <a:lnTo>
                    <a:pt x="957" y="554"/>
                  </a:lnTo>
                  <a:lnTo>
                    <a:pt x="953" y="563"/>
                  </a:lnTo>
                  <a:lnTo>
                    <a:pt x="949" y="563"/>
                  </a:lnTo>
                  <a:lnTo>
                    <a:pt x="943" y="562"/>
                  </a:lnTo>
                  <a:lnTo>
                    <a:pt x="937" y="560"/>
                  </a:lnTo>
                  <a:lnTo>
                    <a:pt x="930" y="556"/>
                  </a:lnTo>
                  <a:lnTo>
                    <a:pt x="924" y="553"/>
                  </a:lnTo>
                  <a:lnTo>
                    <a:pt x="920" y="549"/>
                  </a:lnTo>
                  <a:lnTo>
                    <a:pt x="916" y="547"/>
                  </a:lnTo>
                  <a:lnTo>
                    <a:pt x="915" y="546"/>
                  </a:lnTo>
                  <a:lnTo>
                    <a:pt x="898" y="507"/>
                  </a:lnTo>
                  <a:lnTo>
                    <a:pt x="897" y="502"/>
                  </a:lnTo>
                  <a:lnTo>
                    <a:pt x="892" y="491"/>
                  </a:lnTo>
                  <a:lnTo>
                    <a:pt x="885" y="480"/>
                  </a:lnTo>
                  <a:lnTo>
                    <a:pt x="874" y="476"/>
                  </a:lnTo>
                  <a:lnTo>
                    <a:pt x="866" y="476"/>
                  </a:lnTo>
                  <a:lnTo>
                    <a:pt x="858" y="475"/>
                  </a:lnTo>
                  <a:lnTo>
                    <a:pt x="847" y="473"/>
                  </a:lnTo>
                  <a:lnTo>
                    <a:pt x="839" y="472"/>
                  </a:lnTo>
                  <a:lnTo>
                    <a:pt x="830" y="471"/>
                  </a:lnTo>
                  <a:lnTo>
                    <a:pt x="823" y="470"/>
                  </a:lnTo>
                  <a:lnTo>
                    <a:pt x="818" y="469"/>
                  </a:lnTo>
                  <a:lnTo>
                    <a:pt x="817" y="469"/>
                  </a:lnTo>
                  <a:lnTo>
                    <a:pt x="814" y="470"/>
                  </a:lnTo>
                  <a:lnTo>
                    <a:pt x="806" y="473"/>
                  </a:lnTo>
                  <a:lnTo>
                    <a:pt x="796" y="476"/>
                  </a:lnTo>
                  <a:lnTo>
                    <a:pt x="787" y="476"/>
                  </a:lnTo>
                  <a:lnTo>
                    <a:pt x="783" y="473"/>
                  </a:lnTo>
                  <a:lnTo>
                    <a:pt x="776" y="470"/>
                  </a:lnTo>
                  <a:lnTo>
                    <a:pt x="768" y="467"/>
                  </a:lnTo>
                  <a:lnTo>
                    <a:pt x="760" y="461"/>
                  </a:lnTo>
                  <a:lnTo>
                    <a:pt x="750" y="456"/>
                  </a:lnTo>
                  <a:lnTo>
                    <a:pt x="742" y="450"/>
                  </a:lnTo>
                  <a:lnTo>
                    <a:pt x="735" y="446"/>
                  </a:lnTo>
                  <a:lnTo>
                    <a:pt x="731" y="441"/>
                  </a:lnTo>
                  <a:lnTo>
                    <a:pt x="724" y="435"/>
                  </a:lnTo>
                  <a:lnTo>
                    <a:pt x="719" y="431"/>
                  </a:lnTo>
                  <a:lnTo>
                    <a:pt x="714" y="429"/>
                  </a:lnTo>
                  <a:lnTo>
                    <a:pt x="707" y="424"/>
                  </a:lnTo>
                  <a:lnTo>
                    <a:pt x="699" y="418"/>
                  </a:lnTo>
                  <a:lnTo>
                    <a:pt x="692" y="412"/>
                  </a:lnTo>
                  <a:lnTo>
                    <a:pt x="689" y="404"/>
                  </a:lnTo>
                  <a:lnTo>
                    <a:pt x="693" y="395"/>
                  </a:lnTo>
                  <a:lnTo>
                    <a:pt x="701" y="387"/>
                  </a:lnTo>
                  <a:lnTo>
                    <a:pt x="707" y="382"/>
                  </a:lnTo>
                  <a:lnTo>
                    <a:pt x="710" y="379"/>
                  </a:lnTo>
                  <a:lnTo>
                    <a:pt x="710" y="371"/>
                  </a:lnTo>
                  <a:lnTo>
                    <a:pt x="707" y="359"/>
                  </a:lnTo>
                  <a:lnTo>
                    <a:pt x="701" y="350"/>
                  </a:lnTo>
                  <a:lnTo>
                    <a:pt x="694" y="347"/>
                  </a:lnTo>
                  <a:lnTo>
                    <a:pt x="686" y="354"/>
                  </a:lnTo>
                  <a:lnTo>
                    <a:pt x="677" y="366"/>
                  </a:lnTo>
                  <a:lnTo>
                    <a:pt x="666" y="376"/>
                  </a:lnTo>
                  <a:lnTo>
                    <a:pt x="657" y="382"/>
                  </a:lnTo>
                  <a:lnTo>
                    <a:pt x="654" y="385"/>
                  </a:lnTo>
                  <a:lnTo>
                    <a:pt x="649" y="387"/>
                  </a:lnTo>
                  <a:lnTo>
                    <a:pt x="641" y="394"/>
                  </a:lnTo>
                  <a:lnTo>
                    <a:pt x="633" y="405"/>
                  </a:lnTo>
                  <a:lnTo>
                    <a:pt x="633" y="420"/>
                  </a:lnTo>
                  <a:lnTo>
                    <a:pt x="635" y="439"/>
                  </a:lnTo>
                  <a:lnTo>
                    <a:pt x="632" y="460"/>
                  </a:lnTo>
                  <a:lnTo>
                    <a:pt x="625" y="480"/>
                  </a:lnTo>
                  <a:lnTo>
                    <a:pt x="619" y="496"/>
                  </a:lnTo>
                  <a:lnTo>
                    <a:pt x="618" y="513"/>
                  </a:lnTo>
                  <a:lnTo>
                    <a:pt x="622" y="530"/>
                  </a:lnTo>
                  <a:lnTo>
                    <a:pt x="632" y="548"/>
                  </a:lnTo>
                  <a:lnTo>
                    <a:pt x="643" y="563"/>
                  </a:lnTo>
                  <a:lnTo>
                    <a:pt x="650" y="570"/>
                  </a:lnTo>
                  <a:lnTo>
                    <a:pt x="657" y="577"/>
                  </a:lnTo>
                  <a:lnTo>
                    <a:pt x="664" y="585"/>
                  </a:lnTo>
                  <a:lnTo>
                    <a:pt x="671" y="593"/>
                  </a:lnTo>
                  <a:lnTo>
                    <a:pt x="677" y="602"/>
                  </a:lnTo>
                  <a:lnTo>
                    <a:pt x="681" y="612"/>
                  </a:lnTo>
                  <a:lnTo>
                    <a:pt x="685" y="621"/>
                  </a:lnTo>
                  <a:lnTo>
                    <a:pt x="686" y="630"/>
                  </a:lnTo>
                  <a:lnTo>
                    <a:pt x="687" y="649"/>
                  </a:lnTo>
                  <a:lnTo>
                    <a:pt x="692" y="666"/>
                  </a:lnTo>
                  <a:lnTo>
                    <a:pt x="699" y="680"/>
                  </a:lnTo>
                  <a:lnTo>
                    <a:pt x="710" y="689"/>
                  </a:lnTo>
                  <a:lnTo>
                    <a:pt x="717" y="692"/>
                  </a:lnTo>
                  <a:lnTo>
                    <a:pt x="725" y="699"/>
                  </a:lnTo>
                  <a:lnTo>
                    <a:pt x="733" y="707"/>
                  </a:lnTo>
                  <a:lnTo>
                    <a:pt x="742" y="716"/>
                  </a:lnTo>
                  <a:lnTo>
                    <a:pt x="750" y="727"/>
                  </a:lnTo>
                  <a:lnTo>
                    <a:pt x="758" y="736"/>
                  </a:lnTo>
                  <a:lnTo>
                    <a:pt x="765" y="745"/>
                  </a:lnTo>
                  <a:lnTo>
                    <a:pt x="770" y="752"/>
                  </a:lnTo>
                  <a:lnTo>
                    <a:pt x="775" y="758"/>
                  </a:lnTo>
                  <a:lnTo>
                    <a:pt x="781" y="764"/>
                  </a:lnTo>
                  <a:lnTo>
                    <a:pt x="787" y="769"/>
                  </a:lnTo>
                  <a:lnTo>
                    <a:pt x="794" y="774"/>
                  </a:lnTo>
                  <a:lnTo>
                    <a:pt x="799" y="780"/>
                  </a:lnTo>
                  <a:lnTo>
                    <a:pt x="801" y="786"/>
                  </a:lnTo>
                  <a:lnTo>
                    <a:pt x="801" y="791"/>
                  </a:lnTo>
                  <a:lnTo>
                    <a:pt x="798" y="797"/>
                  </a:lnTo>
                  <a:lnTo>
                    <a:pt x="791" y="806"/>
                  </a:lnTo>
                  <a:lnTo>
                    <a:pt x="791" y="810"/>
                  </a:lnTo>
                  <a:lnTo>
                    <a:pt x="790" y="812"/>
                  </a:lnTo>
                  <a:lnTo>
                    <a:pt x="780" y="816"/>
                  </a:lnTo>
                  <a:lnTo>
                    <a:pt x="769" y="816"/>
                  </a:lnTo>
                  <a:lnTo>
                    <a:pt x="764" y="807"/>
                  </a:lnTo>
                  <a:lnTo>
                    <a:pt x="762" y="797"/>
                  </a:lnTo>
                  <a:lnTo>
                    <a:pt x="758" y="787"/>
                  </a:lnTo>
                  <a:lnTo>
                    <a:pt x="756" y="783"/>
                  </a:lnTo>
                  <a:lnTo>
                    <a:pt x="753" y="779"/>
                  </a:lnTo>
                  <a:lnTo>
                    <a:pt x="749" y="774"/>
                  </a:lnTo>
                  <a:lnTo>
                    <a:pt x="745" y="771"/>
                  </a:lnTo>
                  <a:lnTo>
                    <a:pt x="741" y="767"/>
                  </a:lnTo>
                  <a:lnTo>
                    <a:pt x="735" y="765"/>
                  </a:lnTo>
                  <a:lnTo>
                    <a:pt x="730" y="764"/>
                  </a:lnTo>
                  <a:lnTo>
                    <a:pt x="724" y="763"/>
                  </a:lnTo>
                  <a:lnTo>
                    <a:pt x="718" y="763"/>
                  </a:lnTo>
                  <a:lnTo>
                    <a:pt x="711" y="763"/>
                  </a:lnTo>
                  <a:lnTo>
                    <a:pt x="705" y="763"/>
                  </a:lnTo>
                  <a:lnTo>
                    <a:pt x="701" y="764"/>
                  </a:lnTo>
                  <a:lnTo>
                    <a:pt x="695" y="764"/>
                  </a:lnTo>
                  <a:lnTo>
                    <a:pt x="690" y="766"/>
                  </a:lnTo>
                  <a:lnTo>
                    <a:pt x="687" y="767"/>
                  </a:lnTo>
                  <a:lnTo>
                    <a:pt x="682" y="769"/>
                  </a:lnTo>
                  <a:lnTo>
                    <a:pt x="675" y="775"/>
                  </a:lnTo>
                  <a:lnTo>
                    <a:pt x="673" y="782"/>
                  </a:lnTo>
                  <a:lnTo>
                    <a:pt x="674" y="789"/>
                  </a:lnTo>
                  <a:lnTo>
                    <a:pt x="682" y="797"/>
                  </a:lnTo>
                  <a:lnTo>
                    <a:pt x="693" y="809"/>
                  </a:lnTo>
                  <a:lnTo>
                    <a:pt x="702" y="822"/>
                  </a:lnTo>
                  <a:lnTo>
                    <a:pt x="708" y="834"/>
                  </a:lnTo>
                  <a:lnTo>
                    <a:pt x="710" y="840"/>
                  </a:lnTo>
                  <a:lnTo>
                    <a:pt x="710" y="842"/>
                  </a:lnTo>
                  <a:lnTo>
                    <a:pt x="712" y="847"/>
                  </a:lnTo>
                  <a:lnTo>
                    <a:pt x="714" y="856"/>
                  </a:lnTo>
                  <a:lnTo>
                    <a:pt x="714" y="867"/>
                  </a:lnTo>
                  <a:lnTo>
                    <a:pt x="712" y="873"/>
                  </a:lnTo>
                  <a:lnTo>
                    <a:pt x="710" y="875"/>
                  </a:lnTo>
                  <a:lnTo>
                    <a:pt x="707" y="878"/>
                  </a:lnTo>
                  <a:lnTo>
                    <a:pt x="703" y="879"/>
                  </a:lnTo>
                  <a:lnTo>
                    <a:pt x="697" y="879"/>
                  </a:lnTo>
                  <a:lnTo>
                    <a:pt x="692" y="880"/>
                  </a:lnTo>
                  <a:lnTo>
                    <a:pt x="686" y="881"/>
                  </a:lnTo>
                  <a:lnTo>
                    <a:pt x="679" y="885"/>
                  </a:lnTo>
                  <a:lnTo>
                    <a:pt x="673" y="888"/>
                  </a:lnTo>
                  <a:lnTo>
                    <a:pt x="667" y="890"/>
                  </a:lnTo>
                  <a:lnTo>
                    <a:pt x="663" y="893"/>
                  </a:lnTo>
                  <a:lnTo>
                    <a:pt x="659" y="893"/>
                  </a:lnTo>
                  <a:lnTo>
                    <a:pt x="655" y="894"/>
                  </a:lnTo>
                  <a:lnTo>
                    <a:pt x="650" y="894"/>
                  </a:lnTo>
                  <a:lnTo>
                    <a:pt x="646" y="893"/>
                  </a:lnTo>
                  <a:lnTo>
                    <a:pt x="640" y="892"/>
                  </a:lnTo>
                  <a:lnTo>
                    <a:pt x="633" y="890"/>
                  </a:lnTo>
                  <a:lnTo>
                    <a:pt x="626" y="890"/>
                  </a:lnTo>
                  <a:lnTo>
                    <a:pt x="620" y="892"/>
                  </a:lnTo>
                  <a:lnTo>
                    <a:pt x="614" y="893"/>
                  </a:lnTo>
                  <a:lnTo>
                    <a:pt x="611" y="895"/>
                  </a:lnTo>
                  <a:lnTo>
                    <a:pt x="610" y="898"/>
                  </a:lnTo>
                  <a:lnTo>
                    <a:pt x="611" y="902"/>
                  </a:lnTo>
                  <a:lnTo>
                    <a:pt x="616" y="905"/>
                  </a:lnTo>
                  <a:lnTo>
                    <a:pt x="622" y="909"/>
                  </a:lnTo>
                  <a:lnTo>
                    <a:pt x="628" y="910"/>
                  </a:lnTo>
                  <a:lnTo>
                    <a:pt x="634" y="911"/>
                  </a:lnTo>
                  <a:lnTo>
                    <a:pt x="640" y="911"/>
                  </a:lnTo>
                  <a:lnTo>
                    <a:pt x="646" y="912"/>
                  </a:lnTo>
                  <a:lnTo>
                    <a:pt x="650" y="913"/>
                  </a:lnTo>
                  <a:lnTo>
                    <a:pt x="654" y="916"/>
                  </a:lnTo>
                  <a:lnTo>
                    <a:pt x="657" y="920"/>
                  </a:lnTo>
                  <a:lnTo>
                    <a:pt x="662" y="925"/>
                  </a:lnTo>
                  <a:lnTo>
                    <a:pt x="667" y="927"/>
                  </a:lnTo>
                  <a:lnTo>
                    <a:pt x="677" y="928"/>
                  </a:lnTo>
                  <a:lnTo>
                    <a:pt x="686" y="928"/>
                  </a:lnTo>
                  <a:lnTo>
                    <a:pt x="695" y="930"/>
                  </a:lnTo>
                  <a:lnTo>
                    <a:pt x="704" y="931"/>
                  </a:lnTo>
                  <a:lnTo>
                    <a:pt x="711" y="933"/>
                  </a:lnTo>
                  <a:lnTo>
                    <a:pt x="717" y="938"/>
                  </a:lnTo>
                  <a:lnTo>
                    <a:pt x="722" y="942"/>
                  </a:lnTo>
                  <a:lnTo>
                    <a:pt x="727" y="948"/>
                  </a:lnTo>
                  <a:lnTo>
                    <a:pt x="733" y="953"/>
                  </a:lnTo>
                  <a:lnTo>
                    <a:pt x="740" y="956"/>
                  </a:lnTo>
                  <a:lnTo>
                    <a:pt x="746" y="961"/>
                  </a:lnTo>
                  <a:lnTo>
                    <a:pt x="750" y="963"/>
                  </a:lnTo>
                  <a:lnTo>
                    <a:pt x="754" y="964"/>
                  </a:lnTo>
                  <a:lnTo>
                    <a:pt x="755" y="965"/>
                  </a:lnTo>
                  <a:lnTo>
                    <a:pt x="758" y="964"/>
                  </a:lnTo>
                  <a:lnTo>
                    <a:pt x="767" y="962"/>
                  </a:lnTo>
                  <a:lnTo>
                    <a:pt x="777" y="966"/>
                  </a:lnTo>
                  <a:lnTo>
                    <a:pt x="787" y="983"/>
                  </a:lnTo>
                  <a:lnTo>
                    <a:pt x="791" y="1002"/>
                  </a:lnTo>
                  <a:lnTo>
                    <a:pt x="787" y="1013"/>
                  </a:lnTo>
                  <a:lnTo>
                    <a:pt x="787" y="1016"/>
                  </a:lnTo>
                  <a:lnTo>
                    <a:pt x="801" y="1015"/>
                  </a:lnTo>
                  <a:lnTo>
                    <a:pt x="811" y="1014"/>
                  </a:lnTo>
                  <a:lnTo>
                    <a:pt x="821" y="1011"/>
                  </a:lnTo>
                  <a:lnTo>
                    <a:pt x="830" y="1010"/>
                  </a:lnTo>
                  <a:lnTo>
                    <a:pt x="837" y="1009"/>
                  </a:lnTo>
                  <a:lnTo>
                    <a:pt x="843" y="1009"/>
                  </a:lnTo>
                  <a:lnTo>
                    <a:pt x="847" y="1011"/>
                  </a:lnTo>
                  <a:lnTo>
                    <a:pt x="849" y="1015"/>
                  </a:lnTo>
                  <a:lnTo>
                    <a:pt x="852" y="1022"/>
                  </a:lnTo>
                  <a:lnTo>
                    <a:pt x="855" y="1039"/>
                  </a:lnTo>
                  <a:lnTo>
                    <a:pt x="861" y="1056"/>
                  </a:lnTo>
                  <a:lnTo>
                    <a:pt x="870" y="1069"/>
                  </a:lnTo>
                  <a:lnTo>
                    <a:pt x="884" y="1072"/>
                  </a:lnTo>
                  <a:lnTo>
                    <a:pt x="891" y="1071"/>
                  </a:lnTo>
                  <a:lnTo>
                    <a:pt x="898" y="1070"/>
                  </a:lnTo>
                  <a:lnTo>
                    <a:pt x="904" y="1069"/>
                  </a:lnTo>
                  <a:lnTo>
                    <a:pt x="908" y="1068"/>
                  </a:lnTo>
                  <a:lnTo>
                    <a:pt x="912" y="1068"/>
                  </a:lnTo>
                  <a:lnTo>
                    <a:pt x="915" y="1068"/>
                  </a:lnTo>
                  <a:lnTo>
                    <a:pt x="917" y="1070"/>
                  </a:lnTo>
                  <a:lnTo>
                    <a:pt x="919" y="1072"/>
                  </a:lnTo>
                  <a:lnTo>
                    <a:pt x="923" y="1077"/>
                  </a:lnTo>
                  <a:lnTo>
                    <a:pt x="929" y="1077"/>
                  </a:lnTo>
                  <a:lnTo>
                    <a:pt x="935" y="1078"/>
                  </a:lnTo>
                  <a:lnTo>
                    <a:pt x="939" y="1086"/>
                  </a:lnTo>
                  <a:lnTo>
                    <a:pt x="942" y="1092"/>
                  </a:lnTo>
                  <a:lnTo>
                    <a:pt x="946" y="1095"/>
                  </a:lnTo>
                  <a:lnTo>
                    <a:pt x="952" y="1098"/>
                  </a:lnTo>
                  <a:lnTo>
                    <a:pt x="957" y="1099"/>
                  </a:lnTo>
                  <a:lnTo>
                    <a:pt x="962" y="1101"/>
                  </a:lnTo>
                  <a:lnTo>
                    <a:pt x="965" y="1105"/>
                  </a:lnTo>
                  <a:lnTo>
                    <a:pt x="966" y="1110"/>
                  </a:lnTo>
                  <a:lnTo>
                    <a:pt x="964" y="1119"/>
                  </a:lnTo>
                  <a:lnTo>
                    <a:pt x="957" y="1131"/>
                  </a:lnTo>
                  <a:lnTo>
                    <a:pt x="951" y="1137"/>
                  </a:lnTo>
                  <a:lnTo>
                    <a:pt x="949" y="1144"/>
                  </a:lnTo>
                  <a:lnTo>
                    <a:pt x="953" y="1157"/>
                  </a:lnTo>
                  <a:lnTo>
                    <a:pt x="958" y="1174"/>
                  </a:lnTo>
                  <a:lnTo>
                    <a:pt x="960" y="1188"/>
                  </a:lnTo>
                  <a:lnTo>
                    <a:pt x="962" y="1201"/>
                  </a:lnTo>
                  <a:lnTo>
                    <a:pt x="967" y="1213"/>
                  </a:lnTo>
                  <a:lnTo>
                    <a:pt x="974" y="1224"/>
                  </a:lnTo>
                  <a:lnTo>
                    <a:pt x="976" y="1237"/>
                  </a:lnTo>
                  <a:lnTo>
                    <a:pt x="977" y="1249"/>
                  </a:lnTo>
                  <a:lnTo>
                    <a:pt x="975" y="1258"/>
                  </a:lnTo>
                  <a:lnTo>
                    <a:pt x="974" y="1266"/>
                  </a:lnTo>
                  <a:lnTo>
                    <a:pt x="973" y="1273"/>
                  </a:lnTo>
                  <a:lnTo>
                    <a:pt x="968" y="1276"/>
                  </a:lnTo>
                  <a:lnTo>
                    <a:pt x="957" y="1275"/>
                  </a:lnTo>
                  <a:lnTo>
                    <a:pt x="944" y="1269"/>
                  </a:lnTo>
                  <a:lnTo>
                    <a:pt x="936" y="1264"/>
                  </a:lnTo>
                  <a:lnTo>
                    <a:pt x="931" y="1257"/>
                  </a:lnTo>
                  <a:lnTo>
                    <a:pt x="929" y="1248"/>
                  </a:lnTo>
                  <a:lnTo>
                    <a:pt x="923" y="1238"/>
                  </a:lnTo>
                  <a:lnTo>
                    <a:pt x="914" y="1230"/>
                  </a:lnTo>
                  <a:lnTo>
                    <a:pt x="905" y="1226"/>
                  </a:lnTo>
                  <a:lnTo>
                    <a:pt x="901" y="1223"/>
                  </a:lnTo>
                  <a:lnTo>
                    <a:pt x="877" y="1195"/>
                  </a:lnTo>
                  <a:lnTo>
                    <a:pt x="859" y="1181"/>
                  </a:lnTo>
                  <a:lnTo>
                    <a:pt x="860" y="1177"/>
                  </a:lnTo>
                  <a:lnTo>
                    <a:pt x="860" y="1168"/>
                  </a:lnTo>
                  <a:lnTo>
                    <a:pt x="858" y="1160"/>
                  </a:lnTo>
                  <a:lnTo>
                    <a:pt x="848" y="1157"/>
                  </a:lnTo>
                  <a:lnTo>
                    <a:pt x="839" y="1158"/>
                  </a:lnTo>
                  <a:lnTo>
                    <a:pt x="837" y="1160"/>
                  </a:lnTo>
                  <a:lnTo>
                    <a:pt x="837" y="1166"/>
                  </a:lnTo>
                  <a:lnTo>
                    <a:pt x="838" y="1174"/>
                  </a:lnTo>
                  <a:lnTo>
                    <a:pt x="838" y="1184"/>
                  </a:lnTo>
                  <a:lnTo>
                    <a:pt x="837" y="1192"/>
                  </a:lnTo>
                  <a:lnTo>
                    <a:pt x="833" y="1199"/>
                  </a:lnTo>
                  <a:lnTo>
                    <a:pt x="828" y="1201"/>
                  </a:lnTo>
                  <a:lnTo>
                    <a:pt x="824" y="1200"/>
                  </a:lnTo>
                  <a:lnTo>
                    <a:pt x="821" y="1197"/>
                  </a:lnTo>
                  <a:lnTo>
                    <a:pt x="817" y="1191"/>
                  </a:lnTo>
                  <a:lnTo>
                    <a:pt x="814" y="1185"/>
                  </a:lnTo>
                  <a:lnTo>
                    <a:pt x="809" y="1181"/>
                  </a:lnTo>
                  <a:lnTo>
                    <a:pt x="803" y="1175"/>
                  </a:lnTo>
                  <a:lnTo>
                    <a:pt x="796" y="1171"/>
                  </a:lnTo>
                  <a:lnTo>
                    <a:pt x="787" y="1170"/>
                  </a:lnTo>
                  <a:lnTo>
                    <a:pt x="777" y="1171"/>
                  </a:lnTo>
                  <a:lnTo>
                    <a:pt x="769" y="1174"/>
                  </a:lnTo>
                  <a:lnTo>
                    <a:pt x="763" y="1177"/>
                  </a:lnTo>
                  <a:lnTo>
                    <a:pt x="757" y="1181"/>
                  </a:lnTo>
                  <a:lnTo>
                    <a:pt x="753" y="1185"/>
                  </a:lnTo>
                  <a:lnTo>
                    <a:pt x="749" y="1189"/>
                  </a:lnTo>
                  <a:lnTo>
                    <a:pt x="745" y="1192"/>
                  </a:lnTo>
                  <a:lnTo>
                    <a:pt x="741" y="1195"/>
                  </a:lnTo>
                  <a:lnTo>
                    <a:pt x="737" y="1196"/>
                  </a:lnTo>
                  <a:lnTo>
                    <a:pt x="732" y="1196"/>
                  </a:lnTo>
                  <a:lnTo>
                    <a:pt x="726" y="1196"/>
                  </a:lnTo>
                  <a:lnTo>
                    <a:pt x="720" y="1196"/>
                  </a:lnTo>
                  <a:lnTo>
                    <a:pt x="715" y="1196"/>
                  </a:lnTo>
                  <a:lnTo>
                    <a:pt x="710" y="1195"/>
                  </a:lnTo>
                  <a:lnTo>
                    <a:pt x="708" y="1195"/>
                  </a:lnTo>
                  <a:lnTo>
                    <a:pt x="707" y="1195"/>
                  </a:lnTo>
                  <a:lnTo>
                    <a:pt x="693" y="1184"/>
                  </a:lnTo>
                  <a:lnTo>
                    <a:pt x="694" y="1182"/>
                  </a:lnTo>
                  <a:lnTo>
                    <a:pt x="695" y="1177"/>
                  </a:lnTo>
                  <a:lnTo>
                    <a:pt x="696" y="1171"/>
                  </a:lnTo>
                  <a:lnTo>
                    <a:pt x="693" y="1163"/>
                  </a:lnTo>
                  <a:lnTo>
                    <a:pt x="688" y="1157"/>
                  </a:lnTo>
                  <a:lnTo>
                    <a:pt x="686" y="1150"/>
                  </a:lnTo>
                  <a:lnTo>
                    <a:pt x="687" y="1145"/>
                  </a:lnTo>
                  <a:lnTo>
                    <a:pt x="693" y="1139"/>
                  </a:lnTo>
                  <a:lnTo>
                    <a:pt x="696" y="1138"/>
                  </a:lnTo>
                  <a:lnTo>
                    <a:pt x="701" y="1138"/>
                  </a:lnTo>
                  <a:lnTo>
                    <a:pt x="705" y="1140"/>
                  </a:lnTo>
                  <a:lnTo>
                    <a:pt x="710" y="1143"/>
                  </a:lnTo>
                  <a:lnTo>
                    <a:pt x="715" y="1145"/>
                  </a:lnTo>
                  <a:lnTo>
                    <a:pt x="720" y="1147"/>
                  </a:lnTo>
                  <a:lnTo>
                    <a:pt x="727" y="1147"/>
                  </a:lnTo>
                  <a:lnTo>
                    <a:pt x="734" y="1146"/>
                  </a:lnTo>
                  <a:lnTo>
                    <a:pt x="742" y="1144"/>
                  </a:lnTo>
                  <a:lnTo>
                    <a:pt x="749" y="1143"/>
                  </a:lnTo>
                  <a:lnTo>
                    <a:pt x="756" y="1142"/>
                  </a:lnTo>
                  <a:lnTo>
                    <a:pt x="761" y="1140"/>
                  </a:lnTo>
                  <a:lnTo>
                    <a:pt x="764" y="1138"/>
                  </a:lnTo>
                  <a:lnTo>
                    <a:pt x="765" y="1135"/>
                  </a:lnTo>
                  <a:lnTo>
                    <a:pt x="763" y="1130"/>
                  </a:lnTo>
                  <a:lnTo>
                    <a:pt x="758" y="1122"/>
                  </a:lnTo>
                  <a:lnTo>
                    <a:pt x="752" y="1114"/>
                  </a:lnTo>
                  <a:lnTo>
                    <a:pt x="743" y="1108"/>
                  </a:lnTo>
                  <a:lnTo>
                    <a:pt x="735" y="1104"/>
                  </a:lnTo>
                  <a:lnTo>
                    <a:pt x="726" y="1101"/>
                  </a:lnTo>
                  <a:lnTo>
                    <a:pt x="717" y="1099"/>
                  </a:lnTo>
                  <a:lnTo>
                    <a:pt x="708" y="1099"/>
                  </a:lnTo>
                  <a:lnTo>
                    <a:pt x="699" y="1098"/>
                  </a:lnTo>
                  <a:lnTo>
                    <a:pt x="689" y="1097"/>
                  </a:lnTo>
                  <a:lnTo>
                    <a:pt x="681" y="1095"/>
                  </a:lnTo>
                  <a:lnTo>
                    <a:pt x="675" y="1095"/>
                  </a:lnTo>
                  <a:lnTo>
                    <a:pt x="672" y="1095"/>
                  </a:lnTo>
                  <a:lnTo>
                    <a:pt x="670" y="1095"/>
                  </a:lnTo>
                  <a:lnTo>
                    <a:pt x="666" y="1094"/>
                  </a:lnTo>
                  <a:lnTo>
                    <a:pt x="662" y="1092"/>
                  </a:lnTo>
                  <a:lnTo>
                    <a:pt x="656" y="1087"/>
                  </a:lnTo>
                  <a:lnTo>
                    <a:pt x="647" y="1079"/>
                  </a:lnTo>
                  <a:lnTo>
                    <a:pt x="633" y="1064"/>
                  </a:lnTo>
                  <a:lnTo>
                    <a:pt x="628" y="1055"/>
                  </a:lnTo>
                  <a:lnTo>
                    <a:pt x="625" y="1053"/>
                  </a:lnTo>
                  <a:lnTo>
                    <a:pt x="619" y="1056"/>
                  </a:lnTo>
                  <a:lnTo>
                    <a:pt x="610" y="1059"/>
                  </a:lnTo>
                  <a:lnTo>
                    <a:pt x="604" y="1055"/>
                  </a:lnTo>
                  <a:lnTo>
                    <a:pt x="597" y="1049"/>
                  </a:lnTo>
                  <a:lnTo>
                    <a:pt x="588" y="1042"/>
                  </a:lnTo>
                  <a:lnTo>
                    <a:pt x="580" y="1040"/>
                  </a:lnTo>
                  <a:lnTo>
                    <a:pt x="575" y="1041"/>
                  </a:lnTo>
                  <a:lnTo>
                    <a:pt x="571" y="1046"/>
                  </a:lnTo>
                  <a:lnTo>
                    <a:pt x="563" y="1053"/>
                  </a:lnTo>
                  <a:lnTo>
                    <a:pt x="557" y="1056"/>
                  </a:lnTo>
                  <a:lnTo>
                    <a:pt x="552" y="1059"/>
                  </a:lnTo>
                  <a:lnTo>
                    <a:pt x="546" y="1061"/>
                  </a:lnTo>
                  <a:lnTo>
                    <a:pt x="541" y="1062"/>
                  </a:lnTo>
                  <a:lnTo>
                    <a:pt x="534" y="1062"/>
                  </a:lnTo>
                  <a:lnTo>
                    <a:pt x="527" y="1061"/>
                  </a:lnTo>
                  <a:lnTo>
                    <a:pt x="519" y="1060"/>
                  </a:lnTo>
                  <a:lnTo>
                    <a:pt x="511" y="1056"/>
                  </a:lnTo>
                  <a:lnTo>
                    <a:pt x="503" y="1053"/>
                  </a:lnTo>
                  <a:lnTo>
                    <a:pt x="497" y="1048"/>
                  </a:lnTo>
                  <a:lnTo>
                    <a:pt x="492" y="1045"/>
                  </a:lnTo>
                  <a:lnTo>
                    <a:pt x="489" y="1041"/>
                  </a:lnTo>
                  <a:lnTo>
                    <a:pt x="485" y="1039"/>
                  </a:lnTo>
                  <a:lnTo>
                    <a:pt x="481" y="1038"/>
                  </a:lnTo>
                  <a:lnTo>
                    <a:pt x="475" y="1038"/>
                  </a:lnTo>
                  <a:lnTo>
                    <a:pt x="468" y="1039"/>
                  </a:lnTo>
                  <a:lnTo>
                    <a:pt x="460" y="1041"/>
                  </a:lnTo>
                  <a:lnTo>
                    <a:pt x="452" y="1042"/>
                  </a:lnTo>
                  <a:lnTo>
                    <a:pt x="443" y="1044"/>
                  </a:lnTo>
                  <a:lnTo>
                    <a:pt x="435" y="1044"/>
                  </a:lnTo>
                  <a:lnTo>
                    <a:pt x="427" y="1045"/>
                  </a:lnTo>
                  <a:lnTo>
                    <a:pt x="420" y="1046"/>
                  </a:lnTo>
                  <a:lnTo>
                    <a:pt x="414" y="1047"/>
                  </a:lnTo>
                  <a:lnTo>
                    <a:pt x="409" y="1049"/>
                  </a:lnTo>
                  <a:lnTo>
                    <a:pt x="405" y="1052"/>
                  </a:lnTo>
                  <a:lnTo>
                    <a:pt x="398" y="1054"/>
                  </a:lnTo>
                  <a:lnTo>
                    <a:pt x="391" y="1056"/>
                  </a:lnTo>
                  <a:lnTo>
                    <a:pt x="382" y="1057"/>
                  </a:lnTo>
                  <a:lnTo>
                    <a:pt x="374" y="1059"/>
                  </a:lnTo>
                  <a:lnTo>
                    <a:pt x="364" y="1057"/>
                  </a:lnTo>
                  <a:lnTo>
                    <a:pt x="356" y="1056"/>
                  </a:lnTo>
                  <a:lnTo>
                    <a:pt x="349" y="1053"/>
                  </a:lnTo>
                  <a:lnTo>
                    <a:pt x="340" y="1047"/>
                  </a:lnTo>
                  <a:lnTo>
                    <a:pt x="334" y="1042"/>
                  </a:lnTo>
                  <a:lnTo>
                    <a:pt x="330" y="1037"/>
                  </a:lnTo>
                  <a:lnTo>
                    <a:pt x="322" y="1029"/>
                  </a:lnTo>
                  <a:lnTo>
                    <a:pt x="313" y="1019"/>
                  </a:lnTo>
                  <a:lnTo>
                    <a:pt x="304" y="1013"/>
                  </a:lnTo>
                  <a:lnTo>
                    <a:pt x="300" y="1011"/>
                  </a:lnTo>
                  <a:lnTo>
                    <a:pt x="298" y="1018"/>
                  </a:lnTo>
                  <a:lnTo>
                    <a:pt x="298" y="1029"/>
                  </a:lnTo>
                  <a:lnTo>
                    <a:pt x="296" y="1040"/>
                  </a:lnTo>
                  <a:lnTo>
                    <a:pt x="292" y="1049"/>
                  </a:lnTo>
                  <a:lnTo>
                    <a:pt x="280" y="1056"/>
                  </a:lnTo>
                  <a:lnTo>
                    <a:pt x="266" y="1059"/>
                  </a:lnTo>
                  <a:lnTo>
                    <a:pt x="257" y="1056"/>
                  </a:lnTo>
                  <a:lnTo>
                    <a:pt x="251" y="1048"/>
                  </a:lnTo>
                  <a:lnTo>
                    <a:pt x="248" y="1036"/>
                  </a:lnTo>
                  <a:lnTo>
                    <a:pt x="247" y="1022"/>
                  </a:lnTo>
                  <a:lnTo>
                    <a:pt x="247" y="1010"/>
                  </a:lnTo>
                  <a:lnTo>
                    <a:pt x="246" y="1000"/>
                  </a:lnTo>
                  <a:lnTo>
                    <a:pt x="241" y="989"/>
                  </a:lnTo>
                  <a:lnTo>
                    <a:pt x="234" y="979"/>
                  </a:lnTo>
                  <a:lnTo>
                    <a:pt x="228" y="966"/>
                  </a:lnTo>
                  <a:lnTo>
                    <a:pt x="223" y="955"/>
                  </a:lnTo>
                  <a:lnTo>
                    <a:pt x="213" y="945"/>
                  </a:lnTo>
                  <a:lnTo>
                    <a:pt x="208" y="934"/>
                  </a:lnTo>
                  <a:lnTo>
                    <a:pt x="207" y="924"/>
                  </a:lnTo>
                  <a:lnTo>
                    <a:pt x="204" y="918"/>
                  </a:lnTo>
                  <a:lnTo>
                    <a:pt x="196" y="917"/>
                  </a:lnTo>
                  <a:lnTo>
                    <a:pt x="189" y="917"/>
                  </a:lnTo>
                  <a:lnTo>
                    <a:pt x="184" y="916"/>
                  </a:lnTo>
                  <a:lnTo>
                    <a:pt x="178" y="913"/>
                  </a:lnTo>
                  <a:lnTo>
                    <a:pt x="174" y="909"/>
                  </a:lnTo>
                  <a:lnTo>
                    <a:pt x="171" y="905"/>
                  </a:lnTo>
                  <a:lnTo>
                    <a:pt x="170" y="901"/>
                  </a:lnTo>
                  <a:lnTo>
                    <a:pt x="171" y="896"/>
                  </a:lnTo>
                  <a:lnTo>
                    <a:pt x="175" y="892"/>
                  </a:lnTo>
                  <a:lnTo>
                    <a:pt x="184" y="886"/>
                  </a:lnTo>
                  <a:lnTo>
                    <a:pt x="189" y="882"/>
                  </a:lnTo>
                  <a:lnTo>
                    <a:pt x="196" y="880"/>
                  </a:lnTo>
                  <a:lnTo>
                    <a:pt x="207" y="878"/>
                  </a:lnTo>
                  <a:lnTo>
                    <a:pt x="213" y="877"/>
                  </a:lnTo>
                  <a:lnTo>
                    <a:pt x="220" y="878"/>
                  </a:lnTo>
                  <a:lnTo>
                    <a:pt x="227" y="878"/>
                  </a:lnTo>
                  <a:lnTo>
                    <a:pt x="235" y="879"/>
                  </a:lnTo>
                  <a:lnTo>
                    <a:pt x="242" y="881"/>
                  </a:lnTo>
                  <a:lnTo>
                    <a:pt x="248" y="881"/>
                  </a:lnTo>
                  <a:lnTo>
                    <a:pt x="254" y="882"/>
                  </a:lnTo>
                  <a:lnTo>
                    <a:pt x="258" y="881"/>
                  </a:lnTo>
                  <a:lnTo>
                    <a:pt x="265" y="878"/>
                  </a:lnTo>
                  <a:lnTo>
                    <a:pt x="270" y="871"/>
                  </a:lnTo>
                  <a:lnTo>
                    <a:pt x="271" y="863"/>
                  </a:lnTo>
                  <a:lnTo>
                    <a:pt x="265" y="854"/>
                  </a:lnTo>
                  <a:lnTo>
                    <a:pt x="261" y="849"/>
                  </a:lnTo>
                  <a:lnTo>
                    <a:pt x="256" y="847"/>
                  </a:lnTo>
                  <a:lnTo>
                    <a:pt x="251" y="846"/>
                  </a:lnTo>
                  <a:lnTo>
                    <a:pt x="245" y="844"/>
                  </a:lnTo>
                  <a:lnTo>
                    <a:pt x="239" y="843"/>
                  </a:lnTo>
                  <a:lnTo>
                    <a:pt x="232" y="843"/>
                  </a:lnTo>
                  <a:lnTo>
                    <a:pt x="225" y="842"/>
                  </a:lnTo>
                  <a:lnTo>
                    <a:pt x="217" y="840"/>
                  </a:lnTo>
                  <a:lnTo>
                    <a:pt x="208" y="835"/>
                  </a:lnTo>
                  <a:lnTo>
                    <a:pt x="204" y="833"/>
                  </a:lnTo>
                  <a:lnTo>
                    <a:pt x="200" y="833"/>
                  </a:lnTo>
                  <a:lnTo>
                    <a:pt x="186" y="836"/>
                  </a:lnTo>
                  <a:lnTo>
                    <a:pt x="177" y="839"/>
                  </a:lnTo>
                  <a:lnTo>
                    <a:pt x="169" y="839"/>
                  </a:lnTo>
                  <a:lnTo>
                    <a:pt x="163" y="836"/>
                  </a:lnTo>
                  <a:lnTo>
                    <a:pt x="158" y="834"/>
                  </a:lnTo>
                  <a:lnTo>
                    <a:pt x="152" y="828"/>
                  </a:lnTo>
                  <a:lnTo>
                    <a:pt x="148" y="822"/>
                  </a:lnTo>
                  <a:lnTo>
                    <a:pt x="141" y="814"/>
                  </a:lnTo>
                  <a:lnTo>
                    <a:pt x="133" y="804"/>
                  </a:lnTo>
                  <a:lnTo>
                    <a:pt x="126" y="795"/>
                  </a:lnTo>
                  <a:lnTo>
                    <a:pt x="121" y="787"/>
                  </a:lnTo>
                  <a:lnTo>
                    <a:pt x="118" y="781"/>
                  </a:lnTo>
                  <a:lnTo>
                    <a:pt x="117" y="776"/>
                  </a:lnTo>
                  <a:lnTo>
                    <a:pt x="114" y="772"/>
                  </a:lnTo>
                  <a:lnTo>
                    <a:pt x="111" y="768"/>
                  </a:lnTo>
                  <a:lnTo>
                    <a:pt x="104" y="764"/>
                  </a:lnTo>
                  <a:lnTo>
                    <a:pt x="95" y="759"/>
                  </a:lnTo>
                  <a:lnTo>
                    <a:pt x="84" y="755"/>
                  </a:lnTo>
                  <a:lnTo>
                    <a:pt x="75" y="750"/>
                  </a:lnTo>
                  <a:lnTo>
                    <a:pt x="69" y="745"/>
                  </a:lnTo>
                  <a:lnTo>
                    <a:pt x="65" y="741"/>
                  </a:lnTo>
                  <a:lnTo>
                    <a:pt x="61" y="735"/>
                  </a:lnTo>
                  <a:lnTo>
                    <a:pt x="60" y="729"/>
                  </a:lnTo>
                  <a:lnTo>
                    <a:pt x="59" y="722"/>
                  </a:lnTo>
                  <a:lnTo>
                    <a:pt x="59" y="714"/>
                  </a:lnTo>
                  <a:lnTo>
                    <a:pt x="60" y="693"/>
                  </a:lnTo>
                  <a:lnTo>
                    <a:pt x="60" y="674"/>
                  </a:lnTo>
                  <a:lnTo>
                    <a:pt x="56" y="657"/>
                  </a:lnTo>
                  <a:lnTo>
                    <a:pt x="45" y="647"/>
                  </a:lnTo>
                  <a:lnTo>
                    <a:pt x="37" y="644"/>
                  </a:lnTo>
                  <a:lnTo>
                    <a:pt x="29" y="640"/>
                  </a:lnTo>
                  <a:lnTo>
                    <a:pt x="22" y="637"/>
                  </a:lnTo>
                  <a:lnTo>
                    <a:pt x="15" y="632"/>
                  </a:lnTo>
                  <a:lnTo>
                    <a:pt x="10" y="629"/>
                  </a:lnTo>
                  <a:lnTo>
                    <a:pt x="5" y="625"/>
                  </a:lnTo>
                  <a:lnTo>
                    <a:pt x="1" y="624"/>
                  </a:lnTo>
                  <a:lnTo>
                    <a:pt x="0" y="623"/>
                  </a:lnTo>
                  <a:lnTo>
                    <a:pt x="0" y="601"/>
                  </a:lnTo>
                  <a:lnTo>
                    <a:pt x="1" y="602"/>
                  </a:lnTo>
                  <a:lnTo>
                    <a:pt x="4" y="607"/>
                  </a:lnTo>
                  <a:lnTo>
                    <a:pt x="8" y="612"/>
                  </a:lnTo>
                  <a:lnTo>
                    <a:pt x="15" y="617"/>
                  </a:lnTo>
                  <a:lnTo>
                    <a:pt x="23" y="623"/>
                  </a:lnTo>
                  <a:lnTo>
                    <a:pt x="34" y="627"/>
                  </a:lnTo>
                  <a:lnTo>
                    <a:pt x="45" y="629"/>
                  </a:lnTo>
                  <a:lnTo>
                    <a:pt x="59" y="627"/>
                  </a:lnTo>
                  <a:lnTo>
                    <a:pt x="84" y="591"/>
                  </a:lnTo>
                  <a:lnTo>
                    <a:pt x="87" y="587"/>
                  </a:lnTo>
                  <a:lnTo>
                    <a:pt x="91" y="579"/>
                  </a:lnTo>
                  <a:lnTo>
                    <a:pt x="95" y="570"/>
                  </a:lnTo>
                  <a:lnTo>
                    <a:pt x="91" y="563"/>
                  </a:lnTo>
                  <a:lnTo>
                    <a:pt x="83" y="558"/>
                  </a:lnTo>
                  <a:lnTo>
                    <a:pt x="76" y="553"/>
                  </a:lnTo>
                  <a:lnTo>
                    <a:pt x="75" y="546"/>
                  </a:lnTo>
                  <a:lnTo>
                    <a:pt x="81" y="539"/>
                  </a:lnTo>
                  <a:lnTo>
                    <a:pt x="86" y="534"/>
                  </a:lnTo>
                  <a:lnTo>
                    <a:pt x="90" y="529"/>
                  </a:lnTo>
                  <a:lnTo>
                    <a:pt x="94" y="522"/>
                  </a:lnTo>
                  <a:lnTo>
                    <a:pt x="98" y="516"/>
                  </a:lnTo>
                  <a:lnTo>
                    <a:pt x="104" y="510"/>
                  </a:lnTo>
                  <a:lnTo>
                    <a:pt x="111" y="506"/>
                  </a:lnTo>
                  <a:lnTo>
                    <a:pt x="119" y="503"/>
                  </a:lnTo>
                  <a:lnTo>
                    <a:pt x="129" y="503"/>
                  </a:lnTo>
                  <a:lnTo>
                    <a:pt x="140" y="505"/>
                  </a:lnTo>
                  <a:lnTo>
                    <a:pt x="149" y="506"/>
                  </a:lnTo>
                  <a:lnTo>
                    <a:pt x="157" y="506"/>
                  </a:lnTo>
                  <a:lnTo>
                    <a:pt x="163" y="506"/>
                  </a:lnTo>
                  <a:lnTo>
                    <a:pt x="166" y="503"/>
                  </a:lnTo>
                  <a:lnTo>
                    <a:pt x="170" y="501"/>
                  </a:lnTo>
                  <a:lnTo>
                    <a:pt x="172" y="496"/>
                  </a:lnTo>
                  <a:lnTo>
                    <a:pt x="172" y="490"/>
                  </a:lnTo>
                  <a:lnTo>
                    <a:pt x="175" y="472"/>
                  </a:lnTo>
                  <a:lnTo>
                    <a:pt x="185" y="453"/>
                  </a:lnTo>
                  <a:lnTo>
                    <a:pt x="194" y="434"/>
                  </a:lnTo>
                  <a:lnTo>
                    <a:pt x="200" y="417"/>
                  </a:lnTo>
                  <a:lnTo>
                    <a:pt x="202" y="402"/>
                  </a:lnTo>
                  <a:lnTo>
                    <a:pt x="203" y="392"/>
                  </a:lnTo>
                  <a:lnTo>
                    <a:pt x="208" y="385"/>
                  </a:lnTo>
                  <a:lnTo>
                    <a:pt x="217" y="385"/>
                  </a:lnTo>
                  <a:lnTo>
                    <a:pt x="225" y="384"/>
                  </a:lnTo>
                  <a:lnTo>
                    <a:pt x="233" y="379"/>
                  </a:lnTo>
                  <a:lnTo>
                    <a:pt x="242" y="372"/>
                  </a:lnTo>
                  <a:lnTo>
                    <a:pt x="251" y="363"/>
                  </a:lnTo>
                  <a:lnTo>
                    <a:pt x="258" y="354"/>
                  </a:lnTo>
                  <a:lnTo>
                    <a:pt x="264" y="343"/>
                  </a:lnTo>
                  <a:lnTo>
                    <a:pt x="265" y="334"/>
                  </a:lnTo>
                  <a:lnTo>
                    <a:pt x="262" y="326"/>
                  </a:lnTo>
                  <a:lnTo>
                    <a:pt x="251" y="311"/>
                  </a:lnTo>
                  <a:lnTo>
                    <a:pt x="246" y="297"/>
                  </a:lnTo>
                  <a:lnTo>
                    <a:pt x="246" y="285"/>
                  </a:lnTo>
                  <a:lnTo>
                    <a:pt x="255" y="276"/>
                  </a:lnTo>
                  <a:lnTo>
                    <a:pt x="263" y="274"/>
                  </a:lnTo>
                  <a:lnTo>
                    <a:pt x="271" y="272"/>
                  </a:lnTo>
                  <a:lnTo>
                    <a:pt x="279" y="271"/>
                  </a:lnTo>
                  <a:lnTo>
                    <a:pt x="287" y="270"/>
                  </a:lnTo>
                  <a:lnTo>
                    <a:pt x="294" y="268"/>
                  </a:lnTo>
                  <a:lnTo>
                    <a:pt x="301" y="268"/>
                  </a:lnTo>
                  <a:lnTo>
                    <a:pt x="308" y="268"/>
                  </a:lnTo>
                  <a:lnTo>
                    <a:pt x="315" y="270"/>
                  </a:lnTo>
                  <a:lnTo>
                    <a:pt x="322" y="270"/>
                  </a:lnTo>
                  <a:lnTo>
                    <a:pt x="329" y="267"/>
                  </a:lnTo>
                  <a:lnTo>
                    <a:pt x="336" y="263"/>
                  </a:lnTo>
                  <a:lnTo>
                    <a:pt x="344" y="259"/>
                  </a:lnTo>
                  <a:lnTo>
                    <a:pt x="353" y="255"/>
                  </a:lnTo>
                  <a:lnTo>
                    <a:pt x="362" y="252"/>
                  </a:lnTo>
                  <a:lnTo>
                    <a:pt x="371" y="252"/>
                  </a:lnTo>
                  <a:lnTo>
                    <a:pt x="382" y="256"/>
                  </a:lnTo>
                  <a:lnTo>
                    <a:pt x="391" y="259"/>
                  </a:lnTo>
                  <a:lnTo>
                    <a:pt x="399" y="259"/>
                  </a:lnTo>
                  <a:lnTo>
                    <a:pt x="405" y="257"/>
                  </a:lnTo>
                  <a:lnTo>
                    <a:pt x="409" y="253"/>
                  </a:lnTo>
                  <a:lnTo>
                    <a:pt x="414" y="250"/>
                  </a:lnTo>
                  <a:lnTo>
                    <a:pt x="419" y="247"/>
                  </a:lnTo>
                  <a:lnTo>
                    <a:pt x="424" y="243"/>
                  </a:lnTo>
                  <a:lnTo>
                    <a:pt x="430" y="242"/>
                  </a:lnTo>
                  <a:lnTo>
                    <a:pt x="436" y="241"/>
                  </a:lnTo>
                  <a:lnTo>
                    <a:pt x="442" y="240"/>
                  </a:lnTo>
                  <a:lnTo>
                    <a:pt x="447" y="237"/>
                  </a:lnTo>
                  <a:lnTo>
                    <a:pt x="451" y="233"/>
                  </a:lnTo>
                  <a:lnTo>
                    <a:pt x="455" y="229"/>
                  </a:lnTo>
                  <a:lnTo>
                    <a:pt x="459" y="225"/>
                  </a:lnTo>
                  <a:lnTo>
                    <a:pt x="462" y="219"/>
                  </a:lnTo>
                  <a:lnTo>
                    <a:pt x="465" y="214"/>
                  </a:lnTo>
                  <a:lnTo>
                    <a:pt x="469" y="208"/>
                  </a:lnTo>
                  <a:lnTo>
                    <a:pt x="475" y="204"/>
                  </a:lnTo>
                  <a:lnTo>
                    <a:pt x="483" y="199"/>
                  </a:lnTo>
                  <a:lnTo>
                    <a:pt x="491" y="196"/>
                  </a:lnTo>
                  <a:lnTo>
                    <a:pt x="500" y="192"/>
                  </a:lnTo>
                  <a:lnTo>
                    <a:pt x="510" y="189"/>
                  </a:lnTo>
                  <a:lnTo>
                    <a:pt x="518" y="187"/>
                  </a:lnTo>
                  <a:lnTo>
                    <a:pt x="525" y="185"/>
                  </a:lnTo>
                  <a:lnTo>
                    <a:pt x="530" y="184"/>
                  </a:lnTo>
                  <a:lnTo>
                    <a:pt x="536" y="182"/>
                  </a:lnTo>
                  <a:lnTo>
                    <a:pt x="542" y="180"/>
                  </a:lnTo>
                  <a:lnTo>
                    <a:pt x="548" y="179"/>
                  </a:lnTo>
                  <a:lnTo>
                    <a:pt x="552" y="177"/>
                  </a:lnTo>
                  <a:lnTo>
                    <a:pt x="558" y="177"/>
                  </a:lnTo>
                  <a:lnTo>
                    <a:pt x="564" y="179"/>
                  </a:lnTo>
                  <a:lnTo>
                    <a:pt x="571" y="182"/>
                  </a:lnTo>
                  <a:lnTo>
                    <a:pt x="579" y="185"/>
                  </a:lnTo>
                  <a:lnTo>
                    <a:pt x="589" y="189"/>
                  </a:lnTo>
                  <a:lnTo>
                    <a:pt x="601" y="192"/>
                  </a:lnTo>
                  <a:lnTo>
                    <a:pt x="614" y="194"/>
                  </a:lnTo>
                  <a:lnTo>
                    <a:pt x="627" y="194"/>
                  </a:lnTo>
                  <a:lnTo>
                    <a:pt x="639" y="191"/>
                  </a:lnTo>
                  <a:lnTo>
                    <a:pt x="649" y="187"/>
                  </a:lnTo>
                  <a:lnTo>
                    <a:pt x="657" y="179"/>
                  </a:lnTo>
                  <a:lnTo>
                    <a:pt x="662" y="169"/>
                  </a:lnTo>
                  <a:lnTo>
                    <a:pt x="664" y="160"/>
                  </a:lnTo>
                  <a:lnTo>
                    <a:pt x="665" y="151"/>
                  </a:lnTo>
                  <a:lnTo>
                    <a:pt x="666" y="143"/>
                  </a:lnTo>
                  <a:lnTo>
                    <a:pt x="670" y="136"/>
                  </a:lnTo>
                  <a:lnTo>
                    <a:pt x="674" y="131"/>
                  </a:lnTo>
                  <a:lnTo>
                    <a:pt x="685" y="129"/>
                  </a:lnTo>
                  <a:lnTo>
                    <a:pt x="700" y="130"/>
                  </a:lnTo>
                  <a:lnTo>
                    <a:pt x="717" y="132"/>
                  </a:lnTo>
                  <a:lnTo>
                    <a:pt x="731" y="135"/>
                  </a:lnTo>
                  <a:lnTo>
                    <a:pt x="743" y="137"/>
                  </a:lnTo>
                  <a:lnTo>
                    <a:pt x="754" y="138"/>
                  </a:lnTo>
                  <a:lnTo>
                    <a:pt x="762" y="138"/>
                  </a:lnTo>
                  <a:lnTo>
                    <a:pt x="768" y="137"/>
                  </a:lnTo>
                  <a:lnTo>
                    <a:pt x="771" y="135"/>
                  </a:lnTo>
                  <a:lnTo>
                    <a:pt x="773" y="130"/>
                  </a:lnTo>
                  <a:lnTo>
                    <a:pt x="775" y="126"/>
                  </a:lnTo>
                  <a:lnTo>
                    <a:pt x="775" y="121"/>
                  </a:lnTo>
                  <a:lnTo>
                    <a:pt x="776" y="116"/>
                  </a:lnTo>
                  <a:lnTo>
                    <a:pt x="778" y="113"/>
                  </a:lnTo>
                  <a:lnTo>
                    <a:pt x="783" y="111"/>
                  </a:lnTo>
                  <a:lnTo>
                    <a:pt x="790" y="109"/>
                  </a:lnTo>
                  <a:lnTo>
                    <a:pt x="800" y="109"/>
                  </a:lnTo>
                  <a:lnTo>
                    <a:pt x="814" y="112"/>
                  </a:lnTo>
                  <a:lnTo>
                    <a:pt x="829" y="115"/>
                  </a:lnTo>
                  <a:lnTo>
                    <a:pt x="840" y="117"/>
                  </a:lnTo>
                  <a:lnTo>
                    <a:pt x="849" y="120"/>
                  </a:lnTo>
                  <a:lnTo>
                    <a:pt x="858" y="121"/>
                  </a:lnTo>
                  <a:lnTo>
                    <a:pt x="863" y="122"/>
                  </a:lnTo>
                  <a:lnTo>
                    <a:pt x="869" y="122"/>
                  </a:lnTo>
                  <a:lnTo>
                    <a:pt x="875" y="122"/>
                  </a:lnTo>
                  <a:lnTo>
                    <a:pt x="881" y="120"/>
                  </a:lnTo>
                  <a:lnTo>
                    <a:pt x="887" y="116"/>
                  </a:lnTo>
                  <a:lnTo>
                    <a:pt x="893" y="113"/>
                  </a:lnTo>
                  <a:lnTo>
                    <a:pt x="900" y="108"/>
                  </a:lnTo>
                  <a:lnTo>
                    <a:pt x="908" y="104"/>
                  </a:lnTo>
                  <a:lnTo>
                    <a:pt x="915" y="99"/>
                  </a:lnTo>
                  <a:lnTo>
                    <a:pt x="924" y="96"/>
                  </a:lnTo>
                  <a:lnTo>
                    <a:pt x="932" y="93"/>
                  </a:lnTo>
                  <a:lnTo>
                    <a:pt x="943" y="91"/>
                  </a:lnTo>
                  <a:lnTo>
                    <a:pt x="960" y="86"/>
                  </a:lnTo>
                  <a:lnTo>
                    <a:pt x="969" y="81"/>
                  </a:lnTo>
                  <a:lnTo>
                    <a:pt x="974" y="76"/>
                  </a:lnTo>
                  <a:lnTo>
                    <a:pt x="975" y="74"/>
                  </a:lnTo>
                  <a:lnTo>
                    <a:pt x="992" y="70"/>
                  </a:lnTo>
                  <a:lnTo>
                    <a:pt x="993" y="70"/>
                  </a:lnTo>
                  <a:lnTo>
                    <a:pt x="996" y="69"/>
                  </a:lnTo>
                  <a:lnTo>
                    <a:pt x="999" y="67"/>
                  </a:lnTo>
                  <a:lnTo>
                    <a:pt x="1005" y="66"/>
                  </a:lnTo>
                  <a:lnTo>
                    <a:pt x="1010" y="65"/>
                  </a:lnTo>
                  <a:lnTo>
                    <a:pt x="1015" y="65"/>
                  </a:lnTo>
                  <a:lnTo>
                    <a:pt x="1021" y="65"/>
                  </a:lnTo>
                  <a:lnTo>
                    <a:pt x="1027" y="67"/>
                  </a:lnTo>
                  <a:lnTo>
                    <a:pt x="1033" y="68"/>
                  </a:lnTo>
                  <a:lnTo>
                    <a:pt x="1040" y="68"/>
                  </a:lnTo>
                  <a:lnTo>
                    <a:pt x="1048" y="67"/>
                  </a:lnTo>
                  <a:lnTo>
                    <a:pt x="1057" y="65"/>
                  </a:lnTo>
                  <a:lnTo>
                    <a:pt x="1065" y="63"/>
                  </a:lnTo>
                  <a:lnTo>
                    <a:pt x="1072" y="62"/>
                  </a:lnTo>
                  <a:lnTo>
                    <a:pt x="1079" y="62"/>
                  </a:lnTo>
                  <a:lnTo>
                    <a:pt x="1083" y="63"/>
                  </a:lnTo>
                  <a:lnTo>
                    <a:pt x="1088" y="71"/>
                  </a:lnTo>
                  <a:lnTo>
                    <a:pt x="1090" y="82"/>
                  </a:lnTo>
                  <a:lnTo>
                    <a:pt x="1095" y="91"/>
                  </a:lnTo>
                  <a:lnTo>
                    <a:pt x="1108" y="94"/>
                  </a:lnTo>
                  <a:lnTo>
                    <a:pt x="1121" y="98"/>
                  </a:lnTo>
                  <a:lnTo>
                    <a:pt x="1128" y="105"/>
                  </a:lnTo>
                  <a:lnTo>
                    <a:pt x="1132" y="113"/>
                  </a:lnTo>
                  <a:lnTo>
                    <a:pt x="1132" y="116"/>
                  </a:lnTo>
                  <a:lnTo>
                    <a:pt x="1133" y="115"/>
                  </a:lnTo>
                  <a:lnTo>
                    <a:pt x="1136" y="113"/>
                  </a:lnTo>
                  <a:lnTo>
                    <a:pt x="1142" y="111"/>
                  </a:lnTo>
                  <a:lnTo>
                    <a:pt x="1150" y="107"/>
                  </a:lnTo>
                  <a:lnTo>
                    <a:pt x="1157" y="106"/>
                  </a:lnTo>
                  <a:lnTo>
                    <a:pt x="1166" y="105"/>
                  </a:lnTo>
                  <a:lnTo>
                    <a:pt x="1174" y="107"/>
                  </a:lnTo>
                  <a:lnTo>
                    <a:pt x="1181" y="112"/>
                  </a:lnTo>
                  <a:lnTo>
                    <a:pt x="1188" y="119"/>
                  </a:lnTo>
                  <a:lnTo>
                    <a:pt x="1196" y="124"/>
                  </a:lnTo>
                  <a:lnTo>
                    <a:pt x="1205" y="129"/>
                  </a:lnTo>
                  <a:lnTo>
                    <a:pt x="1215" y="135"/>
                  </a:lnTo>
                  <a:lnTo>
                    <a:pt x="1223" y="139"/>
                  </a:lnTo>
                  <a:lnTo>
                    <a:pt x="1232" y="143"/>
                  </a:lnTo>
                  <a:lnTo>
                    <a:pt x="1240" y="147"/>
                  </a:lnTo>
                  <a:lnTo>
                    <a:pt x="1247" y="151"/>
                  </a:lnTo>
                  <a:lnTo>
                    <a:pt x="1254" y="154"/>
                  </a:lnTo>
                  <a:lnTo>
                    <a:pt x="1261" y="157"/>
                  </a:lnTo>
                  <a:lnTo>
                    <a:pt x="1268" y="158"/>
                  </a:lnTo>
                  <a:lnTo>
                    <a:pt x="1275" y="158"/>
                  </a:lnTo>
                  <a:lnTo>
                    <a:pt x="1282" y="157"/>
                  </a:lnTo>
                  <a:lnTo>
                    <a:pt x="1288" y="156"/>
                  </a:lnTo>
                  <a:lnTo>
                    <a:pt x="1294" y="153"/>
                  </a:lnTo>
                  <a:lnTo>
                    <a:pt x="1300" y="151"/>
                  </a:lnTo>
                  <a:lnTo>
                    <a:pt x="1307" y="149"/>
                  </a:lnTo>
                  <a:lnTo>
                    <a:pt x="1316" y="146"/>
                  </a:lnTo>
                  <a:lnTo>
                    <a:pt x="1328" y="145"/>
                  </a:lnTo>
                  <a:lnTo>
                    <a:pt x="1339" y="143"/>
                  </a:lnTo>
                  <a:lnTo>
                    <a:pt x="1350" y="142"/>
                  </a:lnTo>
                  <a:lnTo>
                    <a:pt x="1359" y="142"/>
                  </a:lnTo>
                  <a:lnTo>
                    <a:pt x="1364" y="141"/>
                  </a:lnTo>
                  <a:lnTo>
                    <a:pt x="1367" y="141"/>
                  </a:lnTo>
                  <a:lnTo>
                    <a:pt x="1369" y="137"/>
                  </a:lnTo>
                  <a:lnTo>
                    <a:pt x="1374" y="130"/>
                  </a:lnTo>
                  <a:lnTo>
                    <a:pt x="1382" y="128"/>
                  </a:lnTo>
                  <a:lnTo>
                    <a:pt x="1391" y="134"/>
                  </a:lnTo>
                  <a:lnTo>
                    <a:pt x="1397" y="138"/>
                  </a:lnTo>
                  <a:lnTo>
                    <a:pt x="1401" y="139"/>
                  </a:lnTo>
                  <a:lnTo>
                    <a:pt x="1407" y="139"/>
                  </a:lnTo>
                  <a:lnTo>
                    <a:pt x="1414" y="136"/>
                  </a:lnTo>
                  <a:lnTo>
                    <a:pt x="1420" y="132"/>
                  </a:lnTo>
                  <a:lnTo>
                    <a:pt x="1426" y="129"/>
                  </a:lnTo>
                  <a:lnTo>
                    <a:pt x="1430" y="126"/>
                  </a:lnTo>
                  <a:lnTo>
                    <a:pt x="1436" y="123"/>
                  </a:lnTo>
                  <a:lnTo>
                    <a:pt x="1446" y="122"/>
                  </a:lnTo>
                  <a:lnTo>
                    <a:pt x="1456" y="123"/>
                  </a:lnTo>
                  <a:lnTo>
                    <a:pt x="1461" y="121"/>
                  </a:lnTo>
                  <a:lnTo>
                    <a:pt x="1464" y="112"/>
                  </a:lnTo>
                  <a:lnTo>
                    <a:pt x="1464" y="97"/>
                  </a:lnTo>
                  <a:lnTo>
                    <a:pt x="1462" y="81"/>
                  </a:lnTo>
                  <a:lnTo>
                    <a:pt x="1458" y="66"/>
                  </a:lnTo>
                  <a:lnTo>
                    <a:pt x="1450" y="53"/>
                  </a:lnTo>
                  <a:lnTo>
                    <a:pt x="1441" y="45"/>
                  </a:lnTo>
                  <a:lnTo>
                    <a:pt x="1435" y="39"/>
                  </a:lnTo>
                  <a:lnTo>
                    <a:pt x="1431" y="33"/>
                  </a:lnTo>
                  <a:lnTo>
                    <a:pt x="1432" y="25"/>
                  </a:lnTo>
                  <a:lnTo>
                    <a:pt x="1435" y="17"/>
                  </a:lnTo>
                  <a:lnTo>
                    <a:pt x="1439" y="10"/>
                  </a:lnTo>
                  <a:lnTo>
                    <a:pt x="1446" y="5"/>
                  </a:lnTo>
                  <a:lnTo>
                    <a:pt x="1456" y="1"/>
                  </a:lnTo>
                  <a:lnTo>
                    <a:pt x="1459" y="0"/>
                  </a:lnTo>
                  <a:lnTo>
                    <a:pt x="1464" y="0"/>
                  </a:lnTo>
                  <a:lnTo>
                    <a:pt x="1469" y="0"/>
                  </a:lnTo>
                  <a:lnTo>
                    <a:pt x="1475" y="0"/>
                  </a:lnTo>
                  <a:lnTo>
                    <a:pt x="1485" y="2"/>
                  </a:lnTo>
                  <a:lnTo>
                    <a:pt x="1498" y="6"/>
                  </a:lnTo>
                  <a:lnTo>
                    <a:pt x="1510" y="9"/>
                  </a:lnTo>
                  <a:lnTo>
                    <a:pt x="1520" y="14"/>
                  </a:lnTo>
                  <a:lnTo>
                    <a:pt x="1529" y="18"/>
                  </a:lnTo>
                  <a:lnTo>
                    <a:pt x="1537" y="22"/>
                  </a:lnTo>
                  <a:lnTo>
                    <a:pt x="1542" y="24"/>
                  </a:lnTo>
                  <a:lnTo>
                    <a:pt x="1544" y="25"/>
                  </a:lnTo>
                  <a:lnTo>
                    <a:pt x="1547" y="30"/>
                  </a:lnTo>
                  <a:lnTo>
                    <a:pt x="1553" y="41"/>
                  </a:lnTo>
                  <a:lnTo>
                    <a:pt x="1563" y="56"/>
                  </a:lnTo>
                  <a:lnTo>
                    <a:pt x="1570" y="70"/>
                  </a:lnTo>
                  <a:lnTo>
                    <a:pt x="1573" y="85"/>
                  </a:lnTo>
                  <a:lnTo>
                    <a:pt x="1573" y="101"/>
                  </a:lnTo>
                  <a:lnTo>
                    <a:pt x="1568" y="116"/>
                  </a:lnTo>
                  <a:lnTo>
                    <a:pt x="1562" y="123"/>
                  </a:lnTo>
                  <a:lnTo>
                    <a:pt x="1558" y="126"/>
                  </a:lnTo>
                  <a:lnTo>
                    <a:pt x="1553" y="128"/>
                  </a:lnTo>
                  <a:lnTo>
                    <a:pt x="1549" y="130"/>
                  </a:lnTo>
                  <a:lnTo>
                    <a:pt x="1544" y="134"/>
                  </a:lnTo>
                  <a:lnTo>
                    <a:pt x="1540" y="138"/>
                  </a:lnTo>
                  <a:lnTo>
                    <a:pt x="1534" y="142"/>
                  </a:lnTo>
                  <a:lnTo>
                    <a:pt x="1527" y="144"/>
                  </a:lnTo>
                  <a:lnTo>
                    <a:pt x="1520" y="147"/>
                  </a:lnTo>
                  <a:lnTo>
                    <a:pt x="1507" y="153"/>
                  </a:lnTo>
                  <a:lnTo>
                    <a:pt x="1500" y="160"/>
                  </a:lnTo>
                  <a:lnTo>
                    <a:pt x="1497" y="167"/>
                  </a:lnTo>
                  <a:lnTo>
                    <a:pt x="1496" y="175"/>
                  </a:lnTo>
                  <a:lnTo>
                    <a:pt x="1497" y="185"/>
                  </a:lnTo>
                  <a:lnTo>
                    <a:pt x="1502" y="198"/>
                  </a:lnTo>
                  <a:lnTo>
                    <a:pt x="1505" y="212"/>
                  </a:lnTo>
                  <a:lnTo>
                    <a:pt x="1506" y="225"/>
                  </a:lnTo>
                  <a:lnTo>
                    <a:pt x="1504" y="235"/>
                  </a:lnTo>
                  <a:lnTo>
                    <a:pt x="1498" y="247"/>
                  </a:lnTo>
                  <a:lnTo>
                    <a:pt x="1491" y="257"/>
                  </a:lnTo>
                  <a:lnTo>
                    <a:pt x="1485" y="266"/>
                  </a:lnTo>
                  <a:lnTo>
                    <a:pt x="1482" y="271"/>
                  </a:lnTo>
                  <a:lnTo>
                    <a:pt x="1477" y="279"/>
                  </a:lnTo>
                  <a:lnTo>
                    <a:pt x="1473" y="287"/>
                  </a:lnTo>
                  <a:lnTo>
                    <a:pt x="1467" y="295"/>
                  </a:lnTo>
                  <a:lnTo>
                    <a:pt x="1461" y="303"/>
                  </a:lnTo>
                  <a:lnTo>
                    <a:pt x="1456" y="310"/>
                  </a:lnTo>
                  <a:lnTo>
                    <a:pt x="1451" y="314"/>
                  </a:lnTo>
                  <a:lnTo>
                    <a:pt x="1446" y="316"/>
                  </a:lnTo>
                  <a:lnTo>
                    <a:pt x="1439" y="312"/>
                  </a:lnTo>
                  <a:lnTo>
                    <a:pt x="1432" y="305"/>
                  </a:lnTo>
                  <a:lnTo>
                    <a:pt x="1424" y="297"/>
                  </a:lnTo>
                  <a:lnTo>
                    <a:pt x="1415" y="290"/>
                  </a:lnTo>
                  <a:lnTo>
                    <a:pt x="1411" y="288"/>
                  </a:lnTo>
                  <a:lnTo>
                    <a:pt x="1406" y="287"/>
                  </a:lnTo>
                  <a:lnTo>
                    <a:pt x="1401" y="285"/>
                  </a:lnTo>
                  <a:lnTo>
                    <a:pt x="1397" y="285"/>
                  </a:lnTo>
                  <a:lnTo>
                    <a:pt x="1391" y="283"/>
                  </a:lnTo>
                  <a:lnTo>
                    <a:pt x="1385" y="283"/>
                  </a:lnTo>
                  <a:lnTo>
                    <a:pt x="1378" y="283"/>
                  </a:lnTo>
                  <a:lnTo>
                    <a:pt x="1370" y="283"/>
                  </a:lnTo>
                  <a:lnTo>
                    <a:pt x="1361" y="283"/>
                  </a:lnTo>
                  <a:lnTo>
                    <a:pt x="1351" y="281"/>
                  </a:lnTo>
                  <a:lnTo>
                    <a:pt x="1340" y="280"/>
                  </a:lnTo>
                  <a:lnTo>
                    <a:pt x="1330" y="276"/>
                  </a:lnTo>
                  <a:lnTo>
                    <a:pt x="1320" y="274"/>
                  </a:lnTo>
                  <a:lnTo>
                    <a:pt x="1309" y="271"/>
                  </a:lnTo>
                  <a:lnTo>
                    <a:pt x="1299" y="266"/>
                  </a:lnTo>
                  <a:lnTo>
                    <a:pt x="1290" y="263"/>
                  </a:lnTo>
                  <a:lnTo>
                    <a:pt x="1280" y="259"/>
                  </a:lnTo>
                  <a:lnTo>
                    <a:pt x="1273" y="255"/>
                  </a:lnTo>
                  <a:lnTo>
                    <a:pt x="1267" y="252"/>
                  </a:lnTo>
                  <a:lnTo>
                    <a:pt x="1261" y="249"/>
                  </a:lnTo>
                  <a:lnTo>
                    <a:pt x="1255" y="248"/>
                  </a:lnTo>
                  <a:lnTo>
                    <a:pt x="1250" y="247"/>
                  </a:lnTo>
                  <a:lnTo>
                    <a:pt x="1245" y="247"/>
                  </a:lnTo>
                  <a:lnTo>
                    <a:pt x="1240" y="249"/>
                  </a:lnTo>
                  <a:lnTo>
                    <a:pt x="1232" y="252"/>
                  </a:lnTo>
                  <a:lnTo>
                    <a:pt x="1229" y="255"/>
                  </a:lnTo>
                  <a:lnTo>
                    <a:pt x="1226" y="256"/>
                  </a:lnTo>
                  <a:lnTo>
                    <a:pt x="1226" y="253"/>
                  </a:lnTo>
                  <a:lnTo>
                    <a:pt x="1226" y="248"/>
                  </a:lnTo>
                  <a:lnTo>
                    <a:pt x="1226" y="240"/>
                  </a:lnTo>
                  <a:lnTo>
                    <a:pt x="1226" y="232"/>
                  </a:lnTo>
                  <a:lnTo>
                    <a:pt x="1224" y="222"/>
                  </a:lnTo>
                  <a:lnTo>
                    <a:pt x="1217" y="213"/>
                  </a:lnTo>
                  <a:lnTo>
                    <a:pt x="1209" y="211"/>
                  </a:lnTo>
                  <a:lnTo>
                    <a:pt x="1202" y="221"/>
                  </a:lnTo>
                  <a:lnTo>
                    <a:pt x="1200" y="229"/>
                  </a:lnTo>
                  <a:lnTo>
                    <a:pt x="1197" y="237"/>
                  </a:lnTo>
                  <a:lnTo>
                    <a:pt x="1194" y="244"/>
                  </a:lnTo>
                  <a:lnTo>
                    <a:pt x="1191" y="250"/>
                  </a:lnTo>
                  <a:lnTo>
                    <a:pt x="1186" y="255"/>
                  </a:lnTo>
                  <a:lnTo>
                    <a:pt x="1180" y="258"/>
                  </a:lnTo>
                  <a:lnTo>
                    <a:pt x="1172" y="260"/>
                  </a:lnTo>
                  <a:lnTo>
                    <a:pt x="1163" y="263"/>
                  </a:lnTo>
                  <a:lnTo>
                    <a:pt x="1155" y="265"/>
                  </a:lnTo>
                  <a:lnTo>
                    <a:pt x="1150" y="267"/>
                  </a:lnTo>
                  <a:lnTo>
                    <a:pt x="1148" y="272"/>
                  </a:lnTo>
                  <a:lnTo>
                    <a:pt x="1147" y="275"/>
                  </a:lnTo>
                  <a:lnTo>
                    <a:pt x="1146" y="279"/>
                  </a:lnTo>
                  <a:lnTo>
                    <a:pt x="1143" y="282"/>
                  </a:lnTo>
                  <a:lnTo>
                    <a:pt x="1138" y="283"/>
                  </a:lnTo>
                  <a:lnTo>
                    <a:pt x="1128" y="283"/>
                  </a:lnTo>
                  <a:lnTo>
                    <a:pt x="1118" y="281"/>
                  </a:lnTo>
                  <a:lnTo>
                    <a:pt x="1109" y="279"/>
                  </a:lnTo>
                  <a:lnTo>
                    <a:pt x="1103" y="276"/>
                  </a:lnTo>
                  <a:lnTo>
                    <a:pt x="1097" y="273"/>
                  </a:lnTo>
                  <a:lnTo>
                    <a:pt x="1094" y="271"/>
                  </a:lnTo>
                  <a:lnTo>
                    <a:pt x="1091" y="268"/>
                  </a:lnTo>
                  <a:lnTo>
                    <a:pt x="1090" y="267"/>
                  </a:lnTo>
                  <a:lnTo>
                    <a:pt x="1090" y="266"/>
                  </a:lnTo>
                  <a:lnTo>
                    <a:pt x="1089" y="263"/>
                  </a:lnTo>
                  <a:lnTo>
                    <a:pt x="1085" y="256"/>
                  </a:lnTo>
                  <a:lnTo>
                    <a:pt x="1075" y="251"/>
                  </a:lnTo>
                  <a:lnTo>
                    <a:pt x="1058" y="256"/>
                  </a:lnTo>
                  <a:lnTo>
                    <a:pt x="1042" y="264"/>
                  </a:lnTo>
                  <a:lnTo>
                    <a:pt x="1034" y="270"/>
                  </a:lnTo>
                  <a:lnTo>
                    <a:pt x="1029" y="275"/>
                  </a:lnTo>
                  <a:lnTo>
                    <a:pt x="1027" y="283"/>
                  </a:lnTo>
                  <a:lnTo>
                    <a:pt x="1023" y="294"/>
                  </a:lnTo>
                  <a:lnTo>
                    <a:pt x="1019" y="303"/>
                  </a:lnTo>
                  <a:lnTo>
                    <a:pt x="1011" y="311"/>
                  </a:lnTo>
                  <a:lnTo>
                    <a:pt x="999" y="316"/>
                  </a:lnTo>
                  <a:lnTo>
                    <a:pt x="993" y="317"/>
                  </a:lnTo>
                  <a:lnTo>
                    <a:pt x="990" y="319"/>
                  </a:lnTo>
                  <a:lnTo>
                    <a:pt x="987" y="321"/>
                  </a:lnTo>
                  <a:lnTo>
                    <a:pt x="983" y="324"/>
                  </a:lnTo>
                  <a:lnTo>
                    <a:pt x="980" y="325"/>
                  </a:lnTo>
                  <a:lnTo>
                    <a:pt x="976" y="326"/>
                  </a:lnTo>
                  <a:lnTo>
                    <a:pt x="970" y="327"/>
                  </a:lnTo>
                  <a:lnTo>
                    <a:pt x="964" y="326"/>
                  </a:lnTo>
                  <a:lnTo>
                    <a:pt x="955" y="324"/>
                  </a:lnTo>
                  <a:lnTo>
                    <a:pt x="949" y="321"/>
                  </a:lnTo>
                  <a:lnTo>
                    <a:pt x="942" y="319"/>
                  </a:lnTo>
                  <a:lnTo>
                    <a:pt x="935" y="317"/>
                  </a:lnTo>
                  <a:lnTo>
                    <a:pt x="927" y="314"/>
                  </a:lnTo>
                  <a:lnTo>
                    <a:pt x="920" y="313"/>
                  </a:lnTo>
                  <a:lnTo>
                    <a:pt x="913" y="313"/>
                  </a:lnTo>
                  <a:lnTo>
                    <a:pt x="905" y="316"/>
                  </a:lnTo>
                  <a:lnTo>
                    <a:pt x="891" y="320"/>
                  </a:lnTo>
                  <a:lnTo>
                    <a:pt x="884" y="324"/>
                  </a:lnTo>
                  <a:lnTo>
                    <a:pt x="884" y="331"/>
                  </a:lnTo>
                  <a:lnTo>
                    <a:pt x="894" y="343"/>
                  </a:lnTo>
                  <a:lnTo>
                    <a:pt x="902" y="351"/>
                  </a:lnTo>
                  <a:lnTo>
                    <a:pt x="909" y="358"/>
                  </a:lnTo>
                  <a:lnTo>
                    <a:pt x="915" y="365"/>
                  </a:lnTo>
                  <a:lnTo>
                    <a:pt x="921" y="372"/>
                  </a:lnTo>
                  <a:lnTo>
                    <a:pt x="926" y="377"/>
                  </a:lnTo>
                  <a:lnTo>
                    <a:pt x="929" y="381"/>
                  </a:lnTo>
                  <a:lnTo>
                    <a:pt x="931" y="384"/>
                  </a:lnTo>
                  <a:lnTo>
                    <a:pt x="932" y="385"/>
                  </a:lnTo>
                  <a:lnTo>
                    <a:pt x="931" y="386"/>
                  </a:lnTo>
                  <a:lnTo>
                    <a:pt x="928" y="389"/>
                  </a:lnTo>
                  <a:lnTo>
                    <a:pt x="923" y="396"/>
                  </a:lnTo>
                  <a:lnTo>
                    <a:pt x="922" y="409"/>
                  </a:lnTo>
                  <a:lnTo>
                    <a:pt x="922" y="422"/>
                  </a:lnTo>
                  <a:lnTo>
                    <a:pt x="922" y="429"/>
                  </a:lnTo>
                  <a:lnTo>
                    <a:pt x="922" y="431"/>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59" name="Freeform 13"/>
            <p:cNvSpPr>
              <a:spLocks/>
            </p:cNvSpPr>
            <p:nvPr/>
          </p:nvSpPr>
          <p:spPr bwMode="gray">
            <a:xfrm>
              <a:off x="4266" y="3065"/>
              <a:ext cx="5" cy="4"/>
            </a:xfrm>
            <a:custGeom>
              <a:avLst/>
              <a:gdLst>
                <a:gd name="T0" fmla="*/ 2 w 2"/>
                <a:gd name="T1" fmla="*/ 2 h 2"/>
                <a:gd name="T2" fmla="*/ 1 w 2"/>
                <a:gd name="T3" fmla="*/ 1 h 2"/>
                <a:gd name="T4" fmla="*/ 1 w 2"/>
                <a:gd name="T5" fmla="*/ 1 h 2"/>
                <a:gd name="T6" fmla="*/ 1 w 2"/>
                <a:gd name="T7" fmla="*/ 1 h 2"/>
                <a:gd name="T8" fmla="*/ 0 w 2"/>
                <a:gd name="T9" fmla="*/ 0 h 2"/>
                <a:gd name="T10" fmla="*/ 1 w 2"/>
                <a:gd name="T11" fmla="*/ 1 h 2"/>
                <a:gd name="T12" fmla="*/ 1 w 2"/>
                <a:gd name="T13" fmla="*/ 1 h 2"/>
                <a:gd name="T14" fmla="*/ 1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
                <a:gd name="T28" fmla="*/ 0 h 2"/>
                <a:gd name="T29" fmla="*/ 2 w 2"/>
                <a:gd name="T30" fmla="*/ 2 h 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 h="2">
                  <a:moveTo>
                    <a:pt x="2" y="2"/>
                  </a:moveTo>
                  <a:lnTo>
                    <a:pt x="1" y="1"/>
                  </a:lnTo>
                  <a:lnTo>
                    <a:pt x="0" y="0"/>
                  </a:lnTo>
                  <a:lnTo>
                    <a:pt x="1" y="1"/>
                  </a:lnTo>
                  <a:lnTo>
                    <a:pt x="1" y="2"/>
                  </a:lnTo>
                  <a:lnTo>
                    <a:pt x="2" y="2"/>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0" name="Freeform 14"/>
            <p:cNvSpPr>
              <a:spLocks/>
            </p:cNvSpPr>
            <p:nvPr/>
          </p:nvSpPr>
          <p:spPr bwMode="gray">
            <a:xfrm>
              <a:off x="5524" y="3302"/>
              <a:ext cx="41" cy="30"/>
            </a:xfrm>
            <a:custGeom>
              <a:avLst/>
              <a:gdLst>
                <a:gd name="T0" fmla="*/ 35 w 37"/>
                <a:gd name="T1" fmla="*/ 0 h 28"/>
                <a:gd name="T2" fmla="*/ 36 w 37"/>
                <a:gd name="T3" fmla="*/ 2 h 28"/>
                <a:gd name="T4" fmla="*/ 37 w 37"/>
                <a:gd name="T5" fmla="*/ 7 h 28"/>
                <a:gd name="T6" fmla="*/ 35 w 37"/>
                <a:gd name="T7" fmla="*/ 12 h 28"/>
                <a:gd name="T8" fmla="*/ 28 w 37"/>
                <a:gd name="T9" fmla="*/ 14 h 28"/>
                <a:gd name="T10" fmla="*/ 18 w 37"/>
                <a:gd name="T11" fmla="*/ 16 h 28"/>
                <a:gd name="T12" fmla="*/ 10 w 37"/>
                <a:gd name="T13" fmla="*/ 21 h 28"/>
                <a:gd name="T14" fmla="*/ 3 w 37"/>
                <a:gd name="T15" fmla="*/ 26 h 28"/>
                <a:gd name="T16" fmla="*/ 0 w 37"/>
                <a:gd name="T17" fmla="*/ 28 h 28"/>
                <a:gd name="T18" fmla="*/ 4 w 37"/>
                <a:gd name="T19" fmla="*/ 11 h 28"/>
                <a:gd name="T20" fmla="*/ 7 w 37"/>
                <a:gd name="T21" fmla="*/ 9 h 28"/>
                <a:gd name="T22" fmla="*/ 15 w 37"/>
                <a:gd name="T23" fmla="*/ 5 h 28"/>
                <a:gd name="T24" fmla="*/ 26 w 37"/>
                <a:gd name="T25" fmla="*/ 1 h 28"/>
                <a:gd name="T26" fmla="*/ 35 w 37"/>
                <a:gd name="T27" fmla="*/ 0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
                <a:gd name="T43" fmla="*/ 0 h 28"/>
                <a:gd name="T44" fmla="*/ 37 w 37"/>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 h="28">
                  <a:moveTo>
                    <a:pt x="35" y="0"/>
                  </a:moveTo>
                  <a:lnTo>
                    <a:pt x="36" y="2"/>
                  </a:lnTo>
                  <a:lnTo>
                    <a:pt x="37" y="7"/>
                  </a:lnTo>
                  <a:lnTo>
                    <a:pt x="35" y="12"/>
                  </a:lnTo>
                  <a:lnTo>
                    <a:pt x="28" y="14"/>
                  </a:lnTo>
                  <a:lnTo>
                    <a:pt x="18" y="16"/>
                  </a:lnTo>
                  <a:lnTo>
                    <a:pt x="10" y="21"/>
                  </a:lnTo>
                  <a:lnTo>
                    <a:pt x="3" y="26"/>
                  </a:lnTo>
                  <a:lnTo>
                    <a:pt x="0" y="28"/>
                  </a:lnTo>
                  <a:lnTo>
                    <a:pt x="4" y="11"/>
                  </a:lnTo>
                  <a:lnTo>
                    <a:pt x="7" y="9"/>
                  </a:lnTo>
                  <a:lnTo>
                    <a:pt x="15" y="5"/>
                  </a:lnTo>
                  <a:lnTo>
                    <a:pt x="26" y="1"/>
                  </a:lnTo>
                  <a:lnTo>
                    <a:pt x="35"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1" name="Freeform 15"/>
            <p:cNvSpPr>
              <a:spLocks/>
            </p:cNvSpPr>
            <p:nvPr/>
          </p:nvSpPr>
          <p:spPr bwMode="gray">
            <a:xfrm>
              <a:off x="5576" y="3172"/>
              <a:ext cx="49" cy="125"/>
            </a:xfrm>
            <a:custGeom>
              <a:avLst/>
              <a:gdLst>
                <a:gd name="T0" fmla="*/ 35 w 43"/>
                <a:gd name="T1" fmla="*/ 80 h 115"/>
                <a:gd name="T2" fmla="*/ 38 w 43"/>
                <a:gd name="T3" fmla="*/ 82 h 115"/>
                <a:gd name="T4" fmla="*/ 41 w 43"/>
                <a:gd name="T5" fmla="*/ 88 h 115"/>
                <a:gd name="T6" fmla="*/ 43 w 43"/>
                <a:gd name="T7" fmla="*/ 95 h 115"/>
                <a:gd name="T8" fmla="*/ 39 w 43"/>
                <a:gd name="T9" fmla="*/ 101 h 115"/>
                <a:gd name="T10" fmla="*/ 31 w 43"/>
                <a:gd name="T11" fmla="*/ 106 h 115"/>
                <a:gd name="T12" fmla="*/ 25 w 43"/>
                <a:gd name="T13" fmla="*/ 110 h 115"/>
                <a:gd name="T14" fmla="*/ 20 w 43"/>
                <a:gd name="T15" fmla="*/ 114 h 115"/>
                <a:gd name="T16" fmla="*/ 18 w 43"/>
                <a:gd name="T17" fmla="*/ 115 h 115"/>
                <a:gd name="T18" fmla="*/ 17 w 43"/>
                <a:gd name="T19" fmla="*/ 109 h 115"/>
                <a:gd name="T20" fmla="*/ 15 w 43"/>
                <a:gd name="T21" fmla="*/ 96 h 115"/>
                <a:gd name="T22" fmla="*/ 11 w 43"/>
                <a:gd name="T23" fmla="*/ 82 h 115"/>
                <a:gd name="T24" fmla="*/ 4 w 43"/>
                <a:gd name="T25" fmla="*/ 73 h 115"/>
                <a:gd name="T26" fmla="*/ 0 w 43"/>
                <a:gd name="T27" fmla="*/ 66 h 115"/>
                <a:gd name="T28" fmla="*/ 1 w 43"/>
                <a:gd name="T29" fmla="*/ 59 h 115"/>
                <a:gd name="T30" fmla="*/ 3 w 43"/>
                <a:gd name="T31" fmla="*/ 54 h 115"/>
                <a:gd name="T32" fmla="*/ 4 w 43"/>
                <a:gd name="T33" fmla="*/ 51 h 115"/>
                <a:gd name="T34" fmla="*/ 8 w 43"/>
                <a:gd name="T35" fmla="*/ 46 h 115"/>
                <a:gd name="T36" fmla="*/ 16 w 43"/>
                <a:gd name="T37" fmla="*/ 33 h 115"/>
                <a:gd name="T38" fmla="*/ 23 w 43"/>
                <a:gd name="T39" fmla="*/ 18 h 115"/>
                <a:gd name="T40" fmla="*/ 25 w 43"/>
                <a:gd name="T41" fmla="*/ 6 h 115"/>
                <a:gd name="T42" fmla="*/ 26 w 43"/>
                <a:gd name="T43" fmla="*/ 1 h 115"/>
                <a:gd name="T44" fmla="*/ 32 w 43"/>
                <a:gd name="T45" fmla="*/ 0 h 115"/>
                <a:gd name="T46" fmla="*/ 38 w 43"/>
                <a:gd name="T47" fmla="*/ 3 h 115"/>
                <a:gd name="T48" fmla="*/ 39 w 43"/>
                <a:gd name="T49" fmla="*/ 13 h 115"/>
                <a:gd name="T50" fmla="*/ 35 w 43"/>
                <a:gd name="T51" fmla="*/ 27 h 115"/>
                <a:gd name="T52" fmla="*/ 31 w 43"/>
                <a:gd name="T53" fmla="*/ 42 h 115"/>
                <a:gd name="T54" fmla="*/ 26 w 43"/>
                <a:gd name="T55" fmla="*/ 54 h 115"/>
                <a:gd name="T56" fmla="*/ 25 w 43"/>
                <a:gd name="T57" fmla="*/ 58 h 115"/>
                <a:gd name="T58" fmla="*/ 35 w 43"/>
                <a:gd name="T59" fmla="*/ 80 h 11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3"/>
                <a:gd name="T91" fmla="*/ 0 h 115"/>
                <a:gd name="T92" fmla="*/ 43 w 43"/>
                <a:gd name="T93" fmla="*/ 115 h 11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3" h="115">
                  <a:moveTo>
                    <a:pt x="35" y="80"/>
                  </a:moveTo>
                  <a:lnTo>
                    <a:pt x="38" y="82"/>
                  </a:lnTo>
                  <a:lnTo>
                    <a:pt x="41" y="88"/>
                  </a:lnTo>
                  <a:lnTo>
                    <a:pt x="43" y="95"/>
                  </a:lnTo>
                  <a:lnTo>
                    <a:pt x="39" y="101"/>
                  </a:lnTo>
                  <a:lnTo>
                    <a:pt x="31" y="106"/>
                  </a:lnTo>
                  <a:lnTo>
                    <a:pt x="25" y="110"/>
                  </a:lnTo>
                  <a:lnTo>
                    <a:pt x="20" y="114"/>
                  </a:lnTo>
                  <a:lnTo>
                    <a:pt x="18" y="115"/>
                  </a:lnTo>
                  <a:lnTo>
                    <a:pt x="17" y="109"/>
                  </a:lnTo>
                  <a:lnTo>
                    <a:pt x="15" y="96"/>
                  </a:lnTo>
                  <a:lnTo>
                    <a:pt x="11" y="82"/>
                  </a:lnTo>
                  <a:lnTo>
                    <a:pt x="4" y="73"/>
                  </a:lnTo>
                  <a:lnTo>
                    <a:pt x="0" y="66"/>
                  </a:lnTo>
                  <a:lnTo>
                    <a:pt x="1" y="59"/>
                  </a:lnTo>
                  <a:lnTo>
                    <a:pt x="3" y="54"/>
                  </a:lnTo>
                  <a:lnTo>
                    <a:pt x="4" y="51"/>
                  </a:lnTo>
                  <a:lnTo>
                    <a:pt x="8" y="46"/>
                  </a:lnTo>
                  <a:lnTo>
                    <a:pt x="16" y="33"/>
                  </a:lnTo>
                  <a:lnTo>
                    <a:pt x="23" y="18"/>
                  </a:lnTo>
                  <a:lnTo>
                    <a:pt x="25" y="6"/>
                  </a:lnTo>
                  <a:lnTo>
                    <a:pt x="26" y="1"/>
                  </a:lnTo>
                  <a:lnTo>
                    <a:pt x="32" y="0"/>
                  </a:lnTo>
                  <a:lnTo>
                    <a:pt x="38" y="3"/>
                  </a:lnTo>
                  <a:lnTo>
                    <a:pt x="39" y="13"/>
                  </a:lnTo>
                  <a:lnTo>
                    <a:pt x="35" y="27"/>
                  </a:lnTo>
                  <a:lnTo>
                    <a:pt x="31" y="42"/>
                  </a:lnTo>
                  <a:lnTo>
                    <a:pt x="26" y="54"/>
                  </a:lnTo>
                  <a:lnTo>
                    <a:pt x="25" y="58"/>
                  </a:lnTo>
                  <a:lnTo>
                    <a:pt x="35" y="8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2" name="Freeform 16"/>
            <p:cNvSpPr>
              <a:spLocks/>
            </p:cNvSpPr>
            <p:nvPr/>
          </p:nvSpPr>
          <p:spPr bwMode="gray">
            <a:xfrm>
              <a:off x="5752" y="2949"/>
              <a:ext cx="142" cy="188"/>
            </a:xfrm>
            <a:custGeom>
              <a:avLst/>
              <a:gdLst>
                <a:gd name="T0" fmla="*/ 39 w 129"/>
                <a:gd name="T1" fmla="*/ 160 h 171"/>
                <a:gd name="T2" fmla="*/ 21 w 129"/>
                <a:gd name="T3" fmla="*/ 171 h 171"/>
                <a:gd name="T4" fmla="*/ 6 w 129"/>
                <a:gd name="T5" fmla="*/ 165 h 171"/>
                <a:gd name="T6" fmla="*/ 2 w 129"/>
                <a:gd name="T7" fmla="*/ 152 h 171"/>
                <a:gd name="T8" fmla="*/ 8 w 129"/>
                <a:gd name="T9" fmla="*/ 133 h 171"/>
                <a:gd name="T10" fmla="*/ 9 w 129"/>
                <a:gd name="T11" fmla="*/ 117 h 171"/>
                <a:gd name="T12" fmla="*/ 0 w 129"/>
                <a:gd name="T13" fmla="*/ 105 h 171"/>
                <a:gd name="T14" fmla="*/ 3 w 129"/>
                <a:gd name="T15" fmla="*/ 87 h 171"/>
                <a:gd name="T16" fmla="*/ 7 w 129"/>
                <a:gd name="T17" fmla="*/ 77 h 171"/>
                <a:gd name="T18" fmla="*/ 22 w 129"/>
                <a:gd name="T19" fmla="*/ 47 h 171"/>
                <a:gd name="T20" fmla="*/ 38 w 129"/>
                <a:gd name="T21" fmla="*/ 37 h 171"/>
                <a:gd name="T22" fmla="*/ 48 w 129"/>
                <a:gd name="T23" fmla="*/ 32 h 171"/>
                <a:gd name="T24" fmla="*/ 59 w 129"/>
                <a:gd name="T25" fmla="*/ 26 h 171"/>
                <a:gd name="T26" fmla="*/ 69 w 129"/>
                <a:gd name="T27" fmla="*/ 19 h 171"/>
                <a:gd name="T28" fmla="*/ 79 w 129"/>
                <a:gd name="T29" fmla="*/ 14 h 171"/>
                <a:gd name="T30" fmla="*/ 92 w 129"/>
                <a:gd name="T31" fmla="*/ 7 h 171"/>
                <a:gd name="T32" fmla="*/ 106 w 129"/>
                <a:gd name="T33" fmla="*/ 1 h 171"/>
                <a:gd name="T34" fmla="*/ 117 w 129"/>
                <a:gd name="T35" fmla="*/ 1 h 171"/>
                <a:gd name="T36" fmla="*/ 126 w 129"/>
                <a:gd name="T37" fmla="*/ 6 h 171"/>
                <a:gd name="T38" fmla="*/ 128 w 129"/>
                <a:gd name="T39" fmla="*/ 9 h 171"/>
                <a:gd name="T40" fmla="*/ 129 w 129"/>
                <a:gd name="T41" fmla="*/ 11 h 171"/>
                <a:gd name="T42" fmla="*/ 129 w 129"/>
                <a:gd name="T43" fmla="*/ 12 h 171"/>
                <a:gd name="T44" fmla="*/ 128 w 129"/>
                <a:gd name="T45" fmla="*/ 18 h 171"/>
                <a:gd name="T46" fmla="*/ 122 w 129"/>
                <a:gd name="T47" fmla="*/ 29 h 171"/>
                <a:gd name="T48" fmla="*/ 115 w 129"/>
                <a:gd name="T49" fmla="*/ 45 h 171"/>
                <a:gd name="T50" fmla="*/ 105 w 129"/>
                <a:gd name="T51" fmla="*/ 68 h 171"/>
                <a:gd name="T52" fmla="*/ 101 w 129"/>
                <a:gd name="T53" fmla="*/ 75 h 171"/>
                <a:gd name="T54" fmla="*/ 93 w 129"/>
                <a:gd name="T55" fmla="*/ 90 h 171"/>
                <a:gd name="T56" fmla="*/ 92 w 129"/>
                <a:gd name="T57" fmla="*/ 106 h 171"/>
                <a:gd name="T58" fmla="*/ 96 w 129"/>
                <a:gd name="T59" fmla="*/ 120 h 171"/>
                <a:gd name="T60" fmla="*/ 91 w 129"/>
                <a:gd name="T61" fmla="*/ 121 h 171"/>
                <a:gd name="T62" fmla="*/ 71 w 129"/>
                <a:gd name="T63" fmla="*/ 117 h 171"/>
                <a:gd name="T64" fmla="*/ 58 w 129"/>
                <a:gd name="T65" fmla="*/ 131 h 171"/>
                <a:gd name="T66" fmla="*/ 45 w 129"/>
                <a:gd name="T67" fmla="*/ 153 h 1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9"/>
                <a:gd name="T103" fmla="*/ 0 h 171"/>
                <a:gd name="T104" fmla="*/ 129 w 129"/>
                <a:gd name="T105" fmla="*/ 171 h 1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9" h="171">
                  <a:moveTo>
                    <a:pt x="43" y="156"/>
                  </a:moveTo>
                  <a:lnTo>
                    <a:pt x="39" y="160"/>
                  </a:lnTo>
                  <a:lnTo>
                    <a:pt x="31" y="166"/>
                  </a:lnTo>
                  <a:lnTo>
                    <a:pt x="21" y="171"/>
                  </a:lnTo>
                  <a:lnTo>
                    <a:pt x="11" y="170"/>
                  </a:lnTo>
                  <a:lnTo>
                    <a:pt x="6" y="165"/>
                  </a:lnTo>
                  <a:lnTo>
                    <a:pt x="3" y="159"/>
                  </a:lnTo>
                  <a:lnTo>
                    <a:pt x="2" y="152"/>
                  </a:lnTo>
                  <a:lnTo>
                    <a:pt x="5" y="143"/>
                  </a:lnTo>
                  <a:lnTo>
                    <a:pt x="8" y="133"/>
                  </a:lnTo>
                  <a:lnTo>
                    <a:pt x="10" y="124"/>
                  </a:lnTo>
                  <a:lnTo>
                    <a:pt x="9" y="117"/>
                  </a:lnTo>
                  <a:lnTo>
                    <a:pt x="5" y="112"/>
                  </a:lnTo>
                  <a:lnTo>
                    <a:pt x="0" y="105"/>
                  </a:lnTo>
                  <a:lnTo>
                    <a:pt x="1" y="95"/>
                  </a:lnTo>
                  <a:lnTo>
                    <a:pt x="3" y="87"/>
                  </a:lnTo>
                  <a:lnTo>
                    <a:pt x="5" y="84"/>
                  </a:lnTo>
                  <a:lnTo>
                    <a:pt x="7" y="77"/>
                  </a:lnTo>
                  <a:lnTo>
                    <a:pt x="14" y="62"/>
                  </a:lnTo>
                  <a:lnTo>
                    <a:pt x="22" y="47"/>
                  </a:lnTo>
                  <a:lnTo>
                    <a:pt x="32" y="38"/>
                  </a:lnTo>
                  <a:lnTo>
                    <a:pt x="38" y="37"/>
                  </a:lnTo>
                  <a:lnTo>
                    <a:pt x="43" y="34"/>
                  </a:lnTo>
                  <a:lnTo>
                    <a:pt x="48" y="32"/>
                  </a:lnTo>
                  <a:lnTo>
                    <a:pt x="53" y="29"/>
                  </a:lnTo>
                  <a:lnTo>
                    <a:pt x="59" y="26"/>
                  </a:lnTo>
                  <a:lnTo>
                    <a:pt x="63" y="23"/>
                  </a:lnTo>
                  <a:lnTo>
                    <a:pt x="69" y="19"/>
                  </a:lnTo>
                  <a:lnTo>
                    <a:pt x="74" y="17"/>
                  </a:lnTo>
                  <a:lnTo>
                    <a:pt x="79" y="14"/>
                  </a:lnTo>
                  <a:lnTo>
                    <a:pt x="86" y="10"/>
                  </a:lnTo>
                  <a:lnTo>
                    <a:pt x="92" y="7"/>
                  </a:lnTo>
                  <a:lnTo>
                    <a:pt x="99" y="3"/>
                  </a:lnTo>
                  <a:lnTo>
                    <a:pt x="106" y="1"/>
                  </a:lnTo>
                  <a:lnTo>
                    <a:pt x="112" y="0"/>
                  </a:lnTo>
                  <a:lnTo>
                    <a:pt x="117" y="1"/>
                  </a:lnTo>
                  <a:lnTo>
                    <a:pt x="123" y="3"/>
                  </a:lnTo>
                  <a:lnTo>
                    <a:pt x="126" y="6"/>
                  </a:lnTo>
                  <a:lnTo>
                    <a:pt x="127" y="7"/>
                  </a:lnTo>
                  <a:lnTo>
                    <a:pt x="128" y="9"/>
                  </a:lnTo>
                  <a:lnTo>
                    <a:pt x="129" y="11"/>
                  </a:lnTo>
                  <a:lnTo>
                    <a:pt x="129" y="12"/>
                  </a:lnTo>
                  <a:lnTo>
                    <a:pt x="129" y="14"/>
                  </a:lnTo>
                  <a:lnTo>
                    <a:pt x="128" y="18"/>
                  </a:lnTo>
                  <a:lnTo>
                    <a:pt x="126" y="24"/>
                  </a:lnTo>
                  <a:lnTo>
                    <a:pt x="122" y="29"/>
                  </a:lnTo>
                  <a:lnTo>
                    <a:pt x="120" y="34"/>
                  </a:lnTo>
                  <a:lnTo>
                    <a:pt x="115" y="45"/>
                  </a:lnTo>
                  <a:lnTo>
                    <a:pt x="109" y="57"/>
                  </a:lnTo>
                  <a:lnTo>
                    <a:pt x="105" y="68"/>
                  </a:lnTo>
                  <a:lnTo>
                    <a:pt x="103" y="72"/>
                  </a:lnTo>
                  <a:lnTo>
                    <a:pt x="101" y="75"/>
                  </a:lnTo>
                  <a:lnTo>
                    <a:pt x="98" y="82"/>
                  </a:lnTo>
                  <a:lnTo>
                    <a:pt x="93" y="90"/>
                  </a:lnTo>
                  <a:lnTo>
                    <a:pt x="92" y="98"/>
                  </a:lnTo>
                  <a:lnTo>
                    <a:pt x="92" y="106"/>
                  </a:lnTo>
                  <a:lnTo>
                    <a:pt x="94" y="114"/>
                  </a:lnTo>
                  <a:lnTo>
                    <a:pt x="96" y="120"/>
                  </a:lnTo>
                  <a:lnTo>
                    <a:pt x="96" y="122"/>
                  </a:lnTo>
                  <a:lnTo>
                    <a:pt x="91" y="121"/>
                  </a:lnTo>
                  <a:lnTo>
                    <a:pt x="82" y="118"/>
                  </a:lnTo>
                  <a:lnTo>
                    <a:pt x="71" y="117"/>
                  </a:lnTo>
                  <a:lnTo>
                    <a:pt x="63" y="122"/>
                  </a:lnTo>
                  <a:lnTo>
                    <a:pt x="58" y="131"/>
                  </a:lnTo>
                  <a:lnTo>
                    <a:pt x="51" y="143"/>
                  </a:lnTo>
                  <a:lnTo>
                    <a:pt x="45" y="153"/>
                  </a:lnTo>
                  <a:lnTo>
                    <a:pt x="43" y="156"/>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3" name="Freeform 17"/>
            <p:cNvSpPr>
              <a:spLocks/>
            </p:cNvSpPr>
            <p:nvPr/>
          </p:nvSpPr>
          <p:spPr bwMode="gray">
            <a:xfrm>
              <a:off x="5710" y="3019"/>
              <a:ext cx="15" cy="20"/>
            </a:xfrm>
            <a:custGeom>
              <a:avLst/>
              <a:gdLst>
                <a:gd name="T0" fmla="*/ 4 w 15"/>
                <a:gd name="T1" fmla="*/ 0 h 18"/>
                <a:gd name="T2" fmla="*/ 7 w 15"/>
                <a:gd name="T3" fmla="*/ 2 h 18"/>
                <a:gd name="T4" fmla="*/ 12 w 15"/>
                <a:gd name="T5" fmla="*/ 6 h 18"/>
                <a:gd name="T6" fmla="*/ 15 w 15"/>
                <a:gd name="T7" fmla="*/ 13 h 18"/>
                <a:gd name="T8" fmla="*/ 11 w 15"/>
                <a:gd name="T9" fmla="*/ 18 h 18"/>
                <a:gd name="T10" fmla="*/ 4 w 15"/>
                <a:gd name="T11" fmla="*/ 18 h 18"/>
                <a:gd name="T12" fmla="*/ 0 w 15"/>
                <a:gd name="T13" fmla="*/ 12 h 18"/>
                <a:gd name="T14" fmla="*/ 0 w 15"/>
                <a:gd name="T15" fmla="*/ 3 h 18"/>
                <a:gd name="T16" fmla="*/ 4 w 15"/>
                <a:gd name="T17" fmla="*/ 0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18"/>
                <a:gd name="T29" fmla="*/ 15 w 15"/>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18">
                  <a:moveTo>
                    <a:pt x="4" y="0"/>
                  </a:moveTo>
                  <a:lnTo>
                    <a:pt x="7" y="2"/>
                  </a:lnTo>
                  <a:lnTo>
                    <a:pt x="12" y="6"/>
                  </a:lnTo>
                  <a:lnTo>
                    <a:pt x="15" y="13"/>
                  </a:lnTo>
                  <a:lnTo>
                    <a:pt x="11" y="18"/>
                  </a:lnTo>
                  <a:lnTo>
                    <a:pt x="4" y="18"/>
                  </a:lnTo>
                  <a:lnTo>
                    <a:pt x="0" y="12"/>
                  </a:lnTo>
                  <a:lnTo>
                    <a:pt x="0" y="3"/>
                  </a:lnTo>
                  <a:lnTo>
                    <a:pt x="4"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4" name="Freeform 18"/>
            <p:cNvSpPr>
              <a:spLocks/>
            </p:cNvSpPr>
            <p:nvPr/>
          </p:nvSpPr>
          <p:spPr bwMode="gray">
            <a:xfrm>
              <a:off x="5765" y="2892"/>
              <a:ext cx="24" cy="20"/>
            </a:xfrm>
            <a:custGeom>
              <a:avLst/>
              <a:gdLst>
                <a:gd name="T0" fmla="*/ 18 w 21"/>
                <a:gd name="T1" fmla="*/ 0 h 17"/>
                <a:gd name="T2" fmla="*/ 19 w 21"/>
                <a:gd name="T3" fmla="*/ 2 h 17"/>
                <a:gd name="T4" fmla="*/ 21 w 21"/>
                <a:gd name="T5" fmla="*/ 7 h 17"/>
                <a:gd name="T6" fmla="*/ 21 w 21"/>
                <a:gd name="T7" fmla="*/ 12 h 17"/>
                <a:gd name="T8" fmla="*/ 14 w 21"/>
                <a:gd name="T9" fmla="*/ 17 h 17"/>
                <a:gd name="T10" fmla="*/ 5 w 21"/>
                <a:gd name="T11" fmla="*/ 16 h 17"/>
                <a:gd name="T12" fmla="*/ 0 w 21"/>
                <a:gd name="T13" fmla="*/ 11 h 17"/>
                <a:gd name="T14" fmla="*/ 4 w 21"/>
                <a:gd name="T15" fmla="*/ 4 h 17"/>
                <a:gd name="T16" fmla="*/ 18 w 21"/>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
                <a:gd name="T28" fmla="*/ 0 h 17"/>
                <a:gd name="T29" fmla="*/ 21 w 21"/>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 h="17">
                  <a:moveTo>
                    <a:pt x="18" y="0"/>
                  </a:moveTo>
                  <a:lnTo>
                    <a:pt x="19" y="2"/>
                  </a:lnTo>
                  <a:lnTo>
                    <a:pt x="21" y="7"/>
                  </a:lnTo>
                  <a:lnTo>
                    <a:pt x="21" y="12"/>
                  </a:lnTo>
                  <a:lnTo>
                    <a:pt x="14" y="17"/>
                  </a:lnTo>
                  <a:lnTo>
                    <a:pt x="5" y="16"/>
                  </a:lnTo>
                  <a:lnTo>
                    <a:pt x="0" y="11"/>
                  </a:lnTo>
                  <a:lnTo>
                    <a:pt x="4" y="4"/>
                  </a:lnTo>
                  <a:lnTo>
                    <a:pt x="1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5" name="Freeform 19"/>
            <p:cNvSpPr>
              <a:spLocks/>
            </p:cNvSpPr>
            <p:nvPr/>
          </p:nvSpPr>
          <p:spPr bwMode="gray">
            <a:xfrm>
              <a:off x="5662" y="2824"/>
              <a:ext cx="155" cy="59"/>
            </a:xfrm>
            <a:custGeom>
              <a:avLst/>
              <a:gdLst>
                <a:gd name="T0" fmla="*/ 143 w 143"/>
                <a:gd name="T1" fmla="*/ 13 h 55"/>
                <a:gd name="T2" fmla="*/ 141 w 143"/>
                <a:gd name="T3" fmla="*/ 13 h 55"/>
                <a:gd name="T4" fmla="*/ 134 w 143"/>
                <a:gd name="T5" fmla="*/ 15 h 55"/>
                <a:gd name="T6" fmla="*/ 124 w 143"/>
                <a:gd name="T7" fmla="*/ 17 h 55"/>
                <a:gd name="T8" fmla="*/ 112 w 143"/>
                <a:gd name="T9" fmla="*/ 17 h 55"/>
                <a:gd name="T10" fmla="*/ 101 w 143"/>
                <a:gd name="T11" fmla="*/ 17 h 55"/>
                <a:gd name="T12" fmla="*/ 96 w 143"/>
                <a:gd name="T13" fmla="*/ 16 h 55"/>
                <a:gd name="T14" fmla="*/ 90 w 143"/>
                <a:gd name="T15" fmla="*/ 17 h 55"/>
                <a:gd name="T16" fmla="*/ 84 w 143"/>
                <a:gd name="T17" fmla="*/ 20 h 55"/>
                <a:gd name="T18" fmla="*/ 76 w 143"/>
                <a:gd name="T19" fmla="*/ 27 h 55"/>
                <a:gd name="T20" fmla="*/ 70 w 143"/>
                <a:gd name="T21" fmla="*/ 35 h 55"/>
                <a:gd name="T22" fmla="*/ 66 w 143"/>
                <a:gd name="T23" fmla="*/ 42 h 55"/>
                <a:gd name="T24" fmla="*/ 63 w 143"/>
                <a:gd name="T25" fmla="*/ 45 h 55"/>
                <a:gd name="T26" fmla="*/ 63 w 143"/>
                <a:gd name="T27" fmla="*/ 46 h 55"/>
                <a:gd name="T28" fmla="*/ 60 w 143"/>
                <a:gd name="T29" fmla="*/ 49 h 55"/>
                <a:gd name="T30" fmla="*/ 54 w 143"/>
                <a:gd name="T31" fmla="*/ 54 h 55"/>
                <a:gd name="T32" fmla="*/ 41 w 143"/>
                <a:gd name="T33" fmla="*/ 55 h 55"/>
                <a:gd name="T34" fmla="*/ 33 w 143"/>
                <a:gd name="T35" fmla="*/ 55 h 55"/>
                <a:gd name="T36" fmla="*/ 27 w 143"/>
                <a:gd name="T37" fmla="*/ 55 h 55"/>
                <a:gd name="T38" fmla="*/ 20 w 143"/>
                <a:gd name="T39" fmla="*/ 55 h 55"/>
                <a:gd name="T40" fmla="*/ 13 w 143"/>
                <a:gd name="T41" fmla="*/ 55 h 55"/>
                <a:gd name="T42" fmla="*/ 8 w 143"/>
                <a:gd name="T43" fmla="*/ 55 h 55"/>
                <a:gd name="T44" fmla="*/ 3 w 143"/>
                <a:gd name="T45" fmla="*/ 55 h 55"/>
                <a:gd name="T46" fmla="*/ 1 w 143"/>
                <a:gd name="T47" fmla="*/ 55 h 55"/>
                <a:gd name="T48" fmla="*/ 0 w 143"/>
                <a:gd name="T49" fmla="*/ 55 h 55"/>
                <a:gd name="T50" fmla="*/ 7 w 143"/>
                <a:gd name="T51" fmla="*/ 27 h 55"/>
                <a:gd name="T52" fmla="*/ 9 w 143"/>
                <a:gd name="T53" fmla="*/ 26 h 55"/>
                <a:gd name="T54" fmla="*/ 14 w 143"/>
                <a:gd name="T55" fmla="*/ 24 h 55"/>
                <a:gd name="T56" fmla="*/ 22 w 143"/>
                <a:gd name="T57" fmla="*/ 21 h 55"/>
                <a:gd name="T58" fmla="*/ 31 w 143"/>
                <a:gd name="T59" fmla="*/ 20 h 55"/>
                <a:gd name="T60" fmla="*/ 38 w 143"/>
                <a:gd name="T61" fmla="*/ 18 h 55"/>
                <a:gd name="T62" fmla="*/ 41 w 143"/>
                <a:gd name="T63" fmla="*/ 12 h 55"/>
                <a:gd name="T64" fmla="*/ 46 w 143"/>
                <a:gd name="T65" fmla="*/ 8 h 55"/>
                <a:gd name="T66" fmla="*/ 55 w 143"/>
                <a:gd name="T67" fmla="*/ 7 h 55"/>
                <a:gd name="T68" fmla="*/ 62 w 143"/>
                <a:gd name="T69" fmla="*/ 8 h 55"/>
                <a:gd name="T70" fmla="*/ 69 w 143"/>
                <a:gd name="T71" fmla="*/ 8 h 55"/>
                <a:gd name="T72" fmla="*/ 76 w 143"/>
                <a:gd name="T73" fmla="*/ 8 h 55"/>
                <a:gd name="T74" fmla="*/ 82 w 143"/>
                <a:gd name="T75" fmla="*/ 8 h 55"/>
                <a:gd name="T76" fmla="*/ 86 w 143"/>
                <a:gd name="T77" fmla="*/ 8 h 55"/>
                <a:gd name="T78" fmla="*/ 91 w 143"/>
                <a:gd name="T79" fmla="*/ 7 h 55"/>
                <a:gd name="T80" fmla="*/ 93 w 143"/>
                <a:gd name="T81" fmla="*/ 7 h 55"/>
                <a:gd name="T82" fmla="*/ 94 w 143"/>
                <a:gd name="T83" fmla="*/ 7 h 55"/>
                <a:gd name="T84" fmla="*/ 96 w 143"/>
                <a:gd name="T85" fmla="*/ 5 h 55"/>
                <a:gd name="T86" fmla="*/ 98 w 143"/>
                <a:gd name="T87" fmla="*/ 2 h 55"/>
                <a:gd name="T88" fmla="*/ 104 w 143"/>
                <a:gd name="T89" fmla="*/ 0 h 55"/>
                <a:gd name="T90" fmla="*/ 112 w 143"/>
                <a:gd name="T91" fmla="*/ 0 h 55"/>
                <a:gd name="T92" fmla="*/ 122 w 143"/>
                <a:gd name="T93" fmla="*/ 3 h 55"/>
                <a:gd name="T94" fmla="*/ 133 w 143"/>
                <a:gd name="T95" fmla="*/ 8 h 55"/>
                <a:gd name="T96" fmla="*/ 139 w 143"/>
                <a:gd name="T97" fmla="*/ 12 h 55"/>
                <a:gd name="T98" fmla="*/ 143 w 143"/>
                <a:gd name="T99" fmla="*/ 13 h 5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3"/>
                <a:gd name="T151" fmla="*/ 0 h 55"/>
                <a:gd name="T152" fmla="*/ 143 w 143"/>
                <a:gd name="T153" fmla="*/ 55 h 5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3" h="55">
                  <a:moveTo>
                    <a:pt x="143" y="13"/>
                  </a:moveTo>
                  <a:lnTo>
                    <a:pt x="141" y="13"/>
                  </a:lnTo>
                  <a:lnTo>
                    <a:pt x="134" y="15"/>
                  </a:lnTo>
                  <a:lnTo>
                    <a:pt x="124" y="17"/>
                  </a:lnTo>
                  <a:lnTo>
                    <a:pt x="112" y="17"/>
                  </a:lnTo>
                  <a:lnTo>
                    <a:pt x="101" y="17"/>
                  </a:lnTo>
                  <a:lnTo>
                    <a:pt x="96" y="16"/>
                  </a:lnTo>
                  <a:lnTo>
                    <a:pt x="90" y="17"/>
                  </a:lnTo>
                  <a:lnTo>
                    <a:pt x="84" y="20"/>
                  </a:lnTo>
                  <a:lnTo>
                    <a:pt x="76" y="27"/>
                  </a:lnTo>
                  <a:lnTo>
                    <a:pt x="70" y="35"/>
                  </a:lnTo>
                  <a:lnTo>
                    <a:pt x="66" y="42"/>
                  </a:lnTo>
                  <a:lnTo>
                    <a:pt x="63" y="45"/>
                  </a:lnTo>
                  <a:lnTo>
                    <a:pt x="63" y="46"/>
                  </a:lnTo>
                  <a:lnTo>
                    <a:pt x="60" y="49"/>
                  </a:lnTo>
                  <a:lnTo>
                    <a:pt x="54" y="54"/>
                  </a:lnTo>
                  <a:lnTo>
                    <a:pt x="41" y="55"/>
                  </a:lnTo>
                  <a:lnTo>
                    <a:pt x="33" y="55"/>
                  </a:lnTo>
                  <a:lnTo>
                    <a:pt x="27" y="55"/>
                  </a:lnTo>
                  <a:lnTo>
                    <a:pt x="20" y="55"/>
                  </a:lnTo>
                  <a:lnTo>
                    <a:pt x="13" y="55"/>
                  </a:lnTo>
                  <a:lnTo>
                    <a:pt x="8" y="55"/>
                  </a:lnTo>
                  <a:lnTo>
                    <a:pt x="3" y="55"/>
                  </a:lnTo>
                  <a:lnTo>
                    <a:pt x="1" y="55"/>
                  </a:lnTo>
                  <a:lnTo>
                    <a:pt x="0" y="55"/>
                  </a:lnTo>
                  <a:lnTo>
                    <a:pt x="7" y="27"/>
                  </a:lnTo>
                  <a:lnTo>
                    <a:pt x="9" y="26"/>
                  </a:lnTo>
                  <a:lnTo>
                    <a:pt x="14" y="24"/>
                  </a:lnTo>
                  <a:lnTo>
                    <a:pt x="22" y="21"/>
                  </a:lnTo>
                  <a:lnTo>
                    <a:pt x="31" y="20"/>
                  </a:lnTo>
                  <a:lnTo>
                    <a:pt x="38" y="18"/>
                  </a:lnTo>
                  <a:lnTo>
                    <a:pt x="41" y="12"/>
                  </a:lnTo>
                  <a:lnTo>
                    <a:pt x="46" y="8"/>
                  </a:lnTo>
                  <a:lnTo>
                    <a:pt x="55" y="7"/>
                  </a:lnTo>
                  <a:lnTo>
                    <a:pt x="62" y="8"/>
                  </a:lnTo>
                  <a:lnTo>
                    <a:pt x="69" y="8"/>
                  </a:lnTo>
                  <a:lnTo>
                    <a:pt x="76" y="8"/>
                  </a:lnTo>
                  <a:lnTo>
                    <a:pt x="82" y="8"/>
                  </a:lnTo>
                  <a:lnTo>
                    <a:pt x="86" y="8"/>
                  </a:lnTo>
                  <a:lnTo>
                    <a:pt x="91" y="7"/>
                  </a:lnTo>
                  <a:lnTo>
                    <a:pt x="93" y="7"/>
                  </a:lnTo>
                  <a:lnTo>
                    <a:pt x="94" y="7"/>
                  </a:lnTo>
                  <a:lnTo>
                    <a:pt x="96" y="5"/>
                  </a:lnTo>
                  <a:lnTo>
                    <a:pt x="98" y="2"/>
                  </a:lnTo>
                  <a:lnTo>
                    <a:pt x="104" y="0"/>
                  </a:lnTo>
                  <a:lnTo>
                    <a:pt x="112" y="0"/>
                  </a:lnTo>
                  <a:lnTo>
                    <a:pt x="122" y="3"/>
                  </a:lnTo>
                  <a:lnTo>
                    <a:pt x="133" y="8"/>
                  </a:lnTo>
                  <a:lnTo>
                    <a:pt x="139" y="12"/>
                  </a:lnTo>
                  <a:lnTo>
                    <a:pt x="143" y="13"/>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6" name="Freeform 20"/>
            <p:cNvSpPr>
              <a:spLocks/>
            </p:cNvSpPr>
            <p:nvPr/>
          </p:nvSpPr>
          <p:spPr bwMode="gray">
            <a:xfrm>
              <a:off x="5640" y="2949"/>
              <a:ext cx="22" cy="31"/>
            </a:xfrm>
            <a:custGeom>
              <a:avLst/>
              <a:gdLst>
                <a:gd name="T0" fmla="*/ 18 w 21"/>
                <a:gd name="T1" fmla="*/ 0 h 27"/>
                <a:gd name="T2" fmla="*/ 14 w 21"/>
                <a:gd name="T3" fmla="*/ 0 h 27"/>
                <a:gd name="T4" fmla="*/ 6 w 21"/>
                <a:gd name="T5" fmla="*/ 1 h 27"/>
                <a:gd name="T6" fmla="*/ 0 w 21"/>
                <a:gd name="T7" fmla="*/ 4 h 27"/>
                <a:gd name="T8" fmla="*/ 0 w 21"/>
                <a:gd name="T9" fmla="*/ 10 h 27"/>
                <a:gd name="T10" fmla="*/ 6 w 21"/>
                <a:gd name="T11" fmla="*/ 17 h 27"/>
                <a:gd name="T12" fmla="*/ 13 w 21"/>
                <a:gd name="T13" fmla="*/ 23 h 27"/>
                <a:gd name="T14" fmla="*/ 19 w 21"/>
                <a:gd name="T15" fmla="*/ 26 h 27"/>
                <a:gd name="T16" fmla="*/ 21 w 21"/>
                <a:gd name="T17" fmla="*/ 27 h 27"/>
                <a:gd name="T18" fmla="*/ 18 w 21"/>
                <a:gd name="T19" fmla="*/ 0 h 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
                <a:gd name="T31" fmla="*/ 0 h 27"/>
                <a:gd name="T32" fmla="*/ 21 w 21"/>
                <a:gd name="T33" fmla="*/ 27 h 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 h="27">
                  <a:moveTo>
                    <a:pt x="18" y="0"/>
                  </a:moveTo>
                  <a:lnTo>
                    <a:pt x="14" y="0"/>
                  </a:lnTo>
                  <a:lnTo>
                    <a:pt x="6" y="1"/>
                  </a:lnTo>
                  <a:lnTo>
                    <a:pt x="0" y="4"/>
                  </a:lnTo>
                  <a:lnTo>
                    <a:pt x="0" y="10"/>
                  </a:lnTo>
                  <a:lnTo>
                    <a:pt x="6" y="17"/>
                  </a:lnTo>
                  <a:lnTo>
                    <a:pt x="13" y="23"/>
                  </a:lnTo>
                  <a:lnTo>
                    <a:pt x="19" y="26"/>
                  </a:lnTo>
                  <a:lnTo>
                    <a:pt x="21" y="27"/>
                  </a:lnTo>
                  <a:lnTo>
                    <a:pt x="1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7" name="Freeform 21"/>
            <p:cNvSpPr>
              <a:spLocks/>
            </p:cNvSpPr>
            <p:nvPr/>
          </p:nvSpPr>
          <p:spPr bwMode="gray">
            <a:xfrm>
              <a:off x="5585" y="2896"/>
              <a:ext cx="31" cy="22"/>
            </a:xfrm>
            <a:custGeom>
              <a:avLst/>
              <a:gdLst>
                <a:gd name="T0" fmla="*/ 27 w 27"/>
                <a:gd name="T1" fmla="*/ 18 h 21"/>
                <a:gd name="T2" fmla="*/ 25 w 27"/>
                <a:gd name="T3" fmla="*/ 19 h 21"/>
                <a:gd name="T4" fmla="*/ 20 w 27"/>
                <a:gd name="T5" fmla="*/ 20 h 21"/>
                <a:gd name="T6" fmla="*/ 15 w 27"/>
                <a:gd name="T7" fmla="*/ 21 h 21"/>
                <a:gd name="T8" fmla="*/ 7 w 27"/>
                <a:gd name="T9" fmla="*/ 18 h 21"/>
                <a:gd name="T10" fmla="*/ 1 w 27"/>
                <a:gd name="T11" fmla="*/ 12 h 21"/>
                <a:gd name="T12" fmla="*/ 0 w 27"/>
                <a:gd name="T13" fmla="*/ 6 h 21"/>
                <a:gd name="T14" fmla="*/ 2 w 27"/>
                <a:gd name="T15" fmla="*/ 1 h 21"/>
                <a:gd name="T16" fmla="*/ 10 w 27"/>
                <a:gd name="T17" fmla="*/ 0 h 21"/>
                <a:gd name="T18" fmla="*/ 18 w 27"/>
                <a:gd name="T19" fmla="*/ 3 h 21"/>
                <a:gd name="T20" fmla="*/ 24 w 27"/>
                <a:gd name="T21" fmla="*/ 8 h 21"/>
                <a:gd name="T22" fmla="*/ 26 w 27"/>
                <a:gd name="T23" fmla="*/ 15 h 21"/>
                <a:gd name="T24" fmla="*/ 27 w 27"/>
                <a:gd name="T25" fmla="*/ 18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
                <a:gd name="T40" fmla="*/ 0 h 21"/>
                <a:gd name="T41" fmla="*/ 27 w 27"/>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 h="21">
                  <a:moveTo>
                    <a:pt x="27" y="18"/>
                  </a:moveTo>
                  <a:lnTo>
                    <a:pt x="25" y="19"/>
                  </a:lnTo>
                  <a:lnTo>
                    <a:pt x="20" y="20"/>
                  </a:lnTo>
                  <a:lnTo>
                    <a:pt x="15" y="21"/>
                  </a:lnTo>
                  <a:lnTo>
                    <a:pt x="7" y="18"/>
                  </a:lnTo>
                  <a:lnTo>
                    <a:pt x="1" y="12"/>
                  </a:lnTo>
                  <a:lnTo>
                    <a:pt x="0" y="6"/>
                  </a:lnTo>
                  <a:lnTo>
                    <a:pt x="2" y="1"/>
                  </a:lnTo>
                  <a:lnTo>
                    <a:pt x="10" y="0"/>
                  </a:lnTo>
                  <a:lnTo>
                    <a:pt x="18" y="3"/>
                  </a:lnTo>
                  <a:lnTo>
                    <a:pt x="24" y="8"/>
                  </a:lnTo>
                  <a:lnTo>
                    <a:pt x="26" y="15"/>
                  </a:lnTo>
                  <a:lnTo>
                    <a:pt x="27" y="18"/>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8" name="Freeform 22"/>
            <p:cNvSpPr>
              <a:spLocks/>
            </p:cNvSpPr>
            <p:nvPr/>
          </p:nvSpPr>
          <p:spPr bwMode="gray">
            <a:xfrm>
              <a:off x="5528" y="2800"/>
              <a:ext cx="118" cy="66"/>
            </a:xfrm>
            <a:custGeom>
              <a:avLst/>
              <a:gdLst>
                <a:gd name="T0" fmla="*/ 108 w 108"/>
                <a:gd name="T1" fmla="*/ 0 h 60"/>
                <a:gd name="T2" fmla="*/ 107 w 108"/>
                <a:gd name="T3" fmla="*/ 2 h 60"/>
                <a:gd name="T4" fmla="*/ 105 w 108"/>
                <a:gd name="T5" fmla="*/ 8 h 60"/>
                <a:gd name="T6" fmla="*/ 98 w 108"/>
                <a:gd name="T7" fmla="*/ 15 h 60"/>
                <a:gd name="T8" fmla="*/ 87 w 108"/>
                <a:gd name="T9" fmla="*/ 22 h 60"/>
                <a:gd name="T10" fmla="*/ 81 w 108"/>
                <a:gd name="T11" fmla="*/ 24 h 60"/>
                <a:gd name="T12" fmla="*/ 75 w 108"/>
                <a:gd name="T13" fmla="*/ 26 h 60"/>
                <a:gd name="T14" fmla="*/ 68 w 108"/>
                <a:gd name="T15" fmla="*/ 30 h 60"/>
                <a:gd name="T16" fmla="*/ 63 w 108"/>
                <a:gd name="T17" fmla="*/ 32 h 60"/>
                <a:gd name="T18" fmla="*/ 57 w 108"/>
                <a:gd name="T19" fmla="*/ 34 h 60"/>
                <a:gd name="T20" fmla="*/ 52 w 108"/>
                <a:gd name="T21" fmla="*/ 37 h 60"/>
                <a:gd name="T22" fmla="*/ 47 w 108"/>
                <a:gd name="T23" fmla="*/ 40 h 60"/>
                <a:gd name="T24" fmla="*/ 41 w 108"/>
                <a:gd name="T25" fmla="*/ 42 h 60"/>
                <a:gd name="T26" fmla="*/ 31 w 108"/>
                <a:gd name="T27" fmla="*/ 48 h 60"/>
                <a:gd name="T28" fmla="*/ 23 w 108"/>
                <a:gd name="T29" fmla="*/ 54 h 60"/>
                <a:gd name="T30" fmla="*/ 16 w 108"/>
                <a:gd name="T31" fmla="*/ 57 h 60"/>
                <a:gd name="T32" fmla="*/ 14 w 108"/>
                <a:gd name="T33" fmla="*/ 60 h 60"/>
                <a:gd name="T34" fmla="*/ 0 w 108"/>
                <a:gd name="T35" fmla="*/ 49 h 60"/>
                <a:gd name="T36" fmla="*/ 2 w 108"/>
                <a:gd name="T37" fmla="*/ 48 h 60"/>
                <a:gd name="T38" fmla="*/ 8 w 108"/>
                <a:gd name="T39" fmla="*/ 46 h 60"/>
                <a:gd name="T40" fmla="*/ 16 w 108"/>
                <a:gd name="T41" fmla="*/ 40 h 60"/>
                <a:gd name="T42" fmla="*/ 24 w 108"/>
                <a:gd name="T43" fmla="*/ 32 h 60"/>
                <a:gd name="T44" fmla="*/ 31 w 108"/>
                <a:gd name="T45" fmla="*/ 23 h 60"/>
                <a:gd name="T46" fmla="*/ 37 w 108"/>
                <a:gd name="T47" fmla="*/ 16 h 60"/>
                <a:gd name="T48" fmla="*/ 43 w 108"/>
                <a:gd name="T49" fmla="*/ 11 h 60"/>
                <a:gd name="T50" fmla="*/ 52 w 108"/>
                <a:gd name="T51" fmla="*/ 10 h 60"/>
                <a:gd name="T52" fmla="*/ 59 w 108"/>
                <a:gd name="T53" fmla="*/ 10 h 60"/>
                <a:gd name="T54" fmla="*/ 67 w 108"/>
                <a:gd name="T55" fmla="*/ 9 h 60"/>
                <a:gd name="T56" fmla="*/ 76 w 108"/>
                <a:gd name="T57" fmla="*/ 7 h 60"/>
                <a:gd name="T58" fmla="*/ 85 w 108"/>
                <a:gd name="T59" fmla="*/ 4 h 60"/>
                <a:gd name="T60" fmla="*/ 94 w 108"/>
                <a:gd name="T61" fmla="*/ 3 h 60"/>
                <a:gd name="T62" fmla="*/ 101 w 108"/>
                <a:gd name="T63" fmla="*/ 1 h 60"/>
                <a:gd name="T64" fmla="*/ 106 w 108"/>
                <a:gd name="T65" fmla="*/ 0 h 60"/>
                <a:gd name="T66" fmla="*/ 108 w 108"/>
                <a:gd name="T67" fmla="*/ 0 h 6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8"/>
                <a:gd name="T103" fmla="*/ 0 h 60"/>
                <a:gd name="T104" fmla="*/ 108 w 108"/>
                <a:gd name="T105" fmla="*/ 60 h 6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8" h="60">
                  <a:moveTo>
                    <a:pt x="108" y="0"/>
                  </a:moveTo>
                  <a:lnTo>
                    <a:pt x="107" y="2"/>
                  </a:lnTo>
                  <a:lnTo>
                    <a:pt x="105" y="8"/>
                  </a:lnTo>
                  <a:lnTo>
                    <a:pt x="98" y="15"/>
                  </a:lnTo>
                  <a:lnTo>
                    <a:pt x="87" y="22"/>
                  </a:lnTo>
                  <a:lnTo>
                    <a:pt x="81" y="24"/>
                  </a:lnTo>
                  <a:lnTo>
                    <a:pt x="75" y="26"/>
                  </a:lnTo>
                  <a:lnTo>
                    <a:pt x="68" y="30"/>
                  </a:lnTo>
                  <a:lnTo>
                    <a:pt x="63" y="32"/>
                  </a:lnTo>
                  <a:lnTo>
                    <a:pt x="57" y="34"/>
                  </a:lnTo>
                  <a:lnTo>
                    <a:pt x="52" y="37"/>
                  </a:lnTo>
                  <a:lnTo>
                    <a:pt x="47" y="40"/>
                  </a:lnTo>
                  <a:lnTo>
                    <a:pt x="41" y="42"/>
                  </a:lnTo>
                  <a:lnTo>
                    <a:pt x="31" y="48"/>
                  </a:lnTo>
                  <a:lnTo>
                    <a:pt x="23" y="54"/>
                  </a:lnTo>
                  <a:lnTo>
                    <a:pt x="16" y="57"/>
                  </a:lnTo>
                  <a:lnTo>
                    <a:pt x="14" y="60"/>
                  </a:lnTo>
                  <a:lnTo>
                    <a:pt x="0" y="49"/>
                  </a:lnTo>
                  <a:lnTo>
                    <a:pt x="2" y="48"/>
                  </a:lnTo>
                  <a:lnTo>
                    <a:pt x="8" y="46"/>
                  </a:lnTo>
                  <a:lnTo>
                    <a:pt x="16" y="40"/>
                  </a:lnTo>
                  <a:lnTo>
                    <a:pt x="24" y="32"/>
                  </a:lnTo>
                  <a:lnTo>
                    <a:pt x="31" y="23"/>
                  </a:lnTo>
                  <a:lnTo>
                    <a:pt x="37" y="16"/>
                  </a:lnTo>
                  <a:lnTo>
                    <a:pt x="43" y="11"/>
                  </a:lnTo>
                  <a:lnTo>
                    <a:pt x="52" y="10"/>
                  </a:lnTo>
                  <a:lnTo>
                    <a:pt x="59" y="10"/>
                  </a:lnTo>
                  <a:lnTo>
                    <a:pt x="67" y="9"/>
                  </a:lnTo>
                  <a:lnTo>
                    <a:pt x="76" y="7"/>
                  </a:lnTo>
                  <a:lnTo>
                    <a:pt x="85" y="4"/>
                  </a:lnTo>
                  <a:lnTo>
                    <a:pt x="94" y="3"/>
                  </a:lnTo>
                  <a:lnTo>
                    <a:pt x="101" y="1"/>
                  </a:lnTo>
                  <a:lnTo>
                    <a:pt x="106" y="0"/>
                  </a:lnTo>
                  <a:lnTo>
                    <a:pt x="10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69" name="Freeform 23"/>
            <p:cNvSpPr>
              <a:spLocks/>
            </p:cNvSpPr>
            <p:nvPr/>
          </p:nvSpPr>
          <p:spPr bwMode="gray">
            <a:xfrm>
              <a:off x="5386" y="2888"/>
              <a:ext cx="20" cy="39"/>
            </a:xfrm>
            <a:custGeom>
              <a:avLst/>
              <a:gdLst>
                <a:gd name="T0" fmla="*/ 3 w 18"/>
                <a:gd name="T1" fmla="*/ 0 h 36"/>
                <a:gd name="T2" fmla="*/ 18 w 18"/>
                <a:gd name="T3" fmla="*/ 18 h 36"/>
                <a:gd name="T4" fmla="*/ 0 w 18"/>
                <a:gd name="T5" fmla="*/ 36 h 36"/>
                <a:gd name="T6" fmla="*/ 3 w 18"/>
                <a:gd name="T7" fmla="*/ 0 h 36"/>
                <a:gd name="T8" fmla="*/ 0 60000 65536"/>
                <a:gd name="T9" fmla="*/ 0 60000 65536"/>
                <a:gd name="T10" fmla="*/ 0 60000 65536"/>
                <a:gd name="T11" fmla="*/ 0 60000 65536"/>
                <a:gd name="T12" fmla="*/ 0 w 18"/>
                <a:gd name="T13" fmla="*/ 0 h 36"/>
                <a:gd name="T14" fmla="*/ 18 w 18"/>
                <a:gd name="T15" fmla="*/ 36 h 36"/>
              </a:gdLst>
              <a:ahLst/>
              <a:cxnLst>
                <a:cxn ang="T8">
                  <a:pos x="T0" y="T1"/>
                </a:cxn>
                <a:cxn ang="T9">
                  <a:pos x="T2" y="T3"/>
                </a:cxn>
                <a:cxn ang="T10">
                  <a:pos x="T4" y="T5"/>
                </a:cxn>
                <a:cxn ang="T11">
                  <a:pos x="T6" y="T7"/>
                </a:cxn>
              </a:cxnLst>
              <a:rect l="T12" t="T13" r="T14" b="T15"/>
              <a:pathLst>
                <a:path w="18" h="36">
                  <a:moveTo>
                    <a:pt x="3" y="0"/>
                  </a:moveTo>
                  <a:lnTo>
                    <a:pt x="18" y="18"/>
                  </a:lnTo>
                  <a:lnTo>
                    <a:pt x="0" y="36"/>
                  </a:lnTo>
                  <a:lnTo>
                    <a:pt x="3"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0" name="Freeform 24"/>
            <p:cNvSpPr>
              <a:spLocks/>
            </p:cNvSpPr>
            <p:nvPr/>
          </p:nvSpPr>
          <p:spPr bwMode="gray">
            <a:xfrm>
              <a:off x="5344" y="2914"/>
              <a:ext cx="26" cy="20"/>
            </a:xfrm>
            <a:custGeom>
              <a:avLst/>
              <a:gdLst>
                <a:gd name="T0" fmla="*/ 0 w 24"/>
                <a:gd name="T1" fmla="*/ 0 h 18"/>
                <a:gd name="T2" fmla="*/ 24 w 24"/>
                <a:gd name="T3" fmla="*/ 6 h 18"/>
                <a:gd name="T4" fmla="*/ 24 w 24"/>
                <a:gd name="T5" fmla="*/ 9 h 18"/>
                <a:gd name="T6" fmla="*/ 23 w 24"/>
                <a:gd name="T7" fmla="*/ 12 h 18"/>
                <a:gd name="T8" fmla="*/ 19 w 24"/>
                <a:gd name="T9" fmla="*/ 16 h 18"/>
                <a:gd name="T10" fmla="*/ 13 w 24"/>
                <a:gd name="T11" fmla="*/ 18 h 18"/>
                <a:gd name="T12" fmla="*/ 7 w 24"/>
                <a:gd name="T13" fmla="*/ 15 h 18"/>
                <a:gd name="T14" fmla="*/ 3 w 24"/>
                <a:gd name="T15" fmla="*/ 9 h 18"/>
                <a:gd name="T16" fmla="*/ 1 w 24"/>
                <a:gd name="T17" fmla="*/ 2 h 18"/>
                <a:gd name="T18" fmla="*/ 0 w 24"/>
                <a:gd name="T19" fmla="*/ 0 h 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18"/>
                <a:gd name="T32" fmla="*/ 24 w 24"/>
                <a:gd name="T33" fmla="*/ 18 h 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18">
                  <a:moveTo>
                    <a:pt x="0" y="0"/>
                  </a:moveTo>
                  <a:lnTo>
                    <a:pt x="24" y="6"/>
                  </a:lnTo>
                  <a:lnTo>
                    <a:pt x="24" y="9"/>
                  </a:lnTo>
                  <a:lnTo>
                    <a:pt x="23" y="12"/>
                  </a:lnTo>
                  <a:lnTo>
                    <a:pt x="19" y="16"/>
                  </a:lnTo>
                  <a:lnTo>
                    <a:pt x="13" y="18"/>
                  </a:lnTo>
                  <a:lnTo>
                    <a:pt x="7" y="15"/>
                  </a:lnTo>
                  <a:lnTo>
                    <a:pt x="3" y="9"/>
                  </a:lnTo>
                  <a:lnTo>
                    <a:pt x="1" y="2"/>
                  </a:lnTo>
                  <a:lnTo>
                    <a:pt x="0"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1" name="Freeform 25"/>
            <p:cNvSpPr>
              <a:spLocks/>
            </p:cNvSpPr>
            <p:nvPr/>
          </p:nvSpPr>
          <p:spPr bwMode="gray">
            <a:xfrm>
              <a:off x="5206" y="2980"/>
              <a:ext cx="26" cy="26"/>
            </a:xfrm>
            <a:custGeom>
              <a:avLst/>
              <a:gdLst>
                <a:gd name="T0" fmla="*/ 10 w 23"/>
                <a:gd name="T1" fmla="*/ 0 h 25"/>
                <a:gd name="T2" fmla="*/ 14 w 23"/>
                <a:gd name="T3" fmla="*/ 4 h 25"/>
                <a:gd name="T4" fmla="*/ 20 w 23"/>
                <a:gd name="T5" fmla="*/ 12 h 25"/>
                <a:gd name="T6" fmla="*/ 23 w 23"/>
                <a:gd name="T7" fmla="*/ 21 h 25"/>
                <a:gd name="T8" fmla="*/ 21 w 23"/>
                <a:gd name="T9" fmla="*/ 25 h 25"/>
                <a:gd name="T10" fmla="*/ 13 w 23"/>
                <a:gd name="T11" fmla="*/ 23 h 25"/>
                <a:gd name="T12" fmla="*/ 7 w 23"/>
                <a:gd name="T13" fmla="*/ 21 h 25"/>
                <a:gd name="T14" fmla="*/ 2 w 23"/>
                <a:gd name="T15" fmla="*/ 19 h 25"/>
                <a:gd name="T16" fmla="*/ 0 w 23"/>
                <a:gd name="T17" fmla="*/ 18 h 25"/>
                <a:gd name="T18" fmla="*/ 10 w 23"/>
                <a:gd name="T19" fmla="*/ 0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5"/>
                <a:gd name="T32" fmla="*/ 23 w 23"/>
                <a:gd name="T33" fmla="*/ 25 h 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5">
                  <a:moveTo>
                    <a:pt x="10" y="0"/>
                  </a:moveTo>
                  <a:lnTo>
                    <a:pt x="14" y="4"/>
                  </a:lnTo>
                  <a:lnTo>
                    <a:pt x="20" y="12"/>
                  </a:lnTo>
                  <a:lnTo>
                    <a:pt x="23" y="21"/>
                  </a:lnTo>
                  <a:lnTo>
                    <a:pt x="21" y="25"/>
                  </a:lnTo>
                  <a:lnTo>
                    <a:pt x="13" y="23"/>
                  </a:lnTo>
                  <a:lnTo>
                    <a:pt x="7" y="21"/>
                  </a:lnTo>
                  <a:lnTo>
                    <a:pt x="2" y="19"/>
                  </a:lnTo>
                  <a:lnTo>
                    <a:pt x="0" y="18"/>
                  </a:lnTo>
                  <a:lnTo>
                    <a:pt x="10"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2" name="Freeform 26"/>
            <p:cNvSpPr>
              <a:spLocks/>
            </p:cNvSpPr>
            <p:nvPr/>
          </p:nvSpPr>
          <p:spPr bwMode="gray">
            <a:xfrm>
              <a:off x="5119" y="2964"/>
              <a:ext cx="26" cy="42"/>
            </a:xfrm>
            <a:custGeom>
              <a:avLst/>
              <a:gdLst>
                <a:gd name="T0" fmla="*/ 5 w 23"/>
                <a:gd name="T1" fmla="*/ 0 h 38"/>
                <a:gd name="T2" fmla="*/ 8 w 23"/>
                <a:gd name="T3" fmla="*/ 2 h 38"/>
                <a:gd name="T4" fmla="*/ 15 w 23"/>
                <a:gd name="T5" fmla="*/ 8 h 38"/>
                <a:gd name="T6" fmla="*/ 20 w 23"/>
                <a:gd name="T7" fmla="*/ 17 h 38"/>
                <a:gd name="T8" fmla="*/ 23 w 23"/>
                <a:gd name="T9" fmla="*/ 27 h 38"/>
                <a:gd name="T10" fmla="*/ 21 w 23"/>
                <a:gd name="T11" fmla="*/ 34 h 38"/>
                <a:gd name="T12" fmla="*/ 19 w 23"/>
                <a:gd name="T13" fmla="*/ 38 h 38"/>
                <a:gd name="T14" fmla="*/ 16 w 23"/>
                <a:gd name="T15" fmla="*/ 38 h 38"/>
                <a:gd name="T16" fmla="*/ 9 w 23"/>
                <a:gd name="T17" fmla="*/ 38 h 38"/>
                <a:gd name="T18" fmla="*/ 4 w 23"/>
                <a:gd name="T19" fmla="*/ 35 h 38"/>
                <a:gd name="T20" fmla="*/ 3 w 23"/>
                <a:gd name="T21" fmla="*/ 28 h 38"/>
                <a:gd name="T22" fmla="*/ 4 w 23"/>
                <a:gd name="T23" fmla="*/ 23 h 38"/>
                <a:gd name="T24" fmla="*/ 5 w 23"/>
                <a:gd name="T25" fmla="*/ 20 h 38"/>
                <a:gd name="T26" fmla="*/ 3 w 23"/>
                <a:gd name="T27" fmla="*/ 18 h 38"/>
                <a:gd name="T28" fmla="*/ 1 w 23"/>
                <a:gd name="T29" fmla="*/ 12 h 38"/>
                <a:gd name="T30" fmla="*/ 0 w 23"/>
                <a:gd name="T31" fmla="*/ 5 h 38"/>
                <a:gd name="T32" fmla="*/ 5 w 23"/>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38"/>
                <a:gd name="T53" fmla="*/ 23 w 23"/>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38">
                  <a:moveTo>
                    <a:pt x="5" y="0"/>
                  </a:moveTo>
                  <a:lnTo>
                    <a:pt x="8" y="2"/>
                  </a:lnTo>
                  <a:lnTo>
                    <a:pt x="15" y="8"/>
                  </a:lnTo>
                  <a:lnTo>
                    <a:pt x="20" y="17"/>
                  </a:lnTo>
                  <a:lnTo>
                    <a:pt x="23" y="27"/>
                  </a:lnTo>
                  <a:lnTo>
                    <a:pt x="21" y="34"/>
                  </a:lnTo>
                  <a:lnTo>
                    <a:pt x="19" y="38"/>
                  </a:lnTo>
                  <a:lnTo>
                    <a:pt x="16" y="38"/>
                  </a:lnTo>
                  <a:lnTo>
                    <a:pt x="9" y="38"/>
                  </a:lnTo>
                  <a:lnTo>
                    <a:pt x="4" y="35"/>
                  </a:lnTo>
                  <a:lnTo>
                    <a:pt x="3" y="28"/>
                  </a:lnTo>
                  <a:lnTo>
                    <a:pt x="4" y="23"/>
                  </a:lnTo>
                  <a:lnTo>
                    <a:pt x="5" y="20"/>
                  </a:lnTo>
                  <a:lnTo>
                    <a:pt x="3" y="18"/>
                  </a:lnTo>
                  <a:lnTo>
                    <a:pt x="1" y="12"/>
                  </a:lnTo>
                  <a:lnTo>
                    <a:pt x="0" y="5"/>
                  </a:lnTo>
                  <a:lnTo>
                    <a:pt x="5"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3" name="Freeform 27"/>
            <p:cNvSpPr>
              <a:spLocks/>
            </p:cNvSpPr>
            <p:nvPr/>
          </p:nvSpPr>
          <p:spPr bwMode="gray">
            <a:xfrm>
              <a:off x="5270" y="2800"/>
              <a:ext cx="19" cy="15"/>
            </a:xfrm>
            <a:custGeom>
              <a:avLst/>
              <a:gdLst>
                <a:gd name="T0" fmla="*/ 17 w 17"/>
                <a:gd name="T1" fmla="*/ 7 h 14"/>
                <a:gd name="T2" fmla="*/ 15 w 17"/>
                <a:gd name="T3" fmla="*/ 4 h 14"/>
                <a:gd name="T4" fmla="*/ 10 w 17"/>
                <a:gd name="T5" fmla="*/ 1 h 14"/>
                <a:gd name="T6" fmla="*/ 4 w 17"/>
                <a:gd name="T7" fmla="*/ 0 h 14"/>
                <a:gd name="T8" fmla="*/ 0 w 17"/>
                <a:gd name="T9" fmla="*/ 3 h 14"/>
                <a:gd name="T10" fmla="*/ 2 w 17"/>
                <a:gd name="T11" fmla="*/ 10 h 14"/>
                <a:gd name="T12" fmla="*/ 9 w 17"/>
                <a:gd name="T13" fmla="*/ 14 h 14"/>
                <a:gd name="T14" fmla="*/ 16 w 17"/>
                <a:gd name="T15" fmla="*/ 12 h 14"/>
                <a:gd name="T16" fmla="*/ 17 w 17"/>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4"/>
                <a:gd name="T29" fmla="*/ 17 w 17"/>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4">
                  <a:moveTo>
                    <a:pt x="17" y="7"/>
                  </a:moveTo>
                  <a:lnTo>
                    <a:pt x="15" y="4"/>
                  </a:lnTo>
                  <a:lnTo>
                    <a:pt x="10" y="1"/>
                  </a:lnTo>
                  <a:lnTo>
                    <a:pt x="4" y="0"/>
                  </a:lnTo>
                  <a:lnTo>
                    <a:pt x="0" y="3"/>
                  </a:lnTo>
                  <a:lnTo>
                    <a:pt x="2" y="10"/>
                  </a:lnTo>
                  <a:lnTo>
                    <a:pt x="9" y="14"/>
                  </a:lnTo>
                  <a:lnTo>
                    <a:pt x="16" y="12"/>
                  </a:lnTo>
                  <a:lnTo>
                    <a:pt x="17"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4" name="Freeform 28"/>
            <p:cNvSpPr>
              <a:spLocks/>
            </p:cNvSpPr>
            <p:nvPr/>
          </p:nvSpPr>
          <p:spPr bwMode="gray">
            <a:xfrm>
              <a:off x="5318" y="2252"/>
              <a:ext cx="22" cy="14"/>
            </a:xfrm>
            <a:custGeom>
              <a:avLst/>
              <a:gdLst>
                <a:gd name="T0" fmla="*/ 18 w 18"/>
                <a:gd name="T1" fmla="*/ 7 h 12"/>
                <a:gd name="T2" fmla="*/ 16 w 18"/>
                <a:gd name="T3" fmla="*/ 4 h 12"/>
                <a:gd name="T4" fmla="*/ 10 w 18"/>
                <a:gd name="T5" fmla="*/ 1 h 12"/>
                <a:gd name="T6" fmla="*/ 4 w 18"/>
                <a:gd name="T7" fmla="*/ 0 h 12"/>
                <a:gd name="T8" fmla="*/ 0 w 18"/>
                <a:gd name="T9" fmla="*/ 3 h 12"/>
                <a:gd name="T10" fmla="*/ 2 w 18"/>
                <a:gd name="T11" fmla="*/ 10 h 12"/>
                <a:gd name="T12" fmla="*/ 9 w 18"/>
                <a:gd name="T13" fmla="*/ 12 h 12"/>
                <a:gd name="T14" fmla="*/ 16 w 18"/>
                <a:gd name="T15" fmla="*/ 12 h 12"/>
                <a:gd name="T16" fmla="*/ 18 w 18"/>
                <a:gd name="T17" fmla="*/ 7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8" y="7"/>
                  </a:moveTo>
                  <a:lnTo>
                    <a:pt x="16" y="4"/>
                  </a:lnTo>
                  <a:lnTo>
                    <a:pt x="10" y="1"/>
                  </a:lnTo>
                  <a:lnTo>
                    <a:pt x="4" y="0"/>
                  </a:lnTo>
                  <a:lnTo>
                    <a:pt x="0" y="3"/>
                  </a:lnTo>
                  <a:lnTo>
                    <a:pt x="2" y="10"/>
                  </a:lnTo>
                  <a:lnTo>
                    <a:pt x="9" y="12"/>
                  </a:lnTo>
                  <a:lnTo>
                    <a:pt x="16" y="12"/>
                  </a:lnTo>
                  <a:lnTo>
                    <a:pt x="18"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5" name="Freeform 29"/>
            <p:cNvSpPr>
              <a:spLocks/>
            </p:cNvSpPr>
            <p:nvPr/>
          </p:nvSpPr>
          <p:spPr bwMode="gray">
            <a:xfrm>
              <a:off x="4746" y="1985"/>
              <a:ext cx="18" cy="13"/>
            </a:xfrm>
            <a:custGeom>
              <a:avLst/>
              <a:gdLst>
                <a:gd name="T0" fmla="*/ 17 w 17"/>
                <a:gd name="T1" fmla="*/ 7 h 12"/>
                <a:gd name="T2" fmla="*/ 15 w 17"/>
                <a:gd name="T3" fmla="*/ 4 h 12"/>
                <a:gd name="T4" fmla="*/ 10 w 17"/>
                <a:gd name="T5" fmla="*/ 1 h 12"/>
                <a:gd name="T6" fmla="*/ 4 w 17"/>
                <a:gd name="T7" fmla="*/ 0 h 12"/>
                <a:gd name="T8" fmla="*/ 0 w 17"/>
                <a:gd name="T9" fmla="*/ 3 h 12"/>
                <a:gd name="T10" fmla="*/ 2 w 17"/>
                <a:gd name="T11" fmla="*/ 10 h 12"/>
                <a:gd name="T12" fmla="*/ 9 w 17"/>
                <a:gd name="T13" fmla="*/ 12 h 12"/>
                <a:gd name="T14" fmla="*/ 16 w 17"/>
                <a:gd name="T15" fmla="*/ 12 h 12"/>
                <a:gd name="T16" fmla="*/ 17 w 17"/>
                <a:gd name="T17" fmla="*/ 7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2"/>
                <a:gd name="T29" fmla="*/ 17 w 17"/>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2">
                  <a:moveTo>
                    <a:pt x="17" y="7"/>
                  </a:moveTo>
                  <a:lnTo>
                    <a:pt x="15" y="4"/>
                  </a:lnTo>
                  <a:lnTo>
                    <a:pt x="10" y="1"/>
                  </a:lnTo>
                  <a:lnTo>
                    <a:pt x="4" y="0"/>
                  </a:lnTo>
                  <a:lnTo>
                    <a:pt x="0" y="3"/>
                  </a:lnTo>
                  <a:lnTo>
                    <a:pt x="2" y="10"/>
                  </a:lnTo>
                  <a:lnTo>
                    <a:pt x="9" y="12"/>
                  </a:lnTo>
                  <a:lnTo>
                    <a:pt x="16" y="12"/>
                  </a:lnTo>
                  <a:lnTo>
                    <a:pt x="17"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6" name="Freeform 30"/>
            <p:cNvSpPr>
              <a:spLocks/>
            </p:cNvSpPr>
            <p:nvPr/>
          </p:nvSpPr>
          <p:spPr bwMode="gray">
            <a:xfrm>
              <a:off x="4926" y="2566"/>
              <a:ext cx="20" cy="15"/>
            </a:xfrm>
            <a:custGeom>
              <a:avLst/>
              <a:gdLst>
                <a:gd name="T0" fmla="*/ 18 w 18"/>
                <a:gd name="T1" fmla="*/ 7 h 12"/>
                <a:gd name="T2" fmla="*/ 15 w 18"/>
                <a:gd name="T3" fmla="*/ 4 h 12"/>
                <a:gd name="T4" fmla="*/ 11 w 18"/>
                <a:gd name="T5" fmla="*/ 1 h 12"/>
                <a:gd name="T6" fmla="*/ 5 w 18"/>
                <a:gd name="T7" fmla="*/ 0 h 12"/>
                <a:gd name="T8" fmla="*/ 0 w 18"/>
                <a:gd name="T9" fmla="*/ 3 h 12"/>
                <a:gd name="T10" fmla="*/ 3 w 18"/>
                <a:gd name="T11" fmla="*/ 10 h 12"/>
                <a:gd name="T12" fmla="*/ 10 w 18"/>
                <a:gd name="T13" fmla="*/ 12 h 12"/>
                <a:gd name="T14" fmla="*/ 16 w 18"/>
                <a:gd name="T15" fmla="*/ 12 h 12"/>
                <a:gd name="T16" fmla="*/ 18 w 18"/>
                <a:gd name="T17" fmla="*/ 7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8" y="7"/>
                  </a:moveTo>
                  <a:lnTo>
                    <a:pt x="15" y="4"/>
                  </a:lnTo>
                  <a:lnTo>
                    <a:pt x="11" y="1"/>
                  </a:lnTo>
                  <a:lnTo>
                    <a:pt x="5" y="0"/>
                  </a:lnTo>
                  <a:lnTo>
                    <a:pt x="0" y="3"/>
                  </a:lnTo>
                  <a:lnTo>
                    <a:pt x="3" y="10"/>
                  </a:lnTo>
                  <a:lnTo>
                    <a:pt x="10" y="12"/>
                  </a:lnTo>
                  <a:lnTo>
                    <a:pt x="16" y="12"/>
                  </a:lnTo>
                  <a:lnTo>
                    <a:pt x="18"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7" name="Freeform 31"/>
            <p:cNvSpPr>
              <a:spLocks/>
            </p:cNvSpPr>
            <p:nvPr/>
          </p:nvSpPr>
          <p:spPr bwMode="gray">
            <a:xfrm>
              <a:off x="4770" y="2533"/>
              <a:ext cx="18" cy="15"/>
            </a:xfrm>
            <a:custGeom>
              <a:avLst/>
              <a:gdLst>
                <a:gd name="T0" fmla="*/ 18 w 18"/>
                <a:gd name="T1" fmla="*/ 8 h 13"/>
                <a:gd name="T2" fmla="*/ 15 w 18"/>
                <a:gd name="T3" fmla="*/ 5 h 13"/>
                <a:gd name="T4" fmla="*/ 11 w 18"/>
                <a:gd name="T5" fmla="*/ 2 h 13"/>
                <a:gd name="T6" fmla="*/ 5 w 18"/>
                <a:gd name="T7" fmla="*/ 0 h 13"/>
                <a:gd name="T8" fmla="*/ 0 w 18"/>
                <a:gd name="T9" fmla="*/ 4 h 13"/>
                <a:gd name="T10" fmla="*/ 3 w 18"/>
                <a:gd name="T11" fmla="*/ 11 h 13"/>
                <a:gd name="T12" fmla="*/ 10 w 18"/>
                <a:gd name="T13" fmla="*/ 13 h 13"/>
                <a:gd name="T14" fmla="*/ 17 w 18"/>
                <a:gd name="T15" fmla="*/ 13 h 13"/>
                <a:gd name="T16" fmla="*/ 18 w 18"/>
                <a:gd name="T17" fmla="*/ 8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3"/>
                <a:gd name="T29" fmla="*/ 18 w 18"/>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3">
                  <a:moveTo>
                    <a:pt x="18" y="8"/>
                  </a:moveTo>
                  <a:lnTo>
                    <a:pt x="15" y="5"/>
                  </a:lnTo>
                  <a:lnTo>
                    <a:pt x="11" y="2"/>
                  </a:lnTo>
                  <a:lnTo>
                    <a:pt x="5" y="0"/>
                  </a:lnTo>
                  <a:lnTo>
                    <a:pt x="0" y="4"/>
                  </a:lnTo>
                  <a:lnTo>
                    <a:pt x="3" y="11"/>
                  </a:lnTo>
                  <a:lnTo>
                    <a:pt x="10" y="13"/>
                  </a:lnTo>
                  <a:lnTo>
                    <a:pt x="17" y="13"/>
                  </a:lnTo>
                  <a:lnTo>
                    <a:pt x="18" y="8"/>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8" name="Freeform 32"/>
            <p:cNvSpPr>
              <a:spLocks/>
            </p:cNvSpPr>
            <p:nvPr/>
          </p:nvSpPr>
          <p:spPr bwMode="gray">
            <a:xfrm>
              <a:off x="4797" y="2436"/>
              <a:ext cx="17" cy="16"/>
            </a:xfrm>
            <a:custGeom>
              <a:avLst/>
              <a:gdLst>
                <a:gd name="T0" fmla="*/ 17 w 17"/>
                <a:gd name="T1" fmla="*/ 7 h 14"/>
                <a:gd name="T2" fmla="*/ 15 w 17"/>
                <a:gd name="T3" fmla="*/ 5 h 14"/>
                <a:gd name="T4" fmla="*/ 10 w 17"/>
                <a:gd name="T5" fmla="*/ 1 h 14"/>
                <a:gd name="T6" fmla="*/ 4 w 17"/>
                <a:gd name="T7" fmla="*/ 0 h 14"/>
                <a:gd name="T8" fmla="*/ 0 w 17"/>
                <a:gd name="T9" fmla="*/ 3 h 14"/>
                <a:gd name="T10" fmla="*/ 2 w 17"/>
                <a:gd name="T11" fmla="*/ 10 h 14"/>
                <a:gd name="T12" fmla="*/ 9 w 17"/>
                <a:gd name="T13" fmla="*/ 14 h 14"/>
                <a:gd name="T14" fmla="*/ 16 w 17"/>
                <a:gd name="T15" fmla="*/ 13 h 14"/>
                <a:gd name="T16" fmla="*/ 17 w 17"/>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4"/>
                <a:gd name="T29" fmla="*/ 17 w 17"/>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4">
                  <a:moveTo>
                    <a:pt x="17" y="7"/>
                  </a:moveTo>
                  <a:lnTo>
                    <a:pt x="15" y="5"/>
                  </a:lnTo>
                  <a:lnTo>
                    <a:pt x="10" y="1"/>
                  </a:lnTo>
                  <a:lnTo>
                    <a:pt x="4" y="0"/>
                  </a:lnTo>
                  <a:lnTo>
                    <a:pt x="0" y="3"/>
                  </a:lnTo>
                  <a:lnTo>
                    <a:pt x="2" y="10"/>
                  </a:lnTo>
                  <a:lnTo>
                    <a:pt x="9" y="14"/>
                  </a:lnTo>
                  <a:lnTo>
                    <a:pt x="16" y="13"/>
                  </a:lnTo>
                  <a:lnTo>
                    <a:pt x="17"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79" name="Freeform 33"/>
            <p:cNvSpPr>
              <a:spLocks/>
            </p:cNvSpPr>
            <p:nvPr/>
          </p:nvSpPr>
          <p:spPr bwMode="gray">
            <a:xfrm>
              <a:off x="3907" y="2209"/>
              <a:ext cx="11" cy="17"/>
            </a:xfrm>
            <a:custGeom>
              <a:avLst/>
              <a:gdLst>
                <a:gd name="T0" fmla="*/ 10 w 12"/>
                <a:gd name="T1" fmla="*/ 18 h 18"/>
                <a:gd name="T2" fmla="*/ 11 w 12"/>
                <a:gd name="T3" fmla="*/ 14 h 18"/>
                <a:gd name="T4" fmla="*/ 12 w 12"/>
                <a:gd name="T5" fmla="*/ 9 h 18"/>
                <a:gd name="T6" fmla="*/ 11 w 12"/>
                <a:gd name="T7" fmla="*/ 2 h 18"/>
                <a:gd name="T8" fmla="*/ 5 w 12"/>
                <a:gd name="T9" fmla="*/ 0 h 18"/>
                <a:gd name="T10" fmla="*/ 0 w 12"/>
                <a:gd name="T11" fmla="*/ 5 h 18"/>
                <a:gd name="T12" fmla="*/ 0 w 12"/>
                <a:gd name="T13" fmla="*/ 12 h 18"/>
                <a:gd name="T14" fmla="*/ 4 w 12"/>
                <a:gd name="T15" fmla="*/ 18 h 18"/>
                <a:gd name="T16" fmla="*/ 10 w 12"/>
                <a:gd name="T17" fmla="*/ 18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0" y="18"/>
                  </a:moveTo>
                  <a:lnTo>
                    <a:pt x="11" y="14"/>
                  </a:lnTo>
                  <a:lnTo>
                    <a:pt x="12" y="9"/>
                  </a:lnTo>
                  <a:lnTo>
                    <a:pt x="11" y="2"/>
                  </a:lnTo>
                  <a:lnTo>
                    <a:pt x="5" y="0"/>
                  </a:lnTo>
                  <a:lnTo>
                    <a:pt x="0" y="5"/>
                  </a:lnTo>
                  <a:lnTo>
                    <a:pt x="0" y="12"/>
                  </a:lnTo>
                  <a:lnTo>
                    <a:pt x="4" y="18"/>
                  </a:lnTo>
                  <a:lnTo>
                    <a:pt x="10" y="18"/>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0" name="Freeform 34"/>
            <p:cNvSpPr>
              <a:spLocks/>
            </p:cNvSpPr>
            <p:nvPr/>
          </p:nvSpPr>
          <p:spPr bwMode="gray">
            <a:xfrm>
              <a:off x="5357" y="3337"/>
              <a:ext cx="18" cy="15"/>
            </a:xfrm>
            <a:custGeom>
              <a:avLst/>
              <a:gdLst>
                <a:gd name="T0" fmla="*/ 17 w 17"/>
                <a:gd name="T1" fmla="*/ 7 h 13"/>
                <a:gd name="T2" fmla="*/ 15 w 17"/>
                <a:gd name="T3" fmla="*/ 5 h 13"/>
                <a:gd name="T4" fmla="*/ 11 w 17"/>
                <a:gd name="T5" fmla="*/ 2 h 13"/>
                <a:gd name="T6" fmla="*/ 5 w 17"/>
                <a:gd name="T7" fmla="*/ 0 h 13"/>
                <a:gd name="T8" fmla="*/ 0 w 17"/>
                <a:gd name="T9" fmla="*/ 4 h 13"/>
                <a:gd name="T10" fmla="*/ 2 w 17"/>
                <a:gd name="T11" fmla="*/ 11 h 13"/>
                <a:gd name="T12" fmla="*/ 9 w 17"/>
                <a:gd name="T13" fmla="*/ 13 h 13"/>
                <a:gd name="T14" fmla="*/ 16 w 17"/>
                <a:gd name="T15" fmla="*/ 13 h 13"/>
                <a:gd name="T16" fmla="*/ 17 w 17"/>
                <a:gd name="T17" fmla="*/ 7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3"/>
                <a:gd name="T29" fmla="*/ 17 w 17"/>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3">
                  <a:moveTo>
                    <a:pt x="17" y="7"/>
                  </a:moveTo>
                  <a:lnTo>
                    <a:pt x="15" y="5"/>
                  </a:lnTo>
                  <a:lnTo>
                    <a:pt x="11" y="2"/>
                  </a:lnTo>
                  <a:lnTo>
                    <a:pt x="5" y="0"/>
                  </a:lnTo>
                  <a:lnTo>
                    <a:pt x="0" y="4"/>
                  </a:lnTo>
                  <a:lnTo>
                    <a:pt x="2" y="11"/>
                  </a:lnTo>
                  <a:lnTo>
                    <a:pt x="9" y="13"/>
                  </a:lnTo>
                  <a:lnTo>
                    <a:pt x="16" y="13"/>
                  </a:lnTo>
                  <a:lnTo>
                    <a:pt x="17"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1" name="Freeform 35"/>
            <p:cNvSpPr>
              <a:spLocks/>
            </p:cNvSpPr>
            <p:nvPr/>
          </p:nvSpPr>
          <p:spPr bwMode="gray">
            <a:xfrm>
              <a:off x="5611" y="3148"/>
              <a:ext cx="20" cy="13"/>
            </a:xfrm>
            <a:custGeom>
              <a:avLst/>
              <a:gdLst>
                <a:gd name="T0" fmla="*/ 17 w 17"/>
                <a:gd name="T1" fmla="*/ 7 h 12"/>
                <a:gd name="T2" fmla="*/ 15 w 17"/>
                <a:gd name="T3" fmla="*/ 4 h 12"/>
                <a:gd name="T4" fmla="*/ 10 w 17"/>
                <a:gd name="T5" fmla="*/ 1 h 12"/>
                <a:gd name="T6" fmla="*/ 5 w 17"/>
                <a:gd name="T7" fmla="*/ 0 h 12"/>
                <a:gd name="T8" fmla="*/ 0 w 17"/>
                <a:gd name="T9" fmla="*/ 3 h 12"/>
                <a:gd name="T10" fmla="*/ 2 w 17"/>
                <a:gd name="T11" fmla="*/ 10 h 12"/>
                <a:gd name="T12" fmla="*/ 9 w 17"/>
                <a:gd name="T13" fmla="*/ 12 h 12"/>
                <a:gd name="T14" fmla="*/ 16 w 17"/>
                <a:gd name="T15" fmla="*/ 12 h 12"/>
                <a:gd name="T16" fmla="*/ 17 w 17"/>
                <a:gd name="T17" fmla="*/ 7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2"/>
                <a:gd name="T29" fmla="*/ 17 w 17"/>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2">
                  <a:moveTo>
                    <a:pt x="17" y="7"/>
                  </a:moveTo>
                  <a:lnTo>
                    <a:pt x="15" y="4"/>
                  </a:lnTo>
                  <a:lnTo>
                    <a:pt x="10" y="1"/>
                  </a:lnTo>
                  <a:lnTo>
                    <a:pt x="5" y="0"/>
                  </a:lnTo>
                  <a:lnTo>
                    <a:pt x="0" y="3"/>
                  </a:lnTo>
                  <a:lnTo>
                    <a:pt x="2" y="10"/>
                  </a:lnTo>
                  <a:lnTo>
                    <a:pt x="9" y="12"/>
                  </a:lnTo>
                  <a:lnTo>
                    <a:pt x="16" y="12"/>
                  </a:lnTo>
                  <a:lnTo>
                    <a:pt x="17"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2" name="Freeform 36"/>
            <p:cNvSpPr>
              <a:spLocks/>
            </p:cNvSpPr>
            <p:nvPr/>
          </p:nvSpPr>
          <p:spPr bwMode="gray">
            <a:xfrm>
              <a:off x="4538" y="3157"/>
              <a:ext cx="20" cy="13"/>
            </a:xfrm>
            <a:custGeom>
              <a:avLst/>
              <a:gdLst>
                <a:gd name="T0" fmla="*/ 19 w 19"/>
                <a:gd name="T1" fmla="*/ 7 h 12"/>
                <a:gd name="T2" fmla="*/ 17 w 19"/>
                <a:gd name="T3" fmla="*/ 4 h 12"/>
                <a:gd name="T4" fmla="*/ 11 w 19"/>
                <a:gd name="T5" fmla="*/ 1 h 12"/>
                <a:gd name="T6" fmla="*/ 5 w 19"/>
                <a:gd name="T7" fmla="*/ 0 h 12"/>
                <a:gd name="T8" fmla="*/ 0 w 19"/>
                <a:gd name="T9" fmla="*/ 3 h 12"/>
                <a:gd name="T10" fmla="*/ 3 w 19"/>
                <a:gd name="T11" fmla="*/ 10 h 12"/>
                <a:gd name="T12" fmla="*/ 10 w 19"/>
                <a:gd name="T13" fmla="*/ 12 h 12"/>
                <a:gd name="T14" fmla="*/ 17 w 19"/>
                <a:gd name="T15" fmla="*/ 12 h 12"/>
                <a:gd name="T16" fmla="*/ 19 w 19"/>
                <a:gd name="T17" fmla="*/ 7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
                <a:gd name="T28" fmla="*/ 0 h 12"/>
                <a:gd name="T29" fmla="*/ 19 w 19"/>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 h="12">
                  <a:moveTo>
                    <a:pt x="19" y="7"/>
                  </a:moveTo>
                  <a:lnTo>
                    <a:pt x="17" y="4"/>
                  </a:lnTo>
                  <a:lnTo>
                    <a:pt x="11" y="1"/>
                  </a:lnTo>
                  <a:lnTo>
                    <a:pt x="5" y="0"/>
                  </a:lnTo>
                  <a:lnTo>
                    <a:pt x="0" y="3"/>
                  </a:lnTo>
                  <a:lnTo>
                    <a:pt x="3" y="10"/>
                  </a:lnTo>
                  <a:lnTo>
                    <a:pt x="10" y="12"/>
                  </a:lnTo>
                  <a:lnTo>
                    <a:pt x="17" y="12"/>
                  </a:lnTo>
                  <a:lnTo>
                    <a:pt x="19"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3" name="Freeform 37"/>
            <p:cNvSpPr>
              <a:spLocks/>
            </p:cNvSpPr>
            <p:nvPr/>
          </p:nvSpPr>
          <p:spPr bwMode="gray">
            <a:xfrm>
              <a:off x="5414" y="2651"/>
              <a:ext cx="18" cy="15"/>
            </a:xfrm>
            <a:custGeom>
              <a:avLst/>
              <a:gdLst>
                <a:gd name="T0" fmla="*/ 17 w 17"/>
                <a:gd name="T1" fmla="*/ 7 h 13"/>
                <a:gd name="T2" fmla="*/ 15 w 17"/>
                <a:gd name="T3" fmla="*/ 5 h 13"/>
                <a:gd name="T4" fmla="*/ 10 w 17"/>
                <a:gd name="T5" fmla="*/ 1 h 13"/>
                <a:gd name="T6" fmla="*/ 5 w 17"/>
                <a:gd name="T7" fmla="*/ 0 h 13"/>
                <a:gd name="T8" fmla="*/ 0 w 17"/>
                <a:gd name="T9" fmla="*/ 3 h 13"/>
                <a:gd name="T10" fmla="*/ 2 w 17"/>
                <a:gd name="T11" fmla="*/ 10 h 13"/>
                <a:gd name="T12" fmla="*/ 9 w 17"/>
                <a:gd name="T13" fmla="*/ 13 h 13"/>
                <a:gd name="T14" fmla="*/ 16 w 17"/>
                <a:gd name="T15" fmla="*/ 13 h 13"/>
                <a:gd name="T16" fmla="*/ 17 w 17"/>
                <a:gd name="T17" fmla="*/ 7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3"/>
                <a:gd name="T29" fmla="*/ 17 w 17"/>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3">
                  <a:moveTo>
                    <a:pt x="17" y="7"/>
                  </a:moveTo>
                  <a:lnTo>
                    <a:pt x="15" y="5"/>
                  </a:lnTo>
                  <a:lnTo>
                    <a:pt x="10" y="1"/>
                  </a:lnTo>
                  <a:lnTo>
                    <a:pt x="5" y="0"/>
                  </a:lnTo>
                  <a:lnTo>
                    <a:pt x="0" y="3"/>
                  </a:lnTo>
                  <a:lnTo>
                    <a:pt x="2" y="10"/>
                  </a:lnTo>
                  <a:lnTo>
                    <a:pt x="9" y="13"/>
                  </a:lnTo>
                  <a:lnTo>
                    <a:pt x="16" y="13"/>
                  </a:lnTo>
                  <a:lnTo>
                    <a:pt x="17"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4" name="Freeform 38"/>
            <p:cNvSpPr>
              <a:spLocks/>
            </p:cNvSpPr>
            <p:nvPr/>
          </p:nvSpPr>
          <p:spPr bwMode="gray">
            <a:xfrm>
              <a:off x="5222" y="2824"/>
              <a:ext cx="41" cy="37"/>
            </a:xfrm>
            <a:custGeom>
              <a:avLst/>
              <a:gdLst>
                <a:gd name="T0" fmla="*/ 38 w 38"/>
                <a:gd name="T1" fmla="*/ 10 h 34"/>
                <a:gd name="T2" fmla="*/ 28 w 38"/>
                <a:gd name="T3" fmla="*/ 0 h 34"/>
                <a:gd name="T4" fmla="*/ 10 w 38"/>
                <a:gd name="T5" fmla="*/ 17 h 34"/>
                <a:gd name="T6" fmla="*/ 8 w 38"/>
                <a:gd name="T7" fmla="*/ 19 h 34"/>
                <a:gd name="T8" fmla="*/ 3 w 38"/>
                <a:gd name="T9" fmla="*/ 25 h 34"/>
                <a:gd name="T10" fmla="*/ 0 w 38"/>
                <a:gd name="T11" fmla="*/ 32 h 34"/>
                <a:gd name="T12" fmla="*/ 3 w 38"/>
                <a:gd name="T13" fmla="*/ 34 h 34"/>
                <a:gd name="T14" fmla="*/ 8 w 38"/>
                <a:gd name="T15" fmla="*/ 33 h 34"/>
                <a:gd name="T16" fmla="*/ 13 w 38"/>
                <a:gd name="T17" fmla="*/ 31 h 34"/>
                <a:gd name="T18" fmla="*/ 18 w 38"/>
                <a:gd name="T19" fmla="*/ 26 h 34"/>
                <a:gd name="T20" fmla="*/ 24 w 38"/>
                <a:gd name="T21" fmla="*/ 21 h 34"/>
                <a:gd name="T22" fmla="*/ 30 w 38"/>
                <a:gd name="T23" fmla="*/ 18 h 34"/>
                <a:gd name="T24" fmla="*/ 34 w 38"/>
                <a:gd name="T25" fmla="*/ 13 h 34"/>
                <a:gd name="T26" fmla="*/ 37 w 38"/>
                <a:gd name="T27" fmla="*/ 11 h 34"/>
                <a:gd name="T28" fmla="*/ 38 w 38"/>
                <a:gd name="T29" fmla="*/ 10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
                <a:gd name="T46" fmla="*/ 0 h 34"/>
                <a:gd name="T47" fmla="*/ 38 w 38"/>
                <a:gd name="T48" fmla="*/ 34 h 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 h="34">
                  <a:moveTo>
                    <a:pt x="38" y="10"/>
                  </a:moveTo>
                  <a:lnTo>
                    <a:pt x="28" y="0"/>
                  </a:lnTo>
                  <a:lnTo>
                    <a:pt x="10" y="17"/>
                  </a:lnTo>
                  <a:lnTo>
                    <a:pt x="8" y="19"/>
                  </a:lnTo>
                  <a:lnTo>
                    <a:pt x="3" y="25"/>
                  </a:lnTo>
                  <a:lnTo>
                    <a:pt x="0" y="32"/>
                  </a:lnTo>
                  <a:lnTo>
                    <a:pt x="3" y="34"/>
                  </a:lnTo>
                  <a:lnTo>
                    <a:pt x="8" y="33"/>
                  </a:lnTo>
                  <a:lnTo>
                    <a:pt x="13" y="31"/>
                  </a:lnTo>
                  <a:lnTo>
                    <a:pt x="18" y="26"/>
                  </a:lnTo>
                  <a:lnTo>
                    <a:pt x="24" y="21"/>
                  </a:lnTo>
                  <a:lnTo>
                    <a:pt x="30" y="18"/>
                  </a:lnTo>
                  <a:lnTo>
                    <a:pt x="34" y="13"/>
                  </a:lnTo>
                  <a:lnTo>
                    <a:pt x="37" y="11"/>
                  </a:lnTo>
                  <a:lnTo>
                    <a:pt x="38" y="1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5" name="Freeform 39"/>
            <p:cNvSpPr>
              <a:spLocks/>
            </p:cNvSpPr>
            <p:nvPr/>
          </p:nvSpPr>
          <p:spPr bwMode="gray">
            <a:xfrm>
              <a:off x="5528" y="2765"/>
              <a:ext cx="31" cy="22"/>
            </a:xfrm>
            <a:custGeom>
              <a:avLst/>
              <a:gdLst>
                <a:gd name="T0" fmla="*/ 28 w 28"/>
                <a:gd name="T1" fmla="*/ 13 h 19"/>
                <a:gd name="T2" fmla="*/ 25 w 28"/>
                <a:gd name="T3" fmla="*/ 11 h 19"/>
                <a:gd name="T4" fmla="*/ 19 w 28"/>
                <a:gd name="T5" fmla="*/ 5 h 19"/>
                <a:gd name="T6" fmla="*/ 11 w 28"/>
                <a:gd name="T7" fmla="*/ 1 h 19"/>
                <a:gd name="T8" fmla="*/ 3 w 28"/>
                <a:gd name="T9" fmla="*/ 0 h 19"/>
                <a:gd name="T10" fmla="*/ 1 w 28"/>
                <a:gd name="T11" fmla="*/ 2 h 19"/>
                <a:gd name="T12" fmla="*/ 0 w 28"/>
                <a:gd name="T13" fmla="*/ 5 h 19"/>
                <a:gd name="T14" fmla="*/ 2 w 28"/>
                <a:gd name="T15" fmla="*/ 10 h 19"/>
                <a:gd name="T16" fmla="*/ 6 w 28"/>
                <a:gd name="T17" fmla="*/ 15 h 19"/>
                <a:gd name="T18" fmla="*/ 9 w 28"/>
                <a:gd name="T19" fmla="*/ 18 h 19"/>
                <a:gd name="T20" fmla="*/ 15 w 28"/>
                <a:gd name="T21" fmla="*/ 19 h 19"/>
                <a:gd name="T22" fmla="*/ 21 w 28"/>
                <a:gd name="T23" fmla="*/ 18 h 19"/>
                <a:gd name="T24" fmla="*/ 28 w 28"/>
                <a:gd name="T25" fmla="*/ 13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
                <a:gd name="T40" fmla="*/ 0 h 19"/>
                <a:gd name="T41" fmla="*/ 28 w 28"/>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 h="19">
                  <a:moveTo>
                    <a:pt x="28" y="13"/>
                  </a:moveTo>
                  <a:lnTo>
                    <a:pt x="25" y="11"/>
                  </a:lnTo>
                  <a:lnTo>
                    <a:pt x="19" y="5"/>
                  </a:lnTo>
                  <a:lnTo>
                    <a:pt x="11" y="1"/>
                  </a:lnTo>
                  <a:lnTo>
                    <a:pt x="3" y="0"/>
                  </a:lnTo>
                  <a:lnTo>
                    <a:pt x="1" y="2"/>
                  </a:lnTo>
                  <a:lnTo>
                    <a:pt x="0" y="5"/>
                  </a:lnTo>
                  <a:lnTo>
                    <a:pt x="2" y="10"/>
                  </a:lnTo>
                  <a:lnTo>
                    <a:pt x="6" y="15"/>
                  </a:lnTo>
                  <a:lnTo>
                    <a:pt x="9" y="18"/>
                  </a:lnTo>
                  <a:lnTo>
                    <a:pt x="15" y="19"/>
                  </a:lnTo>
                  <a:lnTo>
                    <a:pt x="21" y="18"/>
                  </a:lnTo>
                  <a:lnTo>
                    <a:pt x="28" y="13"/>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6" name="Freeform 40"/>
            <p:cNvSpPr>
              <a:spLocks/>
            </p:cNvSpPr>
            <p:nvPr/>
          </p:nvSpPr>
          <p:spPr bwMode="gray">
            <a:xfrm>
              <a:off x="5480" y="2704"/>
              <a:ext cx="48" cy="43"/>
            </a:xfrm>
            <a:custGeom>
              <a:avLst/>
              <a:gdLst>
                <a:gd name="T0" fmla="*/ 44 w 44"/>
                <a:gd name="T1" fmla="*/ 40 h 40"/>
                <a:gd name="T2" fmla="*/ 42 w 44"/>
                <a:gd name="T3" fmla="*/ 36 h 40"/>
                <a:gd name="T4" fmla="*/ 37 w 44"/>
                <a:gd name="T5" fmla="*/ 25 h 40"/>
                <a:gd name="T6" fmla="*/ 29 w 44"/>
                <a:gd name="T7" fmla="*/ 14 h 40"/>
                <a:gd name="T8" fmla="*/ 19 w 44"/>
                <a:gd name="T9" fmla="*/ 6 h 40"/>
                <a:gd name="T10" fmla="*/ 9 w 44"/>
                <a:gd name="T11" fmla="*/ 1 h 40"/>
                <a:gd name="T12" fmla="*/ 2 w 44"/>
                <a:gd name="T13" fmla="*/ 0 h 40"/>
                <a:gd name="T14" fmla="*/ 0 w 44"/>
                <a:gd name="T15" fmla="*/ 5 h 40"/>
                <a:gd name="T16" fmla="*/ 5 w 44"/>
                <a:gd name="T17" fmla="*/ 13 h 40"/>
                <a:gd name="T18" fmla="*/ 9 w 44"/>
                <a:gd name="T19" fmla="*/ 17 h 40"/>
                <a:gd name="T20" fmla="*/ 15 w 44"/>
                <a:gd name="T21" fmla="*/ 23 h 40"/>
                <a:gd name="T22" fmla="*/ 22 w 44"/>
                <a:gd name="T23" fmla="*/ 28 h 40"/>
                <a:gd name="T24" fmla="*/ 28 w 44"/>
                <a:gd name="T25" fmla="*/ 31 h 40"/>
                <a:gd name="T26" fmla="*/ 35 w 44"/>
                <a:gd name="T27" fmla="*/ 36 h 40"/>
                <a:gd name="T28" fmla="*/ 39 w 44"/>
                <a:gd name="T29" fmla="*/ 38 h 40"/>
                <a:gd name="T30" fmla="*/ 43 w 44"/>
                <a:gd name="T31" fmla="*/ 39 h 40"/>
                <a:gd name="T32" fmla="*/ 44 w 44"/>
                <a:gd name="T33" fmla="*/ 4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4"/>
                <a:gd name="T52" fmla="*/ 0 h 40"/>
                <a:gd name="T53" fmla="*/ 44 w 44"/>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4" h="40">
                  <a:moveTo>
                    <a:pt x="44" y="40"/>
                  </a:moveTo>
                  <a:lnTo>
                    <a:pt x="42" y="36"/>
                  </a:lnTo>
                  <a:lnTo>
                    <a:pt x="37" y="25"/>
                  </a:lnTo>
                  <a:lnTo>
                    <a:pt x="29" y="14"/>
                  </a:lnTo>
                  <a:lnTo>
                    <a:pt x="19" y="6"/>
                  </a:lnTo>
                  <a:lnTo>
                    <a:pt x="9" y="1"/>
                  </a:lnTo>
                  <a:lnTo>
                    <a:pt x="2" y="0"/>
                  </a:lnTo>
                  <a:lnTo>
                    <a:pt x="0" y="5"/>
                  </a:lnTo>
                  <a:lnTo>
                    <a:pt x="5" y="13"/>
                  </a:lnTo>
                  <a:lnTo>
                    <a:pt x="9" y="17"/>
                  </a:lnTo>
                  <a:lnTo>
                    <a:pt x="15" y="23"/>
                  </a:lnTo>
                  <a:lnTo>
                    <a:pt x="22" y="28"/>
                  </a:lnTo>
                  <a:lnTo>
                    <a:pt x="28" y="31"/>
                  </a:lnTo>
                  <a:lnTo>
                    <a:pt x="35" y="36"/>
                  </a:lnTo>
                  <a:lnTo>
                    <a:pt x="39" y="38"/>
                  </a:lnTo>
                  <a:lnTo>
                    <a:pt x="43" y="39"/>
                  </a:lnTo>
                  <a:lnTo>
                    <a:pt x="44" y="4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7" name="Freeform 41"/>
            <p:cNvSpPr>
              <a:spLocks/>
            </p:cNvSpPr>
            <p:nvPr/>
          </p:nvSpPr>
          <p:spPr bwMode="gray">
            <a:xfrm>
              <a:off x="5110" y="2708"/>
              <a:ext cx="59" cy="92"/>
            </a:xfrm>
            <a:custGeom>
              <a:avLst/>
              <a:gdLst>
                <a:gd name="T0" fmla="*/ 43 w 56"/>
                <a:gd name="T1" fmla="*/ 0 h 83"/>
                <a:gd name="T2" fmla="*/ 53 w 56"/>
                <a:gd name="T3" fmla="*/ 27 h 83"/>
                <a:gd name="T4" fmla="*/ 55 w 56"/>
                <a:gd name="T5" fmla="*/ 31 h 83"/>
                <a:gd name="T6" fmla="*/ 56 w 56"/>
                <a:gd name="T7" fmla="*/ 38 h 83"/>
                <a:gd name="T8" fmla="*/ 55 w 56"/>
                <a:gd name="T9" fmla="*/ 48 h 83"/>
                <a:gd name="T10" fmla="*/ 50 w 56"/>
                <a:gd name="T11" fmla="*/ 59 h 83"/>
                <a:gd name="T12" fmla="*/ 45 w 56"/>
                <a:gd name="T13" fmla="*/ 68 h 83"/>
                <a:gd name="T14" fmla="*/ 42 w 56"/>
                <a:gd name="T15" fmla="*/ 75 h 83"/>
                <a:gd name="T16" fmla="*/ 38 w 56"/>
                <a:gd name="T17" fmla="*/ 79 h 83"/>
                <a:gd name="T18" fmla="*/ 29 w 56"/>
                <a:gd name="T19" fmla="*/ 83 h 83"/>
                <a:gd name="T20" fmla="*/ 18 w 56"/>
                <a:gd name="T21" fmla="*/ 83 h 83"/>
                <a:gd name="T22" fmla="*/ 8 w 56"/>
                <a:gd name="T23" fmla="*/ 79 h 83"/>
                <a:gd name="T24" fmla="*/ 4 w 56"/>
                <a:gd name="T25" fmla="*/ 71 h 83"/>
                <a:gd name="T26" fmla="*/ 2 w 56"/>
                <a:gd name="T27" fmla="*/ 62 h 83"/>
                <a:gd name="T28" fmla="*/ 0 w 56"/>
                <a:gd name="T29" fmla="*/ 52 h 83"/>
                <a:gd name="T30" fmla="*/ 0 w 56"/>
                <a:gd name="T31" fmla="*/ 41 h 83"/>
                <a:gd name="T32" fmla="*/ 3 w 56"/>
                <a:gd name="T33" fmla="*/ 32 h 83"/>
                <a:gd name="T34" fmla="*/ 12 w 56"/>
                <a:gd name="T35" fmla="*/ 24 h 83"/>
                <a:gd name="T36" fmla="*/ 25 w 56"/>
                <a:gd name="T37" fmla="*/ 16 h 83"/>
                <a:gd name="T38" fmla="*/ 34 w 56"/>
                <a:gd name="T39" fmla="*/ 8 h 83"/>
                <a:gd name="T40" fmla="*/ 41 w 56"/>
                <a:gd name="T41" fmla="*/ 2 h 83"/>
                <a:gd name="T42" fmla="*/ 43 w 56"/>
                <a:gd name="T43" fmla="*/ 0 h 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83"/>
                <a:gd name="T68" fmla="*/ 56 w 56"/>
                <a:gd name="T69" fmla="*/ 83 h 8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83">
                  <a:moveTo>
                    <a:pt x="43" y="0"/>
                  </a:moveTo>
                  <a:lnTo>
                    <a:pt x="53" y="27"/>
                  </a:lnTo>
                  <a:lnTo>
                    <a:pt x="55" y="31"/>
                  </a:lnTo>
                  <a:lnTo>
                    <a:pt x="56" y="38"/>
                  </a:lnTo>
                  <a:lnTo>
                    <a:pt x="55" y="48"/>
                  </a:lnTo>
                  <a:lnTo>
                    <a:pt x="50" y="59"/>
                  </a:lnTo>
                  <a:lnTo>
                    <a:pt x="45" y="68"/>
                  </a:lnTo>
                  <a:lnTo>
                    <a:pt x="42" y="75"/>
                  </a:lnTo>
                  <a:lnTo>
                    <a:pt x="38" y="79"/>
                  </a:lnTo>
                  <a:lnTo>
                    <a:pt x="29" y="83"/>
                  </a:lnTo>
                  <a:lnTo>
                    <a:pt x="18" y="83"/>
                  </a:lnTo>
                  <a:lnTo>
                    <a:pt x="8" y="79"/>
                  </a:lnTo>
                  <a:lnTo>
                    <a:pt x="4" y="71"/>
                  </a:lnTo>
                  <a:lnTo>
                    <a:pt x="2" y="62"/>
                  </a:lnTo>
                  <a:lnTo>
                    <a:pt x="0" y="52"/>
                  </a:lnTo>
                  <a:lnTo>
                    <a:pt x="0" y="41"/>
                  </a:lnTo>
                  <a:lnTo>
                    <a:pt x="3" y="32"/>
                  </a:lnTo>
                  <a:lnTo>
                    <a:pt x="12" y="24"/>
                  </a:lnTo>
                  <a:lnTo>
                    <a:pt x="25" y="16"/>
                  </a:lnTo>
                  <a:lnTo>
                    <a:pt x="34" y="8"/>
                  </a:lnTo>
                  <a:lnTo>
                    <a:pt x="41" y="2"/>
                  </a:lnTo>
                  <a:lnTo>
                    <a:pt x="43"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8" name="Freeform 42"/>
            <p:cNvSpPr>
              <a:spLocks/>
            </p:cNvSpPr>
            <p:nvPr/>
          </p:nvSpPr>
          <p:spPr bwMode="gray">
            <a:xfrm>
              <a:off x="5084" y="2855"/>
              <a:ext cx="30" cy="41"/>
            </a:xfrm>
            <a:custGeom>
              <a:avLst/>
              <a:gdLst>
                <a:gd name="T0" fmla="*/ 29 w 29"/>
                <a:gd name="T1" fmla="*/ 11 h 39"/>
                <a:gd name="T2" fmla="*/ 5 w 29"/>
                <a:gd name="T3" fmla="*/ 0 h 39"/>
                <a:gd name="T4" fmla="*/ 4 w 29"/>
                <a:gd name="T5" fmla="*/ 1 h 39"/>
                <a:gd name="T6" fmla="*/ 1 w 29"/>
                <a:gd name="T7" fmla="*/ 4 h 39"/>
                <a:gd name="T8" fmla="*/ 0 w 29"/>
                <a:gd name="T9" fmla="*/ 9 h 39"/>
                <a:gd name="T10" fmla="*/ 1 w 29"/>
                <a:gd name="T11" fmla="*/ 18 h 39"/>
                <a:gd name="T12" fmla="*/ 4 w 29"/>
                <a:gd name="T13" fmla="*/ 28 h 39"/>
                <a:gd name="T14" fmla="*/ 6 w 29"/>
                <a:gd name="T15" fmla="*/ 36 h 39"/>
                <a:gd name="T16" fmla="*/ 9 w 29"/>
                <a:gd name="T17" fmla="*/ 39 h 39"/>
                <a:gd name="T18" fmla="*/ 15 w 29"/>
                <a:gd name="T19" fmla="*/ 38 h 39"/>
                <a:gd name="T20" fmla="*/ 22 w 29"/>
                <a:gd name="T21" fmla="*/ 31 h 39"/>
                <a:gd name="T22" fmla="*/ 26 w 29"/>
                <a:gd name="T23" fmla="*/ 22 h 39"/>
                <a:gd name="T24" fmla="*/ 28 w 29"/>
                <a:gd name="T25" fmla="*/ 14 h 39"/>
                <a:gd name="T26" fmla="*/ 29 w 29"/>
                <a:gd name="T27" fmla="*/ 11 h 3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
                <a:gd name="T43" fmla="*/ 0 h 39"/>
                <a:gd name="T44" fmla="*/ 29 w 29"/>
                <a:gd name="T45" fmla="*/ 39 h 3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 h="39">
                  <a:moveTo>
                    <a:pt x="29" y="11"/>
                  </a:moveTo>
                  <a:lnTo>
                    <a:pt x="5" y="0"/>
                  </a:lnTo>
                  <a:lnTo>
                    <a:pt x="4" y="1"/>
                  </a:lnTo>
                  <a:lnTo>
                    <a:pt x="1" y="4"/>
                  </a:lnTo>
                  <a:lnTo>
                    <a:pt x="0" y="9"/>
                  </a:lnTo>
                  <a:lnTo>
                    <a:pt x="1" y="18"/>
                  </a:lnTo>
                  <a:lnTo>
                    <a:pt x="4" y="28"/>
                  </a:lnTo>
                  <a:lnTo>
                    <a:pt x="6" y="36"/>
                  </a:lnTo>
                  <a:lnTo>
                    <a:pt x="9" y="39"/>
                  </a:lnTo>
                  <a:lnTo>
                    <a:pt x="15" y="38"/>
                  </a:lnTo>
                  <a:lnTo>
                    <a:pt x="22" y="31"/>
                  </a:lnTo>
                  <a:lnTo>
                    <a:pt x="26" y="22"/>
                  </a:lnTo>
                  <a:lnTo>
                    <a:pt x="28" y="14"/>
                  </a:lnTo>
                  <a:lnTo>
                    <a:pt x="29" y="11"/>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89" name="Freeform 43"/>
            <p:cNvSpPr>
              <a:spLocks/>
            </p:cNvSpPr>
            <p:nvPr/>
          </p:nvSpPr>
          <p:spPr bwMode="gray">
            <a:xfrm>
              <a:off x="5038" y="2741"/>
              <a:ext cx="41" cy="44"/>
            </a:xfrm>
            <a:custGeom>
              <a:avLst/>
              <a:gdLst>
                <a:gd name="T0" fmla="*/ 39 w 39"/>
                <a:gd name="T1" fmla="*/ 19 h 40"/>
                <a:gd name="T2" fmla="*/ 39 w 39"/>
                <a:gd name="T3" fmla="*/ 23 h 40"/>
                <a:gd name="T4" fmla="*/ 39 w 39"/>
                <a:gd name="T5" fmla="*/ 30 h 40"/>
                <a:gd name="T6" fmla="*/ 34 w 39"/>
                <a:gd name="T7" fmla="*/ 36 h 40"/>
                <a:gd name="T8" fmla="*/ 24 w 39"/>
                <a:gd name="T9" fmla="*/ 40 h 40"/>
                <a:gd name="T10" fmla="*/ 14 w 39"/>
                <a:gd name="T11" fmla="*/ 40 h 40"/>
                <a:gd name="T12" fmla="*/ 9 w 39"/>
                <a:gd name="T13" fmla="*/ 40 h 40"/>
                <a:gd name="T14" fmla="*/ 7 w 39"/>
                <a:gd name="T15" fmla="*/ 40 h 40"/>
                <a:gd name="T16" fmla="*/ 7 w 39"/>
                <a:gd name="T17" fmla="*/ 40 h 40"/>
                <a:gd name="T18" fmla="*/ 4 w 39"/>
                <a:gd name="T19" fmla="*/ 36 h 40"/>
                <a:gd name="T20" fmla="*/ 1 w 39"/>
                <a:gd name="T21" fmla="*/ 27 h 40"/>
                <a:gd name="T22" fmla="*/ 0 w 39"/>
                <a:gd name="T23" fmla="*/ 17 h 40"/>
                <a:gd name="T24" fmla="*/ 3 w 39"/>
                <a:gd name="T25" fmla="*/ 9 h 40"/>
                <a:gd name="T26" fmla="*/ 9 w 39"/>
                <a:gd name="T27" fmla="*/ 3 h 40"/>
                <a:gd name="T28" fmla="*/ 12 w 39"/>
                <a:gd name="T29" fmla="*/ 0 h 40"/>
                <a:gd name="T30" fmla="*/ 16 w 39"/>
                <a:gd name="T31" fmla="*/ 0 h 40"/>
                <a:gd name="T32" fmla="*/ 24 w 39"/>
                <a:gd name="T33" fmla="*/ 5 h 40"/>
                <a:gd name="T34" fmla="*/ 33 w 39"/>
                <a:gd name="T35" fmla="*/ 13 h 40"/>
                <a:gd name="T36" fmla="*/ 37 w 39"/>
                <a:gd name="T37" fmla="*/ 17 h 40"/>
                <a:gd name="T38" fmla="*/ 39 w 39"/>
                <a:gd name="T39" fmla="*/ 19 h 40"/>
                <a:gd name="T40" fmla="*/ 39 w 39"/>
                <a:gd name="T41" fmla="*/ 19 h 4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9"/>
                <a:gd name="T64" fmla="*/ 0 h 40"/>
                <a:gd name="T65" fmla="*/ 39 w 39"/>
                <a:gd name="T66" fmla="*/ 40 h 4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9" h="40">
                  <a:moveTo>
                    <a:pt x="39" y="19"/>
                  </a:moveTo>
                  <a:lnTo>
                    <a:pt x="39" y="23"/>
                  </a:lnTo>
                  <a:lnTo>
                    <a:pt x="39" y="30"/>
                  </a:lnTo>
                  <a:lnTo>
                    <a:pt x="34" y="36"/>
                  </a:lnTo>
                  <a:lnTo>
                    <a:pt x="24" y="40"/>
                  </a:lnTo>
                  <a:lnTo>
                    <a:pt x="14" y="40"/>
                  </a:lnTo>
                  <a:lnTo>
                    <a:pt x="9" y="40"/>
                  </a:lnTo>
                  <a:lnTo>
                    <a:pt x="7" y="40"/>
                  </a:lnTo>
                  <a:lnTo>
                    <a:pt x="4" y="36"/>
                  </a:lnTo>
                  <a:lnTo>
                    <a:pt x="1" y="27"/>
                  </a:lnTo>
                  <a:lnTo>
                    <a:pt x="0" y="17"/>
                  </a:lnTo>
                  <a:lnTo>
                    <a:pt x="3" y="9"/>
                  </a:lnTo>
                  <a:lnTo>
                    <a:pt x="9" y="3"/>
                  </a:lnTo>
                  <a:lnTo>
                    <a:pt x="12" y="0"/>
                  </a:lnTo>
                  <a:lnTo>
                    <a:pt x="16" y="0"/>
                  </a:lnTo>
                  <a:lnTo>
                    <a:pt x="24" y="5"/>
                  </a:lnTo>
                  <a:lnTo>
                    <a:pt x="33" y="13"/>
                  </a:lnTo>
                  <a:lnTo>
                    <a:pt x="37" y="17"/>
                  </a:lnTo>
                  <a:lnTo>
                    <a:pt x="39" y="19"/>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0" name="Freeform 44"/>
            <p:cNvSpPr>
              <a:spLocks/>
            </p:cNvSpPr>
            <p:nvPr/>
          </p:nvSpPr>
          <p:spPr bwMode="gray">
            <a:xfrm>
              <a:off x="5011" y="2780"/>
              <a:ext cx="22" cy="24"/>
            </a:xfrm>
            <a:custGeom>
              <a:avLst/>
              <a:gdLst>
                <a:gd name="T0" fmla="*/ 18 w 20"/>
                <a:gd name="T1" fmla="*/ 4 h 21"/>
                <a:gd name="T2" fmla="*/ 19 w 20"/>
                <a:gd name="T3" fmla="*/ 6 h 21"/>
                <a:gd name="T4" fmla="*/ 20 w 20"/>
                <a:gd name="T5" fmla="*/ 12 h 21"/>
                <a:gd name="T6" fmla="*/ 19 w 20"/>
                <a:gd name="T7" fmla="*/ 19 h 21"/>
                <a:gd name="T8" fmla="*/ 14 w 20"/>
                <a:gd name="T9" fmla="*/ 21 h 21"/>
                <a:gd name="T10" fmla="*/ 7 w 20"/>
                <a:gd name="T11" fmla="*/ 19 h 21"/>
                <a:gd name="T12" fmla="*/ 4 w 20"/>
                <a:gd name="T13" fmla="*/ 14 h 21"/>
                <a:gd name="T14" fmla="*/ 2 w 20"/>
                <a:gd name="T15" fmla="*/ 10 h 21"/>
                <a:gd name="T16" fmla="*/ 0 w 20"/>
                <a:gd name="T17" fmla="*/ 7 h 21"/>
                <a:gd name="T18" fmla="*/ 2 w 20"/>
                <a:gd name="T19" fmla="*/ 5 h 21"/>
                <a:gd name="T20" fmla="*/ 5 w 20"/>
                <a:gd name="T21" fmla="*/ 2 h 21"/>
                <a:gd name="T22" fmla="*/ 11 w 20"/>
                <a:gd name="T23" fmla="*/ 0 h 21"/>
                <a:gd name="T24" fmla="*/ 18 w 20"/>
                <a:gd name="T25" fmla="*/ 4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21"/>
                <a:gd name="T41" fmla="*/ 20 w 20"/>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21">
                  <a:moveTo>
                    <a:pt x="18" y="4"/>
                  </a:moveTo>
                  <a:lnTo>
                    <a:pt x="19" y="6"/>
                  </a:lnTo>
                  <a:lnTo>
                    <a:pt x="20" y="12"/>
                  </a:lnTo>
                  <a:lnTo>
                    <a:pt x="19" y="19"/>
                  </a:lnTo>
                  <a:lnTo>
                    <a:pt x="14" y="21"/>
                  </a:lnTo>
                  <a:lnTo>
                    <a:pt x="7" y="19"/>
                  </a:lnTo>
                  <a:lnTo>
                    <a:pt x="4" y="14"/>
                  </a:lnTo>
                  <a:lnTo>
                    <a:pt x="2" y="10"/>
                  </a:lnTo>
                  <a:lnTo>
                    <a:pt x="0" y="7"/>
                  </a:lnTo>
                  <a:lnTo>
                    <a:pt x="2" y="5"/>
                  </a:lnTo>
                  <a:lnTo>
                    <a:pt x="5" y="2"/>
                  </a:lnTo>
                  <a:lnTo>
                    <a:pt x="11" y="0"/>
                  </a:lnTo>
                  <a:lnTo>
                    <a:pt x="18" y="4"/>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1" name="Freeform 45"/>
            <p:cNvSpPr>
              <a:spLocks/>
            </p:cNvSpPr>
            <p:nvPr/>
          </p:nvSpPr>
          <p:spPr bwMode="gray">
            <a:xfrm>
              <a:off x="4904" y="2774"/>
              <a:ext cx="37" cy="30"/>
            </a:xfrm>
            <a:custGeom>
              <a:avLst/>
              <a:gdLst>
                <a:gd name="T0" fmla="*/ 33 w 33"/>
                <a:gd name="T1" fmla="*/ 20 h 27"/>
                <a:gd name="T2" fmla="*/ 33 w 33"/>
                <a:gd name="T3" fmla="*/ 21 h 27"/>
                <a:gd name="T4" fmla="*/ 32 w 33"/>
                <a:gd name="T5" fmla="*/ 25 h 27"/>
                <a:gd name="T6" fmla="*/ 27 w 33"/>
                <a:gd name="T7" fmla="*/ 27 h 27"/>
                <a:gd name="T8" fmla="*/ 19 w 33"/>
                <a:gd name="T9" fmla="*/ 27 h 27"/>
                <a:gd name="T10" fmla="*/ 9 w 33"/>
                <a:gd name="T11" fmla="*/ 21 h 27"/>
                <a:gd name="T12" fmla="*/ 2 w 33"/>
                <a:gd name="T13" fmla="*/ 12 h 27"/>
                <a:gd name="T14" fmla="*/ 0 w 33"/>
                <a:gd name="T15" fmla="*/ 3 h 27"/>
                <a:gd name="T16" fmla="*/ 5 w 33"/>
                <a:gd name="T17" fmla="*/ 0 h 27"/>
                <a:gd name="T18" fmla="*/ 14 w 33"/>
                <a:gd name="T19" fmla="*/ 0 h 27"/>
                <a:gd name="T20" fmla="*/ 18 w 33"/>
                <a:gd name="T21" fmla="*/ 0 h 27"/>
                <a:gd name="T22" fmla="*/ 19 w 33"/>
                <a:gd name="T23" fmla="*/ 0 h 27"/>
                <a:gd name="T24" fmla="*/ 19 w 33"/>
                <a:gd name="T25" fmla="*/ 0 h 27"/>
                <a:gd name="T26" fmla="*/ 33 w 33"/>
                <a:gd name="T27" fmla="*/ 20 h 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3"/>
                <a:gd name="T43" fmla="*/ 0 h 27"/>
                <a:gd name="T44" fmla="*/ 33 w 33"/>
                <a:gd name="T45" fmla="*/ 27 h 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3" h="27">
                  <a:moveTo>
                    <a:pt x="33" y="20"/>
                  </a:moveTo>
                  <a:lnTo>
                    <a:pt x="33" y="21"/>
                  </a:lnTo>
                  <a:lnTo>
                    <a:pt x="32" y="25"/>
                  </a:lnTo>
                  <a:lnTo>
                    <a:pt x="27" y="27"/>
                  </a:lnTo>
                  <a:lnTo>
                    <a:pt x="19" y="27"/>
                  </a:lnTo>
                  <a:lnTo>
                    <a:pt x="9" y="21"/>
                  </a:lnTo>
                  <a:lnTo>
                    <a:pt x="2" y="12"/>
                  </a:lnTo>
                  <a:lnTo>
                    <a:pt x="0" y="3"/>
                  </a:lnTo>
                  <a:lnTo>
                    <a:pt x="5" y="0"/>
                  </a:lnTo>
                  <a:lnTo>
                    <a:pt x="14" y="0"/>
                  </a:lnTo>
                  <a:lnTo>
                    <a:pt x="18" y="0"/>
                  </a:lnTo>
                  <a:lnTo>
                    <a:pt x="19" y="0"/>
                  </a:lnTo>
                  <a:lnTo>
                    <a:pt x="33" y="2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2" name="Freeform 46"/>
            <p:cNvSpPr>
              <a:spLocks/>
            </p:cNvSpPr>
            <p:nvPr/>
          </p:nvSpPr>
          <p:spPr bwMode="gray">
            <a:xfrm>
              <a:off x="4873" y="2839"/>
              <a:ext cx="35" cy="16"/>
            </a:xfrm>
            <a:custGeom>
              <a:avLst/>
              <a:gdLst>
                <a:gd name="T0" fmla="*/ 31 w 31"/>
                <a:gd name="T1" fmla="*/ 11 h 14"/>
                <a:gd name="T2" fmla="*/ 29 w 31"/>
                <a:gd name="T3" fmla="*/ 8 h 14"/>
                <a:gd name="T4" fmla="*/ 23 w 31"/>
                <a:gd name="T5" fmla="*/ 4 h 14"/>
                <a:gd name="T6" fmla="*/ 14 w 31"/>
                <a:gd name="T7" fmla="*/ 0 h 14"/>
                <a:gd name="T8" fmla="*/ 0 w 31"/>
                <a:gd name="T9" fmla="*/ 4 h 14"/>
                <a:gd name="T10" fmla="*/ 3 w 31"/>
                <a:gd name="T11" fmla="*/ 6 h 14"/>
                <a:gd name="T12" fmla="*/ 13 w 31"/>
                <a:gd name="T13" fmla="*/ 11 h 14"/>
                <a:gd name="T14" fmla="*/ 23 w 31"/>
                <a:gd name="T15" fmla="*/ 14 h 14"/>
                <a:gd name="T16" fmla="*/ 31 w 31"/>
                <a:gd name="T17" fmla="*/ 11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14"/>
                <a:gd name="T29" fmla="*/ 31 w 31"/>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14">
                  <a:moveTo>
                    <a:pt x="31" y="11"/>
                  </a:moveTo>
                  <a:lnTo>
                    <a:pt x="29" y="8"/>
                  </a:lnTo>
                  <a:lnTo>
                    <a:pt x="23" y="4"/>
                  </a:lnTo>
                  <a:lnTo>
                    <a:pt x="14" y="0"/>
                  </a:lnTo>
                  <a:lnTo>
                    <a:pt x="0" y="4"/>
                  </a:lnTo>
                  <a:lnTo>
                    <a:pt x="3" y="6"/>
                  </a:lnTo>
                  <a:lnTo>
                    <a:pt x="13" y="11"/>
                  </a:lnTo>
                  <a:lnTo>
                    <a:pt x="23" y="14"/>
                  </a:lnTo>
                  <a:lnTo>
                    <a:pt x="31" y="11"/>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3" name="Freeform 47"/>
            <p:cNvSpPr>
              <a:spLocks/>
            </p:cNvSpPr>
            <p:nvPr/>
          </p:nvSpPr>
          <p:spPr bwMode="gray">
            <a:xfrm>
              <a:off x="4827" y="2861"/>
              <a:ext cx="62" cy="49"/>
            </a:xfrm>
            <a:custGeom>
              <a:avLst/>
              <a:gdLst>
                <a:gd name="T0" fmla="*/ 53 w 58"/>
                <a:gd name="T1" fmla="*/ 0 h 44"/>
                <a:gd name="T2" fmla="*/ 54 w 58"/>
                <a:gd name="T3" fmla="*/ 2 h 44"/>
                <a:gd name="T4" fmla="*/ 57 w 58"/>
                <a:gd name="T5" fmla="*/ 9 h 44"/>
                <a:gd name="T6" fmla="*/ 58 w 58"/>
                <a:gd name="T7" fmla="*/ 17 h 44"/>
                <a:gd name="T8" fmla="*/ 53 w 58"/>
                <a:gd name="T9" fmla="*/ 24 h 44"/>
                <a:gd name="T10" fmla="*/ 45 w 58"/>
                <a:gd name="T11" fmla="*/ 29 h 44"/>
                <a:gd name="T12" fmla="*/ 39 w 58"/>
                <a:gd name="T13" fmla="*/ 32 h 44"/>
                <a:gd name="T14" fmla="*/ 35 w 58"/>
                <a:gd name="T15" fmla="*/ 34 h 44"/>
                <a:gd name="T16" fmla="*/ 33 w 58"/>
                <a:gd name="T17" fmla="*/ 35 h 44"/>
                <a:gd name="T18" fmla="*/ 31 w 58"/>
                <a:gd name="T19" fmla="*/ 37 h 44"/>
                <a:gd name="T20" fmla="*/ 27 w 58"/>
                <a:gd name="T21" fmla="*/ 40 h 44"/>
                <a:gd name="T22" fmla="*/ 21 w 58"/>
                <a:gd name="T23" fmla="*/ 44 h 44"/>
                <a:gd name="T24" fmla="*/ 14 w 58"/>
                <a:gd name="T25" fmla="*/ 42 h 44"/>
                <a:gd name="T26" fmla="*/ 9 w 58"/>
                <a:gd name="T27" fmla="*/ 40 h 44"/>
                <a:gd name="T28" fmla="*/ 7 w 58"/>
                <a:gd name="T29" fmla="*/ 42 h 44"/>
                <a:gd name="T30" fmla="*/ 7 w 58"/>
                <a:gd name="T31" fmla="*/ 42 h 44"/>
                <a:gd name="T32" fmla="*/ 4 w 58"/>
                <a:gd name="T33" fmla="*/ 35 h 44"/>
                <a:gd name="T34" fmla="*/ 0 w 58"/>
                <a:gd name="T35" fmla="*/ 23 h 44"/>
                <a:gd name="T36" fmla="*/ 0 w 58"/>
                <a:gd name="T37" fmla="*/ 14 h 44"/>
                <a:gd name="T38" fmla="*/ 4 w 58"/>
                <a:gd name="T39" fmla="*/ 9 h 44"/>
                <a:gd name="T40" fmla="*/ 11 w 58"/>
                <a:gd name="T41" fmla="*/ 11 h 44"/>
                <a:gd name="T42" fmla="*/ 15 w 58"/>
                <a:gd name="T43" fmla="*/ 17 h 44"/>
                <a:gd name="T44" fmla="*/ 18 w 58"/>
                <a:gd name="T45" fmla="*/ 23 h 44"/>
                <a:gd name="T46" fmla="*/ 18 w 58"/>
                <a:gd name="T47" fmla="*/ 24 h 44"/>
                <a:gd name="T48" fmla="*/ 21 w 58"/>
                <a:gd name="T49" fmla="*/ 17 h 44"/>
                <a:gd name="T50" fmla="*/ 29 w 58"/>
                <a:gd name="T51" fmla="*/ 7 h 44"/>
                <a:gd name="T52" fmla="*/ 39 w 58"/>
                <a:gd name="T53" fmla="*/ 2 h 44"/>
                <a:gd name="T54" fmla="*/ 49 w 58"/>
                <a:gd name="T55" fmla="*/ 0 h 44"/>
                <a:gd name="T56" fmla="*/ 53 w 58"/>
                <a:gd name="T57" fmla="*/ 0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44"/>
                <a:gd name="T89" fmla="*/ 58 w 58"/>
                <a:gd name="T90" fmla="*/ 44 h 4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44">
                  <a:moveTo>
                    <a:pt x="53" y="0"/>
                  </a:moveTo>
                  <a:lnTo>
                    <a:pt x="54" y="2"/>
                  </a:lnTo>
                  <a:lnTo>
                    <a:pt x="57" y="9"/>
                  </a:lnTo>
                  <a:lnTo>
                    <a:pt x="58" y="17"/>
                  </a:lnTo>
                  <a:lnTo>
                    <a:pt x="53" y="24"/>
                  </a:lnTo>
                  <a:lnTo>
                    <a:pt x="45" y="29"/>
                  </a:lnTo>
                  <a:lnTo>
                    <a:pt x="39" y="32"/>
                  </a:lnTo>
                  <a:lnTo>
                    <a:pt x="35" y="34"/>
                  </a:lnTo>
                  <a:lnTo>
                    <a:pt x="33" y="35"/>
                  </a:lnTo>
                  <a:lnTo>
                    <a:pt x="31" y="37"/>
                  </a:lnTo>
                  <a:lnTo>
                    <a:pt x="27" y="40"/>
                  </a:lnTo>
                  <a:lnTo>
                    <a:pt x="21" y="44"/>
                  </a:lnTo>
                  <a:lnTo>
                    <a:pt x="14" y="42"/>
                  </a:lnTo>
                  <a:lnTo>
                    <a:pt x="9" y="40"/>
                  </a:lnTo>
                  <a:lnTo>
                    <a:pt x="7" y="42"/>
                  </a:lnTo>
                  <a:lnTo>
                    <a:pt x="4" y="35"/>
                  </a:lnTo>
                  <a:lnTo>
                    <a:pt x="0" y="23"/>
                  </a:lnTo>
                  <a:lnTo>
                    <a:pt x="0" y="14"/>
                  </a:lnTo>
                  <a:lnTo>
                    <a:pt x="4" y="9"/>
                  </a:lnTo>
                  <a:lnTo>
                    <a:pt x="11" y="11"/>
                  </a:lnTo>
                  <a:lnTo>
                    <a:pt x="15" y="17"/>
                  </a:lnTo>
                  <a:lnTo>
                    <a:pt x="18" y="23"/>
                  </a:lnTo>
                  <a:lnTo>
                    <a:pt x="18" y="24"/>
                  </a:lnTo>
                  <a:lnTo>
                    <a:pt x="21" y="17"/>
                  </a:lnTo>
                  <a:lnTo>
                    <a:pt x="29" y="7"/>
                  </a:lnTo>
                  <a:lnTo>
                    <a:pt x="39" y="2"/>
                  </a:lnTo>
                  <a:lnTo>
                    <a:pt x="49" y="0"/>
                  </a:lnTo>
                  <a:lnTo>
                    <a:pt x="53"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4" name="Freeform 48"/>
            <p:cNvSpPr>
              <a:spLocks/>
            </p:cNvSpPr>
            <p:nvPr/>
          </p:nvSpPr>
          <p:spPr bwMode="gray">
            <a:xfrm>
              <a:off x="5425" y="2491"/>
              <a:ext cx="134" cy="64"/>
            </a:xfrm>
            <a:custGeom>
              <a:avLst/>
              <a:gdLst>
                <a:gd name="T0" fmla="*/ 76 w 124"/>
                <a:gd name="T1" fmla="*/ 48 h 58"/>
                <a:gd name="T2" fmla="*/ 75 w 124"/>
                <a:gd name="T3" fmla="*/ 49 h 58"/>
                <a:gd name="T4" fmla="*/ 72 w 124"/>
                <a:gd name="T5" fmla="*/ 52 h 58"/>
                <a:gd name="T6" fmla="*/ 66 w 124"/>
                <a:gd name="T7" fmla="*/ 57 h 58"/>
                <a:gd name="T8" fmla="*/ 59 w 124"/>
                <a:gd name="T9" fmla="*/ 58 h 58"/>
                <a:gd name="T10" fmla="*/ 55 w 124"/>
                <a:gd name="T11" fmla="*/ 56 h 58"/>
                <a:gd name="T12" fmla="*/ 52 w 124"/>
                <a:gd name="T13" fmla="*/ 51 h 58"/>
                <a:gd name="T14" fmla="*/ 46 w 124"/>
                <a:gd name="T15" fmla="*/ 47 h 58"/>
                <a:gd name="T16" fmla="*/ 32 w 124"/>
                <a:gd name="T17" fmla="*/ 44 h 58"/>
                <a:gd name="T18" fmla="*/ 15 w 124"/>
                <a:gd name="T19" fmla="*/ 42 h 58"/>
                <a:gd name="T20" fmla="*/ 6 w 124"/>
                <a:gd name="T21" fmla="*/ 38 h 58"/>
                <a:gd name="T22" fmla="*/ 2 w 124"/>
                <a:gd name="T23" fmla="*/ 33 h 58"/>
                <a:gd name="T24" fmla="*/ 0 w 124"/>
                <a:gd name="T25" fmla="*/ 31 h 58"/>
                <a:gd name="T26" fmla="*/ 0 w 124"/>
                <a:gd name="T27" fmla="*/ 29 h 58"/>
                <a:gd name="T28" fmla="*/ 3 w 124"/>
                <a:gd name="T29" fmla="*/ 28 h 58"/>
                <a:gd name="T30" fmla="*/ 7 w 124"/>
                <a:gd name="T31" fmla="*/ 25 h 58"/>
                <a:gd name="T32" fmla="*/ 18 w 124"/>
                <a:gd name="T33" fmla="*/ 20 h 58"/>
                <a:gd name="T34" fmla="*/ 23 w 124"/>
                <a:gd name="T35" fmla="*/ 17 h 58"/>
                <a:gd name="T36" fmla="*/ 28 w 124"/>
                <a:gd name="T37" fmla="*/ 13 h 58"/>
                <a:gd name="T38" fmla="*/ 33 w 124"/>
                <a:gd name="T39" fmla="*/ 9 h 58"/>
                <a:gd name="T40" fmla="*/ 37 w 124"/>
                <a:gd name="T41" fmla="*/ 4 h 58"/>
                <a:gd name="T42" fmla="*/ 42 w 124"/>
                <a:gd name="T43" fmla="*/ 2 h 58"/>
                <a:gd name="T44" fmla="*/ 46 w 124"/>
                <a:gd name="T45" fmla="*/ 0 h 58"/>
                <a:gd name="T46" fmla="*/ 52 w 124"/>
                <a:gd name="T47" fmla="*/ 1 h 58"/>
                <a:gd name="T48" fmla="*/ 59 w 124"/>
                <a:gd name="T49" fmla="*/ 3 h 58"/>
                <a:gd name="T50" fmla="*/ 71 w 124"/>
                <a:gd name="T51" fmla="*/ 10 h 58"/>
                <a:gd name="T52" fmla="*/ 75 w 124"/>
                <a:gd name="T53" fmla="*/ 13 h 58"/>
                <a:gd name="T54" fmla="*/ 80 w 124"/>
                <a:gd name="T55" fmla="*/ 16 h 58"/>
                <a:gd name="T56" fmla="*/ 91 w 124"/>
                <a:gd name="T57" fmla="*/ 17 h 58"/>
                <a:gd name="T58" fmla="*/ 99 w 124"/>
                <a:gd name="T59" fmla="*/ 17 h 58"/>
                <a:gd name="T60" fmla="*/ 106 w 124"/>
                <a:gd name="T61" fmla="*/ 18 h 58"/>
                <a:gd name="T62" fmla="*/ 113 w 124"/>
                <a:gd name="T63" fmla="*/ 19 h 58"/>
                <a:gd name="T64" fmla="*/ 119 w 124"/>
                <a:gd name="T65" fmla="*/ 21 h 58"/>
                <a:gd name="T66" fmla="*/ 123 w 124"/>
                <a:gd name="T67" fmla="*/ 24 h 58"/>
                <a:gd name="T68" fmla="*/ 124 w 124"/>
                <a:gd name="T69" fmla="*/ 27 h 58"/>
                <a:gd name="T70" fmla="*/ 121 w 124"/>
                <a:gd name="T71" fmla="*/ 31 h 58"/>
                <a:gd name="T72" fmla="*/ 116 w 124"/>
                <a:gd name="T73" fmla="*/ 34 h 58"/>
                <a:gd name="T74" fmla="*/ 108 w 124"/>
                <a:gd name="T75" fmla="*/ 38 h 58"/>
                <a:gd name="T76" fmla="*/ 101 w 124"/>
                <a:gd name="T77" fmla="*/ 41 h 58"/>
                <a:gd name="T78" fmla="*/ 94 w 124"/>
                <a:gd name="T79" fmla="*/ 43 h 58"/>
                <a:gd name="T80" fmla="*/ 88 w 124"/>
                <a:gd name="T81" fmla="*/ 44 h 58"/>
                <a:gd name="T82" fmla="*/ 83 w 124"/>
                <a:gd name="T83" fmla="*/ 47 h 58"/>
                <a:gd name="T84" fmla="*/ 80 w 124"/>
                <a:gd name="T85" fmla="*/ 47 h 58"/>
                <a:gd name="T86" fmla="*/ 78 w 124"/>
                <a:gd name="T87" fmla="*/ 48 h 58"/>
                <a:gd name="T88" fmla="*/ 76 w 124"/>
                <a:gd name="T89" fmla="*/ 48 h 5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4"/>
                <a:gd name="T136" fmla="*/ 0 h 58"/>
                <a:gd name="T137" fmla="*/ 124 w 124"/>
                <a:gd name="T138" fmla="*/ 58 h 5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4" h="58">
                  <a:moveTo>
                    <a:pt x="76" y="48"/>
                  </a:moveTo>
                  <a:lnTo>
                    <a:pt x="75" y="49"/>
                  </a:lnTo>
                  <a:lnTo>
                    <a:pt x="72" y="52"/>
                  </a:lnTo>
                  <a:lnTo>
                    <a:pt x="66" y="57"/>
                  </a:lnTo>
                  <a:lnTo>
                    <a:pt x="59" y="58"/>
                  </a:lnTo>
                  <a:lnTo>
                    <a:pt x="55" y="56"/>
                  </a:lnTo>
                  <a:lnTo>
                    <a:pt x="52" y="51"/>
                  </a:lnTo>
                  <a:lnTo>
                    <a:pt x="46" y="47"/>
                  </a:lnTo>
                  <a:lnTo>
                    <a:pt x="32" y="44"/>
                  </a:lnTo>
                  <a:lnTo>
                    <a:pt x="15" y="42"/>
                  </a:lnTo>
                  <a:lnTo>
                    <a:pt x="6" y="38"/>
                  </a:lnTo>
                  <a:lnTo>
                    <a:pt x="2" y="33"/>
                  </a:lnTo>
                  <a:lnTo>
                    <a:pt x="0" y="31"/>
                  </a:lnTo>
                  <a:lnTo>
                    <a:pt x="0" y="29"/>
                  </a:lnTo>
                  <a:lnTo>
                    <a:pt x="3" y="28"/>
                  </a:lnTo>
                  <a:lnTo>
                    <a:pt x="7" y="25"/>
                  </a:lnTo>
                  <a:lnTo>
                    <a:pt x="18" y="20"/>
                  </a:lnTo>
                  <a:lnTo>
                    <a:pt x="23" y="17"/>
                  </a:lnTo>
                  <a:lnTo>
                    <a:pt x="28" y="13"/>
                  </a:lnTo>
                  <a:lnTo>
                    <a:pt x="33" y="9"/>
                  </a:lnTo>
                  <a:lnTo>
                    <a:pt x="37" y="4"/>
                  </a:lnTo>
                  <a:lnTo>
                    <a:pt x="42" y="2"/>
                  </a:lnTo>
                  <a:lnTo>
                    <a:pt x="46" y="0"/>
                  </a:lnTo>
                  <a:lnTo>
                    <a:pt x="52" y="1"/>
                  </a:lnTo>
                  <a:lnTo>
                    <a:pt x="59" y="3"/>
                  </a:lnTo>
                  <a:lnTo>
                    <a:pt x="71" y="10"/>
                  </a:lnTo>
                  <a:lnTo>
                    <a:pt x="75" y="13"/>
                  </a:lnTo>
                  <a:lnTo>
                    <a:pt x="80" y="16"/>
                  </a:lnTo>
                  <a:lnTo>
                    <a:pt x="91" y="17"/>
                  </a:lnTo>
                  <a:lnTo>
                    <a:pt x="99" y="17"/>
                  </a:lnTo>
                  <a:lnTo>
                    <a:pt x="106" y="18"/>
                  </a:lnTo>
                  <a:lnTo>
                    <a:pt x="113" y="19"/>
                  </a:lnTo>
                  <a:lnTo>
                    <a:pt x="119" y="21"/>
                  </a:lnTo>
                  <a:lnTo>
                    <a:pt x="123" y="24"/>
                  </a:lnTo>
                  <a:lnTo>
                    <a:pt x="124" y="27"/>
                  </a:lnTo>
                  <a:lnTo>
                    <a:pt x="121" y="31"/>
                  </a:lnTo>
                  <a:lnTo>
                    <a:pt x="116" y="34"/>
                  </a:lnTo>
                  <a:lnTo>
                    <a:pt x="108" y="38"/>
                  </a:lnTo>
                  <a:lnTo>
                    <a:pt x="101" y="41"/>
                  </a:lnTo>
                  <a:lnTo>
                    <a:pt x="94" y="43"/>
                  </a:lnTo>
                  <a:lnTo>
                    <a:pt x="88" y="44"/>
                  </a:lnTo>
                  <a:lnTo>
                    <a:pt x="83" y="47"/>
                  </a:lnTo>
                  <a:lnTo>
                    <a:pt x="80" y="47"/>
                  </a:lnTo>
                  <a:lnTo>
                    <a:pt x="78" y="48"/>
                  </a:lnTo>
                  <a:lnTo>
                    <a:pt x="76" y="48"/>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5" name="Freeform 49"/>
            <p:cNvSpPr>
              <a:spLocks/>
            </p:cNvSpPr>
            <p:nvPr/>
          </p:nvSpPr>
          <p:spPr bwMode="gray">
            <a:xfrm>
              <a:off x="5263" y="2537"/>
              <a:ext cx="103" cy="72"/>
            </a:xfrm>
            <a:custGeom>
              <a:avLst/>
              <a:gdLst>
                <a:gd name="T0" fmla="*/ 91 w 93"/>
                <a:gd name="T1" fmla="*/ 6 h 66"/>
                <a:gd name="T2" fmla="*/ 92 w 93"/>
                <a:gd name="T3" fmla="*/ 8 h 66"/>
                <a:gd name="T4" fmla="*/ 93 w 93"/>
                <a:gd name="T5" fmla="*/ 15 h 66"/>
                <a:gd name="T6" fmla="*/ 91 w 93"/>
                <a:gd name="T7" fmla="*/ 23 h 66"/>
                <a:gd name="T8" fmla="*/ 84 w 93"/>
                <a:gd name="T9" fmla="*/ 30 h 66"/>
                <a:gd name="T10" fmla="*/ 79 w 93"/>
                <a:gd name="T11" fmla="*/ 32 h 66"/>
                <a:gd name="T12" fmla="*/ 75 w 93"/>
                <a:gd name="T13" fmla="*/ 35 h 66"/>
                <a:gd name="T14" fmla="*/ 70 w 93"/>
                <a:gd name="T15" fmla="*/ 36 h 66"/>
                <a:gd name="T16" fmla="*/ 66 w 93"/>
                <a:gd name="T17" fmla="*/ 37 h 66"/>
                <a:gd name="T18" fmla="*/ 61 w 93"/>
                <a:gd name="T19" fmla="*/ 38 h 66"/>
                <a:gd name="T20" fmla="*/ 58 w 93"/>
                <a:gd name="T21" fmla="*/ 39 h 66"/>
                <a:gd name="T22" fmla="*/ 53 w 93"/>
                <a:gd name="T23" fmla="*/ 42 h 66"/>
                <a:gd name="T24" fmla="*/ 49 w 93"/>
                <a:gd name="T25" fmla="*/ 44 h 66"/>
                <a:gd name="T26" fmla="*/ 41 w 93"/>
                <a:gd name="T27" fmla="*/ 50 h 66"/>
                <a:gd name="T28" fmla="*/ 33 w 93"/>
                <a:gd name="T29" fmla="*/ 58 h 66"/>
                <a:gd name="T30" fmla="*/ 26 w 93"/>
                <a:gd name="T31" fmla="*/ 63 h 66"/>
                <a:gd name="T32" fmla="*/ 24 w 93"/>
                <a:gd name="T33" fmla="*/ 66 h 66"/>
                <a:gd name="T34" fmla="*/ 0 w 93"/>
                <a:gd name="T35" fmla="*/ 59 h 66"/>
                <a:gd name="T36" fmla="*/ 1 w 93"/>
                <a:gd name="T37" fmla="*/ 57 h 66"/>
                <a:gd name="T38" fmla="*/ 6 w 93"/>
                <a:gd name="T39" fmla="*/ 50 h 66"/>
                <a:gd name="T40" fmla="*/ 10 w 93"/>
                <a:gd name="T41" fmla="*/ 42 h 66"/>
                <a:gd name="T42" fmla="*/ 14 w 93"/>
                <a:gd name="T43" fmla="*/ 34 h 66"/>
                <a:gd name="T44" fmla="*/ 18 w 93"/>
                <a:gd name="T45" fmla="*/ 27 h 66"/>
                <a:gd name="T46" fmla="*/ 25 w 93"/>
                <a:gd name="T47" fmla="*/ 23 h 66"/>
                <a:gd name="T48" fmla="*/ 34 w 93"/>
                <a:gd name="T49" fmla="*/ 21 h 66"/>
                <a:gd name="T50" fmla="*/ 43 w 93"/>
                <a:gd name="T51" fmla="*/ 20 h 66"/>
                <a:gd name="T52" fmla="*/ 47 w 93"/>
                <a:gd name="T53" fmla="*/ 20 h 66"/>
                <a:gd name="T54" fmla="*/ 53 w 93"/>
                <a:gd name="T55" fmla="*/ 21 h 66"/>
                <a:gd name="T56" fmla="*/ 59 w 93"/>
                <a:gd name="T57" fmla="*/ 22 h 66"/>
                <a:gd name="T58" fmla="*/ 66 w 93"/>
                <a:gd name="T59" fmla="*/ 22 h 66"/>
                <a:gd name="T60" fmla="*/ 70 w 93"/>
                <a:gd name="T61" fmla="*/ 22 h 66"/>
                <a:gd name="T62" fmla="*/ 75 w 93"/>
                <a:gd name="T63" fmla="*/ 20 h 66"/>
                <a:gd name="T64" fmla="*/ 77 w 93"/>
                <a:gd name="T65" fmla="*/ 16 h 66"/>
                <a:gd name="T66" fmla="*/ 77 w 93"/>
                <a:gd name="T67" fmla="*/ 9 h 66"/>
                <a:gd name="T68" fmla="*/ 78 w 93"/>
                <a:gd name="T69" fmla="*/ 0 h 66"/>
                <a:gd name="T70" fmla="*/ 83 w 93"/>
                <a:gd name="T71" fmla="*/ 0 h 66"/>
                <a:gd name="T72" fmla="*/ 89 w 93"/>
                <a:gd name="T73" fmla="*/ 4 h 66"/>
                <a:gd name="T74" fmla="*/ 91 w 93"/>
                <a:gd name="T75" fmla="*/ 6 h 6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3"/>
                <a:gd name="T115" fmla="*/ 0 h 66"/>
                <a:gd name="T116" fmla="*/ 93 w 93"/>
                <a:gd name="T117" fmla="*/ 66 h 6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3" h="66">
                  <a:moveTo>
                    <a:pt x="91" y="6"/>
                  </a:moveTo>
                  <a:lnTo>
                    <a:pt x="92" y="8"/>
                  </a:lnTo>
                  <a:lnTo>
                    <a:pt x="93" y="15"/>
                  </a:lnTo>
                  <a:lnTo>
                    <a:pt x="91" y="23"/>
                  </a:lnTo>
                  <a:lnTo>
                    <a:pt x="84" y="30"/>
                  </a:lnTo>
                  <a:lnTo>
                    <a:pt x="79" y="32"/>
                  </a:lnTo>
                  <a:lnTo>
                    <a:pt x="75" y="35"/>
                  </a:lnTo>
                  <a:lnTo>
                    <a:pt x="70" y="36"/>
                  </a:lnTo>
                  <a:lnTo>
                    <a:pt x="66" y="37"/>
                  </a:lnTo>
                  <a:lnTo>
                    <a:pt x="61" y="38"/>
                  </a:lnTo>
                  <a:lnTo>
                    <a:pt x="58" y="39"/>
                  </a:lnTo>
                  <a:lnTo>
                    <a:pt x="53" y="42"/>
                  </a:lnTo>
                  <a:lnTo>
                    <a:pt x="49" y="44"/>
                  </a:lnTo>
                  <a:lnTo>
                    <a:pt x="41" y="50"/>
                  </a:lnTo>
                  <a:lnTo>
                    <a:pt x="33" y="58"/>
                  </a:lnTo>
                  <a:lnTo>
                    <a:pt x="26" y="63"/>
                  </a:lnTo>
                  <a:lnTo>
                    <a:pt x="24" y="66"/>
                  </a:lnTo>
                  <a:lnTo>
                    <a:pt x="0" y="59"/>
                  </a:lnTo>
                  <a:lnTo>
                    <a:pt x="1" y="57"/>
                  </a:lnTo>
                  <a:lnTo>
                    <a:pt x="6" y="50"/>
                  </a:lnTo>
                  <a:lnTo>
                    <a:pt x="10" y="42"/>
                  </a:lnTo>
                  <a:lnTo>
                    <a:pt x="14" y="34"/>
                  </a:lnTo>
                  <a:lnTo>
                    <a:pt x="18" y="27"/>
                  </a:lnTo>
                  <a:lnTo>
                    <a:pt x="25" y="23"/>
                  </a:lnTo>
                  <a:lnTo>
                    <a:pt x="34" y="21"/>
                  </a:lnTo>
                  <a:lnTo>
                    <a:pt x="43" y="20"/>
                  </a:lnTo>
                  <a:lnTo>
                    <a:pt x="47" y="20"/>
                  </a:lnTo>
                  <a:lnTo>
                    <a:pt x="53" y="21"/>
                  </a:lnTo>
                  <a:lnTo>
                    <a:pt x="59" y="22"/>
                  </a:lnTo>
                  <a:lnTo>
                    <a:pt x="66" y="22"/>
                  </a:lnTo>
                  <a:lnTo>
                    <a:pt x="70" y="22"/>
                  </a:lnTo>
                  <a:lnTo>
                    <a:pt x="75" y="20"/>
                  </a:lnTo>
                  <a:lnTo>
                    <a:pt x="77" y="16"/>
                  </a:lnTo>
                  <a:lnTo>
                    <a:pt x="77" y="9"/>
                  </a:lnTo>
                  <a:lnTo>
                    <a:pt x="78" y="0"/>
                  </a:lnTo>
                  <a:lnTo>
                    <a:pt x="83" y="0"/>
                  </a:lnTo>
                  <a:lnTo>
                    <a:pt x="89" y="4"/>
                  </a:lnTo>
                  <a:lnTo>
                    <a:pt x="91" y="6"/>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6" name="Freeform 50"/>
            <p:cNvSpPr>
              <a:spLocks/>
            </p:cNvSpPr>
            <p:nvPr/>
          </p:nvSpPr>
          <p:spPr bwMode="gray">
            <a:xfrm>
              <a:off x="5219" y="2239"/>
              <a:ext cx="90" cy="143"/>
            </a:xfrm>
            <a:custGeom>
              <a:avLst/>
              <a:gdLst>
                <a:gd name="T0" fmla="*/ 79 w 81"/>
                <a:gd name="T1" fmla="*/ 63 h 130"/>
                <a:gd name="T2" fmla="*/ 80 w 81"/>
                <a:gd name="T3" fmla="*/ 68 h 130"/>
                <a:gd name="T4" fmla="*/ 81 w 81"/>
                <a:gd name="T5" fmla="*/ 78 h 130"/>
                <a:gd name="T6" fmla="*/ 80 w 81"/>
                <a:gd name="T7" fmla="*/ 90 h 130"/>
                <a:gd name="T8" fmla="*/ 76 w 81"/>
                <a:gd name="T9" fmla="*/ 100 h 130"/>
                <a:gd name="T10" fmla="*/ 70 w 81"/>
                <a:gd name="T11" fmla="*/ 108 h 130"/>
                <a:gd name="T12" fmla="*/ 65 w 81"/>
                <a:gd name="T13" fmla="*/ 115 h 130"/>
                <a:gd name="T14" fmla="*/ 62 w 81"/>
                <a:gd name="T15" fmla="*/ 121 h 130"/>
                <a:gd name="T16" fmla="*/ 54 w 81"/>
                <a:gd name="T17" fmla="*/ 125 h 130"/>
                <a:gd name="T18" fmla="*/ 45 w 81"/>
                <a:gd name="T19" fmla="*/ 128 h 130"/>
                <a:gd name="T20" fmla="*/ 36 w 81"/>
                <a:gd name="T21" fmla="*/ 130 h 130"/>
                <a:gd name="T22" fmla="*/ 30 w 81"/>
                <a:gd name="T23" fmla="*/ 130 h 130"/>
                <a:gd name="T24" fmla="*/ 23 w 81"/>
                <a:gd name="T25" fmla="*/ 125 h 130"/>
                <a:gd name="T26" fmla="*/ 17 w 81"/>
                <a:gd name="T27" fmla="*/ 115 h 130"/>
                <a:gd name="T28" fmla="*/ 15 w 81"/>
                <a:gd name="T29" fmla="*/ 105 h 130"/>
                <a:gd name="T30" fmla="*/ 17 w 81"/>
                <a:gd name="T31" fmla="*/ 97 h 130"/>
                <a:gd name="T32" fmla="*/ 23 w 81"/>
                <a:gd name="T33" fmla="*/ 93 h 130"/>
                <a:gd name="T34" fmla="*/ 30 w 81"/>
                <a:gd name="T35" fmla="*/ 93 h 130"/>
                <a:gd name="T36" fmla="*/ 33 w 81"/>
                <a:gd name="T37" fmla="*/ 93 h 130"/>
                <a:gd name="T38" fmla="*/ 35 w 81"/>
                <a:gd name="T39" fmla="*/ 90 h 130"/>
                <a:gd name="T40" fmla="*/ 36 w 81"/>
                <a:gd name="T41" fmla="*/ 81 h 130"/>
                <a:gd name="T42" fmla="*/ 35 w 81"/>
                <a:gd name="T43" fmla="*/ 69 h 130"/>
                <a:gd name="T44" fmla="*/ 33 w 81"/>
                <a:gd name="T45" fmla="*/ 60 h 130"/>
                <a:gd name="T46" fmla="*/ 31 w 81"/>
                <a:gd name="T47" fmla="*/ 55 h 130"/>
                <a:gd name="T48" fmla="*/ 30 w 81"/>
                <a:gd name="T49" fmla="*/ 53 h 130"/>
                <a:gd name="T50" fmla="*/ 30 w 81"/>
                <a:gd name="T51" fmla="*/ 52 h 130"/>
                <a:gd name="T52" fmla="*/ 30 w 81"/>
                <a:gd name="T53" fmla="*/ 49 h 130"/>
                <a:gd name="T54" fmla="*/ 28 w 81"/>
                <a:gd name="T55" fmla="*/ 44 h 130"/>
                <a:gd name="T56" fmla="*/ 23 w 81"/>
                <a:gd name="T57" fmla="*/ 39 h 130"/>
                <a:gd name="T58" fmla="*/ 18 w 81"/>
                <a:gd name="T59" fmla="*/ 36 h 130"/>
                <a:gd name="T60" fmla="*/ 12 w 81"/>
                <a:gd name="T61" fmla="*/ 32 h 130"/>
                <a:gd name="T62" fmla="*/ 8 w 81"/>
                <a:gd name="T63" fmla="*/ 27 h 130"/>
                <a:gd name="T64" fmla="*/ 3 w 81"/>
                <a:gd name="T65" fmla="*/ 22 h 130"/>
                <a:gd name="T66" fmla="*/ 0 w 81"/>
                <a:gd name="T67" fmla="*/ 17 h 130"/>
                <a:gd name="T68" fmla="*/ 0 w 81"/>
                <a:gd name="T69" fmla="*/ 13 h 130"/>
                <a:gd name="T70" fmla="*/ 2 w 81"/>
                <a:gd name="T71" fmla="*/ 9 h 130"/>
                <a:gd name="T72" fmla="*/ 9 w 81"/>
                <a:gd name="T73" fmla="*/ 7 h 130"/>
                <a:gd name="T74" fmla="*/ 18 w 81"/>
                <a:gd name="T75" fmla="*/ 6 h 130"/>
                <a:gd name="T76" fmla="*/ 27 w 81"/>
                <a:gd name="T77" fmla="*/ 4 h 130"/>
                <a:gd name="T78" fmla="*/ 35 w 81"/>
                <a:gd name="T79" fmla="*/ 2 h 130"/>
                <a:gd name="T80" fmla="*/ 43 w 81"/>
                <a:gd name="T81" fmla="*/ 0 h 130"/>
                <a:gd name="T82" fmla="*/ 50 w 81"/>
                <a:gd name="T83" fmla="*/ 0 h 130"/>
                <a:gd name="T84" fmla="*/ 57 w 81"/>
                <a:gd name="T85" fmla="*/ 1 h 130"/>
                <a:gd name="T86" fmla="*/ 63 w 81"/>
                <a:gd name="T87" fmla="*/ 2 h 130"/>
                <a:gd name="T88" fmla="*/ 68 w 81"/>
                <a:gd name="T89" fmla="*/ 7 h 130"/>
                <a:gd name="T90" fmla="*/ 73 w 81"/>
                <a:gd name="T91" fmla="*/ 16 h 130"/>
                <a:gd name="T92" fmla="*/ 76 w 81"/>
                <a:gd name="T93" fmla="*/ 24 h 130"/>
                <a:gd name="T94" fmla="*/ 74 w 81"/>
                <a:gd name="T95" fmla="*/ 31 h 130"/>
                <a:gd name="T96" fmla="*/ 72 w 81"/>
                <a:gd name="T97" fmla="*/ 39 h 130"/>
                <a:gd name="T98" fmla="*/ 71 w 81"/>
                <a:gd name="T99" fmla="*/ 47 h 130"/>
                <a:gd name="T100" fmla="*/ 74 w 81"/>
                <a:gd name="T101" fmla="*/ 55 h 130"/>
                <a:gd name="T102" fmla="*/ 78 w 81"/>
                <a:gd name="T103" fmla="*/ 61 h 130"/>
                <a:gd name="T104" fmla="*/ 79 w 81"/>
                <a:gd name="T105" fmla="*/ 63 h 13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1"/>
                <a:gd name="T160" fmla="*/ 0 h 130"/>
                <a:gd name="T161" fmla="*/ 81 w 81"/>
                <a:gd name="T162" fmla="*/ 130 h 13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1" h="130">
                  <a:moveTo>
                    <a:pt x="79" y="63"/>
                  </a:moveTo>
                  <a:lnTo>
                    <a:pt x="80" y="68"/>
                  </a:lnTo>
                  <a:lnTo>
                    <a:pt x="81" y="78"/>
                  </a:lnTo>
                  <a:lnTo>
                    <a:pt x="80" y="90"/>
                  </a:lnTo>
                  <a:lnTo>
                    <a:pt x="76" y="100"/>
                  </a:lnTo>
                  <a:lnTo>
                    <a:pt x="70" y="108"/>
                  </a:lnTo>
                  <a:lnTo>
                    <a:pt x="65" y="115"/>
                  </a:lnTo>
                  <a:lnTo>
                    <a:pt x="62" y="121"/>
                  </a:lnTo>
                  <a:lnTo>
                    <a:pt x="54" y="125"/>
                  </a:lnTo>
                  <a:lnTo>
                    <a:pt x="45" y="128"/>
                  </a:lnTo>
                  <a:lnTo>
                    <a:pt x="36" y="130"/>
                  </a:lnTo>
                  <a:lnTo>
                    <a:pt x="30" y="130"/>
                  </a:lnTo>
                  <a:lnTo>
                    <a:pt x="23" y="125"/>
                  </a:lnTo>
                  <a:lnTo>
                    <a:pt x="17" y="115"/>
                  </a:lnTo>
                  <a:lnTo>
                    <a:pt x="15" y="105"/>
                  </a:lnTo>
                  <a:lnTo>
                    <a:pt x="17" y="97"/>
                  </a:lnTo>
                  <a:lnTo>
                    <a:pt x="23" y="93"/>
                  </a:lnTo>
                  <a:lnTo>
                    <a:pt x="30" y="93"/>
                  </a:lnTo>
                  <a:lnTo>
                    <a:pt x="33" y="93"/>
                  </a:lnTo>
                  <a:lnTo>
                    <a:pt x="35" y="90"/>
                  </a:lnTo>
                  <a:lnTo>
                    <a:pt x="36" y="81"/>
                  </a:lnTo>
                  <a:lnTo>
                    <a:pt x="35" y="69"/>
                  </a:lnTo>
                  <a:lnTo>
                    <a:pt x="33" y="60"/>
                  </a:lnTo>
                  <a:lnTo>
                    <a:pt x="31" y="55"/>
                  </a:lnTo>
                  <a:lnTo>
                    <a:pt x="30" y="53"/>
                  </a:lnTo>
                  <a:lnTo>
                    <a:pt x="30" y="52"/>
                  </a:lnTo>
                  <a:lnTo>
                    <a:pt x="30" y="49"/>
                  </a:lnTo>
                  <a:lnTo>
                    <a:pt x="28" y="44"/>
                  </a:lnTo>
                  <a:lnTo>
                    <a:pt x="23" y="39"/>
                  </a:lnTo>
                  <a:lnTo>
                    <a:pt x="18" y="36"/>
                  </a:lnTo>
                  <a:lnTo>
                    <a:pt x="12" y="32"/>
                  </a:lnTo>
                  <a:lnTo>
                    <a:pt x="8" y="27"/>
                  </a:lnTo>
                  <a:lnTo>
                    <a:pt x="3" y="22"/>
                  </a:lnTo>
                  <a:lnTo>
                    <a:pt x="0" y="17"/>
                  </a:lnTo>
                  <a:lnTo>
                    <a:pt x="0" y="13"/>
                  </a:lnTo>
                  <a:lnTo>
                    <a:pt x="2" y="9"/>
                  </a:lnTo>
                  <a:lnTo>
                    <a:pt x="9" y="7"/>
                  </a:lnTo>
                  <a:lnTo>
                    <a:pt x="18" y="6"/>
                  </a:lnTo>
                  <a:lnTo>
                    <a:pt x="27" y="4"/>
                  </a:lnTo>
                  <a:lnTo>
                    <a:pt x="35" y="2"/>
                  </a:lnTo>
                  <a:lnTo>
                    <a:pt x="43" y="0"/>
                  </a:lnTo>
                  <a:lnTo>
                    <a:pt x="50" y="0"/>
                  </a:lnTo>
                  <a:lnTo>
                    <a:pt x="57" y="1"/>
                  </a:lnTo>
                  <a:lnTo>
                    <a:pt x="63" y="2"/>
                  </a:lnTo>
                  <a:lnTo>
                    <a:pt x="68" y="7"/>
                  </a:lnTo>
                  <a:lnTo>
                    <a:pt x="73" y="16"/>
                  </a:lnTo>
                  <a:lnTo>
                    <a:pt x="76" y="24"/>
                  </a:lnTo>
                  <a:lnTo>
                    <a:pt x="74" y="31"/>
                  </a:lnTo>
                  <a:lnTo>
                    <a:pt x="72" y="39"/>
                  </a:lnTo>
                  <a:lnTo>
                    <a:pt x="71" y="47"/>
                  </a:lnTo>
                  <a:lnTo>
                    <a:pt x="74" y="55"/>
                  </a:lnTo>
                  <a:lnTo>
                    <a:pt x="78" y="61"/>
                  </a:lnTo>
                  <a:lnTo>
                    <a:pt x="79" y="63"/>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7" name="Freeform 51"/>
            <p:cNvSpPr>
              <a:spLocks/>
            </p:cNvSpPr>
            <p:nvPr/>
          </p:nvSpPr>
          <p:spPr bwMode="gray">
            <a:xfrm>
              <a:off x="5088" y="2609"/>
              <a:ext cx="39" cy="38"/>
            </a:xfrm>
            <a:custGeom>
              <a:avLst/>
              <a:gdLst>
                <a:gd name="T0" fmla="*/ 27 w 37"/>
                <a:gd name="T1" fmla="*/ 0 h 34"/>
                <a:gd name="T2" fmla="*/ 30 w 37"/>
                <a:gd name="T3" fmla="*/ 4 h 34"/>
                <a:gd name="T4" fmla="*/ 34 w 37"/>
                <a:gd name="T5" fmla="*/ 14 h 34"/>
                <a:gd name="T6" fmla="*/ 37 w 37"/>
                <a:gd name="T7" fmla="*/ 25 h 34"/>
                <a:gd name="T8" fmla="*/ 31 w 37"/>
                <a:gd name="T9" fmla="*/ 31 h 34"/>
                <a:gd name="T10" fmla="*/ 23 w 37"/>
                <a:gd name="T11" fmla="*/ 33 h 34"/>
                <a:gd name="T12" fmla="*/ 19 w 37"/>
                <a:gd name="T13" fmla="*/ 34 h 34"/>
                <a:gd name="T14" fmla="*/ 17 w 37"/>
                <a:gd name="T15" fmla="*/ 34 h 34"/>
                <a:gd name="T16" fmla="*/ 17 w 37"/>
                <a:gd name="T17" fmla="*/ 34 h 34"/>
                <a:gd name="T18" fmla="*/ 0 w 37"/>
                <a:gd name="T19" fmla="*/ 17 h 34"/>
                <a:gd name="T20" fmla="*/ 14 w 37"/>
                <a:gd name="T21" fmla="*/ 10 h 34"/>
                <a:gd name="T22" fmla="*/ 27 w 37"/>
                <a:gd name="T23" fmla="*/ 0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7"/>
                <a:gd name="T37" fmla="*/ 0 h 34"/>
                <a:gd name="T38" fmla="*/ 37 w 37"/>
                <a:gd name="T39" fmla="*/ 34 h 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7" h="34">
                  <a:moveTo>
                    <a:pt x="27" y="0"/>
                  </a:moveTo>
                  <a:lnTo>
                    <a:pt x="30" y="4"/>
                  </a:lnTo>
                  <a:lnTo>
                    <a:pt x="34" y="14"/>
                  </a:lnTo>
                  <a:lnTo>
                    <a:pt x="37" y="25"/>
                  </a:lnTo>
                  <a:lnTo>
                    <a:pt x="31" y="31"/>
                  </a:lnTo>
                  <a:lnTo>
                    <a:pt x="23" y="33"/>
                  </a:lnTo>
                  <a:lnTo>
                    <a:pt x="19" y="34"/>
                  </a:lnTo>
                  <a:lnTo>
                    <a:pt x="17" y="34"/>
                  </a:lnTo>
                  <a:lnTo>
                    <a:pt x="0" y="17"/>
                  </a:lnTo>
                  <a:lnTo>
                    <a:pt x="14" y="10"/>
                  </a:lnTo>
                  <a:lnTo>
                    <a:pt x="27"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8" name="Freeform 52"/>
            <p:cNvSpPr>
              <a:spLocks/>
            </p:cNvSpPr>
            <p:nvPr/>
          </p:nvSpPr>
          <p:spPr bwMode="gray">
            <a:xfrm>
              <a:off x="5055" y="2636"/>
              <a:ext cx="20" cy="22"/>
            </a:xfrm>
            <a:custGeom>
              <a:avLst/>
              <a:gdLst>
                <a:gd name="T0" fmla="*/ 11 w 17"/>
                <a:gd name="T1" fmla="*/ 1 h 20"/>
                <a:gd name="T2" fmla="*/ 14 w 17"/>
                <a:gd name="T3" fmla="*/ 6 h 20"/>
                <a:gd name="T4" fmla="*/ 16 w 17"/>
                <a:gd name="T5" fmla="*/ 11 h 20"/>
                <a:gd name="T6" fmla="*/ 17 w 17"/>
                <a:gd name="T7" fmla="*/ 17 h 20"/>
                <a:gd name="T8" fmla="*/ 14 w 17"/>
                <a:gd name="T9" fmla="*/ 20 h 20"/>
                <a:gd name="T10" fmla="*/ 8 w 17"/>
                <a:gd name="T11" fmla="*/ 20 h 20"/>
                <a:gd name="T12" fmla="*/ 3 w 17"/>
                <a:gd name="T13" fmla="*/ 16 h 20"/>
                <a:gd name="T14" fmla="*/ 1 w 17"/>
                <a:gd name="T15" fmla="*/ 13 h 20"/>
                <a:gd name="T16" fmla="*/ 0 w 17"/>
                <a:gd name="T17" fmla="*/ 7 h 20"/>
                <a:gd name="T18" fmla="*/ 2 w 17"/>
                <a:gd name="T19" fmla="*/ 2 h 20"/>
                <a:gd name="T20" fmla="*/ 6 w 17"/>
                <a:gd name="T21" fmla="*/ 0 h 20"/>
                <a:gd name="T22" fmla="*/ 9 w 17"/>
                <a:gd name="T23" fmla="*/ 0 h 20"/>
                <a:gd name="T24" fmla="*/ 11 w 17"/>
                <a:gd name="T25" fmla="*/ 1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
                <a:gd name="T40" fmla="*/ 0 h 20"/>
                <a:gd name="T41" fmla="*/ 17 w 17"/>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 h="20">
                  <a:moveTo>
                    <a:pt x="11" y="1"/>
                  </a:moveTo>
                  <a:lnTo>
                    <a:pt x="14" y="6"/>
                  </a:lnTo>
                  <a:lnTo>
                    <a:pt x="16" y="11"/>
                  </a:lnTo>
                  <a:lnTo>
                    <a:pt x="17" y="17"/>
                  </a:lnTo>
                  <a:lnTo>
                    <a:pt x="14" y="20"/>
                  </a:lnTo>
                  <a:lnTo>
                    <a:pt x="8" y="20"/>
                  </a:lnTo>
                  <a:lnTo>
                    <a:pt x="3" y="16"/>
                  </a:lnTo>
                  <a:lnTo>
                    <a:pt x="1" y="13"/>
                  </a:lnTo>
                  <a:lnTo>
                    <a:pt x="0" y="7"/>
                  </a:lnTo>
                  <a:lnTo>
                    <a:pt x="2" y="2"/>
                  </a:lnTo>
                  <a:lnTo>
                    <a:pt x="6" y="0"/>
                  </a:lnTo>
                  <a:lnTo>
                    <a:pt x="9" y="0"/>
                  </a:lnTo>
                  <a:lnTo>
                    <a:pt x="11" y="1"/>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299" name="Freeform 53"/>
            <p:cNvSpPr>
              <a:spLocks/>
            </p:cNvSpPr>
            <p:nvPr/>
          </p:nvSpPr>
          <p:spPr bwMode="gray">
            <a:xfrm>
              <a:off x="4972" y="2625"/>
              <a:ext cx="22" cy="39"/>
            </a:xfrm>
            <a:custGeom>
              <a:avLst/>
              <a:gdLst>
                <a:gd name="T0" fmla="*/ 15 w 21"/>
                <a:gd name="T1" fmla="*/ 0 h 36"/>
                <a:gd name="T2" fmla="*/ 16 w 21"/>
                <a:gd name="T3" fmla="*/ 2 h 36"/>
                <a:gd name="T4" fmla="*/ 19 w 21"/>
                <a:gd name="T5" fmla="*/ 8 h 36"/>
                <a:gd name="T6" fmla="*/ 21 w 21"/>
                <a:gd name="T7" fmla="*/ 17 h 36"/>
                <a:gd name="T8" fmla="*/ 18 w 21"/>
                <a:gd name="T9" fmla="*/ 27 h 36"/>
                <a:gd name="T10" fmla="*/ 14 w 21"/>
                <a:gd name="T11" fmla="*/ 34 h 36"/>
                <a:gd name="T12" fmla="*/ 8 w 21"/>
                <a:gd name="T13" fmla="*/ 36 h 36"/>
                <a:gd name="T14" fmla="*/ 4 w 21"/>
                <a:gd name="T15" fmla="*/ 33 h 36"/>
                <a:gd name="T16" fmla="*/ 1 w 21"/>
                <a:gd name="T17" fmla="*/ 27 h 36"/>
                <a:gd name="T18" fmla="*/ 0 w 21"/>
                <a:gd name="T19" fmla="*/ 18 h 36"/>
                <a:gd name="T20" fmla="*/ 2 w 21"/>
                <a:gd name="T21" fmla="*/ 7 h 36"/>
                <a:gd name="T22" fmla="*/ 8 w 21"/>
                <a:gd name="T23" fmla="*/ 0 h 36"/>
                <a:gd name="T24" fmla="*/ 15 w 21"/>
                <a:gd name="T25" fmla="*/ 0 h 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36"/>
                <a:gd name="T41" fmla="*/ 21 w 21"/>
                <a:gd name="T42" fmla="*/ 36 h 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36">
                  <a:moveTo>
                    <a:pt x="15" y="0"/>
                  </a:moveTo>
                  <a:lnTo>
                    <a:pt x="16" y="2"/>
                  </a:lnTo>
                  <a:lnTo>
                    <a:pt x="19" y="8"/>
                  </a:lnTo>
                  <a:lnTo>
                    <a:pt x="21" y="17"/>
                  </a:lnTo>
                  <a:lnTo>
                    <a:pt x="18" y="27"/>
                  </a:lnTo>
                  <a:lnTo>
                    <a:pt x="14" y="34"/>
                  </a:lnTo>
                  <a:lnTo>
                    <a:pt x="8" y="36"/>
                  </a:lnTo>
                  <a:lnTo>
                    <a:pt x="4" y="33"/>
                  </a:lnTo>
                  <a:lnTo>
                    <a:pt x="1" y="27"/>
                  </a:lnTo>
                  <a:lnTo>
                    <a:pt x="0" y="18"/>
                  </a:lnTo>
                  <a:lnTo>
                    <a:pt x="2" y="7"/>
                  </a:lnTo>
                  <a:lnTo>
                    <a:pt x="8" y="0"/>
                  </a:lnTo>
                  <a:lnTo>
                    <a:pt x="15"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0" name="Freeform 54"/>
            <p:cNvSpPr>
              <a:spLocks/>
            </p:cNvSpPr>
            <p:nvPr/>
          </p:nvSpPr>
          <p:spPr bwMode="gray">
            <a:xfrm>
              <a:off x="5011" y="2559"/>
              <a:ext cx="53" cy="33"/>
            </a:xfrm>
            <a:custGeom>
              <a:avLst/>
              <a:gdLst>
                <a:gd name="T0" fmla="*/ 49 w 49"/>
                <a:gd name="T1" fmla="*/ 14 h 31"/>
                <a:gd name="T2" fmla="*/ 48 w 49"/>
                <a:gd name="T3" fmla="*/ 12 h 31"/>
                <a:gd name="T4" fmla="*/ 43 w 49"/>
                <a:gd name="T5" fmla="*/ 11 h 31"/>
                <a:gd name="T6" fmla="*/ 37 w 49"/>
                <a:gd name="T7" fmla="*/ 9 h 31"/>
                <a:gd name="T8" fmla="*/ 30 w 49"/>
                <a:gd name="T9" fmla="*/ 7 h 31"/>
                <a:gd name="T10" fmla="*/ 22 w 49"/>
                <a:gd name="T11" fmla="*/ 4 h 31"/>
                <a:gd name="T12" fmla="*/ 15 w 49"/>
                <a:gd name="T13" fmla="*/ 2 h 31"/>
                <a:gd name="T14" fmla="*/ 9 w 49"/>
                <a:gd name="T15" fmla="*/ 1 h 31"/>
                <a:gd name="T16" fmla="*/ 4 w 49"/>
                <a:gd name="T17" fmla="*/ 0 h 31"/>
                <a:gd name="T18" fmla="*/ 0 w 49"/>
                <a:gd name="T19" fmla="*/ 2 h 31"/>
                <a:gd name="T20" fmla="*/ 3 w 49"/>
                <a:gd name="T21" fmla="*/ 8 h 31"/>
                <a:gd name="T22" fmla="*/ 10 w 49"/>
                <a:gd name="T23" fmla="*/ 15 h 31"/>
                <a:gd name="T24" fmla="*/ 18 w 49"/>
                <a:gd name="T25" fmla="*/ 20 h 31"/>
                <a:gd name="T26" fmla="*/ 27 w 49"/>
                <a:gd name="T27" fmla="*/ 25 h 31"/>
                <a:gd name="T28" fmla="*/ 35 w 49"/>
                <a:gd name="T29" fmla="*/ 29 h 31"/>
                <a:gd name="T30" fmla="*/ 43 w 49"/>
                <a:gd name="T31" fmla="*/ 30 h 31"/>
                <a:gd name="T32" fmla="*/ 45 w 49"/>
                <a:gd name="T33" fmla="*/ 31 h 31"/>
                <a:gd name="T34" fmla="*/ 49 w 49"/>
                <a:gd name="T35" fmla="*/ 14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9"/>
                <a:gd name="T55" fmla="*/ 0 h 31"/>
                <a:gd name="T56" fmla="*/ 49 w 49"/>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9" h="31">
                  <a:moveTo>
                    <a:pt x="49" y="14"/>
                  </a:moveTo>
                  <a:lnTo>
                    <a:pt x="48" y="12"/>
                  </a:lnTo>
                  <a:lnTo>
                    <a:pt x="43" y="11"/>
                  </a:lnTo>
                  <a:lnTo>
                    <a:pt x="37" y="9"/>
                  </a:lnTo>
                  <a:lnTo>
                    <a:pt x="30" y="7"/>
                  </a:lnTo>
                  <a:lnTo>
                    <a:pt x="22" y="4"/>
                  </a:lnTo>
                  <a:lnTo>
                    <a:pt x="15" y="2"/>
                  </a:lnTo>
                  <a:lnTo>
                    <a:pt x="9" y="1"/>
                  </a:lnTo>
                  <a:lnTo>
                    <a:pt x="4" y="0"/>
                  </a:lnTo>
                  <a:lnTo>
                    <a:pt x="0" y="2"/>
                  </a:lnTo>
                  <a:lnTo>
                    <a:pt x="3" y="8"/>
                  </a:lnTo>
                  <a:lnTo>
                    <a:pt x="10" y="15"/>
                  </a:lnTo>
                  <a:lnTo>
                    <a:pt x="18" y="20"/>
                  </a:lnTo>
                  <a:lnTo>
                    <a:pt x="27" y="25"/>
                  </a:lnTo>
                  <a:lnTo>
                    <a:pt x="35" y="29"/>
                  </a:lnTo>
                  <a:lnTo>
                    <a:pt x="43" y="30"/>
                  </a:lnTo>
                  <a:lnTo>
                    <a:pt x="45" y="31"/>
                  </a:lnTo>
                  <a:lnTo>
                    <a:pt x="49" y="14"/>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1" name="Freeform 55"/>
            <p:cNvSpPr>
              <a:spLocks/>
            </p:cNvSpPr>
            <p:nvPr/>
          </p:nvSpPr>
          <p:spPr bwMode="gray">
            <a:xfrm>
              <a:off x="4849" y="2717"/>
              <a:ext cx="35" cy="22"/>
            </a:xfrm>
            <a:custGeom>
              <a:avLst/>
              <a:gdLst>
                <a:gd name="T0" fmla="*/ 32 w 32"/>
                <a:gd name="T1" fmla="*/ 2 h 19"/>
                <a:gd name="T2" fmla="*/ 18 w 32"/>
                <a:gd name="T3" fmla="*/ 19 h 19"/>
                <a:gd name="T4" fmla="*/ 0 w 32"/>
                <a:gd name="T5" fmla="*/ 9 h 19"/>
                <a:gd name="T6" fmla="*/ 2 w 32"/>
                <a:gd name="T7" fmla="*/ 7 h 19"/>
                <a:gd name="T8" fmla="*/ 9 w 32"/>
                <a:gd name="T9" fmla="*/ 3 h 19"/>
                <a:gd name="T10" fmla="*/ 20 w 32"/>
                <a:gd name="T11" fmla="*/ 0 h 19"/>
                <a:gd name="T12" fmla="*/ 32 w 32"/>
                <a:gd name="T13" fmla="*/ 2 h 19"/>
                <a:gd name="T14" fmla="*/ 0 60000 65536"/>
                <a:gd name="T15" fmla="*/ 0 60000 65536"/>
                <a:gd name="T16" fmla="*/ 0 60000 65536"/>
                <a:gd name="T17" fmla="*/ 0 60000 65536"/>
                <a:gd name="T18" fmla="*/ 0 60000 65536"/>
                <a:gd name="T19" fmla="*/ 0 60000 65536"/>
                <a:gd name="T20" fmla="*/ 0 60000 65536"/>
                <a:gd name="T21" fmla="*/ 0 w 32"/>
                <a:gd name="T22" fmla="*/ 0 h 19"/>
                <a:gd name="T23" fmla="*/ 32 w 32"/>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19">
                  <a:moveTo>
                    <a:pt x="32" y="2"/>
                  </a:moveTo>
                  <a:lnTo>
                    <a:pt x="18" y="19"/>
                  </a:lnTo>
                  <a:lnTo>
                    <a:pt x="0" y="9"/>
                  </a:lnTo>
                  <a:lnTo>
                    <a:pt x="2" y="7"/>
                  </a:lnTo>
                  <a:lnTo>
                    <a:pt x="9" y="3"/>
                  </a:lnTo>
                  <a:lnTo>
                    <a:pt x="20" y="0"/>
                  </a:lnTo>
                  <a:lnTo>
                    <a:pt x="32" y="2"/>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2" name="Freeform 56"/>
            <p:cNvSpPr>
              <a:spLocks/>
            </p:cNvSpPr>
            <p:nvPr/>
          </p:nvSpPr>
          <p:spPr bwMode="gray">
            <a:xfrm>
              <a:off x="4845" y="2631"/>
              <a:ext cx="17" cy="40"/>
            </a:xfrm>
            <a:custGeom>
              <a:avLst/>
              <a:gdLst>
                <a:gd name="T0" fmla="*/ 10 w 16"/>
                <a:gd name="T1" fmla="*/ 0 h 34"/>
                <a:gd name="T2" fmla="*/ 11 w 16"/>
                <a:gd name="T3" fmla="*/ 2 h 34"/>
                <a:gd name="T4" fmla="*/ 13 w 16"/>
                <a:gd name="T5" fmla="*/ 6 h 34"/>
                <a:gd name="T6" fmla="*/ 16 w 16"/>
                <a:gd name="T7" fmla="*/ 14 h 34"/>
                <a:gd name="T8" fmla="*/ 15 w 16"/>
                <a:gd name="T9" fmla="*/ 24 h 34"/>
                <a:gd name="T10" fmla="*/ 10 w 16"/>
                <a:gd name="T11" fmla="*/ 31 h 34"/>
                <a:gd name="T12" fmla="*/ 5 w 16"/>
                <a:gd name="T13" fmla="*/ 34 h 34"/>
                <a:gd name="T14" fmla="*/ 1 w 16"/>
                <a:gd name="T15" fmla="*/ 34 h 34"/>
                <a:gd name="T16" fmla="*/ 0 w 16"/>
                <a:gd name="T17" fmla="*/ 34 h 34"/>
                <a:gd name="T18" fmla="*/ 0 w 16"/>
                <a:gd name="T19" fmla="*/ 28 h 34"/>
                <a:gd name="T20" fmla="*/ 0 w 16"/>
                <a:gd name="T21" fmla="*/ 17 h 34"/>
                <a:gd name="T22" fmla="*/ 3 w 16"/>
                <a:gd name="T23" fmla="*/ 5 h 34"/>
                <a:gd name="T24" fmla="*/ 10 w 16"/>
                <a:gd name="T25" fmla="*/ 0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
                <a:gd name="T40" fmla="*/ 0 h 34"/>
                <a:gd name="T41" fmla="*/ 16 w 16"/>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 h="34">
                  <a:moveTo>
                    <a:pt x="10" y="0"/>
                  </a:moveTo>
                  <a:lnTo>
                    <a:pt x="11" y="2"/>
                  </a:lnTo>
                  <a:lnTo>
                    <a:pt x="13" y="6"/>
                  </a:lnTo>
                  <a:lnTo>
                    <a:pt x="16" y="14"/>
                  </a:lnTo>
                  <a:lnTo>
                    <a:pt x="15" y="24"/>
                  </a:lnTo>
                  <a:lnTo>
                    <a:pt x="10" y="31"/>
                  </a:lnTo>
                  <a:lnTo>
                    <a:pt x="5" y="34"/>
                  </a:lnTo>
                  <a:lnTo>
                    <a:pt x="1" y="34"/>
                  </a:lnTo>
                  <a:lnTo>
                    <a:pt x="0" y="34"/>
                  </a:lnTo>
                  <a:lnTo>
                    <a:pt x="0" y="28"/>
                  </a:lnTo>
                  <a:lnTo>
                    <a:pt x="0" y="17"/>
                  </a:lnTo>
                  <a:lnTo>
                    <a:pt x="3" y="5"/>
                  </a:lnTo>
                  <a:lnTo>
                    <a:pt x="10"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3" name="Freeform 57"/>
            <p:cNvSpPr>
              <a:spLocks/>
            </p:cNvSpPr>
            <p:nvPr/>
          </p:nvSpPr>
          <p:spPr bwMode="gray">
            <a:xfrm>
              <a:off x="4803" y="2557"/>
              <a:ext cx="37" cy="48"/>
            </a:xfrm>
            <a:custGeom>
              <a:avLst/>
              <a:gdLst>
                <a:gd name="T0" fmla="*/ 29 w 35"/>
                <a:gd name="T1" fmla="*/ 3 h 45"/>
                <a:gd name="T2" fmla="*/ 31 w 35"/>
                <a:gd name="T3" fmla="*/ 5 h 45"/>
                <a:gd name="T4" fmla="*/ 35 w 35"/>
                <a:gd name="T5" fmla="*/ 11 h 45"/>
                <a:gd name="T6" fmla="*/ 35 w 35"/>
                <a:gd name="T7" fmla="*/ 19 h 45"/>
                <a:gd name="T8" fmla="*/ 29 w 35"/>
                <a:gd name="T9" fmla="*/ 27 h 45"/>
                <a:gd name="T10" fmla="*/ 20 w 35"/>
                <a:gd name="T11" fmla="*/ 34 h 45"/>
                <a:gd name="T12" fmla="*/ 12 w 35"/>
                <a:gd name="T13" fmla="*/ 40 h 45"/>
                <a:gd name="T14" fmla="*/ 7 w 35"/>
                <a:gd name="T15" fmla="*/ 44 h 45"/>
                <a:gd name="T16" fmla="*/ 5 w 35"/>
                <a:gd name="T17" fmla="*/ 45 h 45"/>
                <a:gd name="T18" fmla="*/ 4 w 35"/>
                <a:gd name="T19" fmla="*/ 42 h 45"/>
                <a:gd name="T20" fmla="*/ 2 w 35"/>
                <a:gd name="T21" fmla="*/ 35 h 45"/>
                <a:gd name="T22" fmla="*/ 0 w 35"/>
                <a:gd name="T23" fmla="*/ 27 h 45"/>
                <a:gd name="T24" fmla="*/ 5 w 35"/>
                <a:gd name="T25" fmla="*/ 20 h 45"/>
                <a:gd name="T26" fmla="*/ 11 w 35"/>
                <a:gd name="T27" fmla="*/ 13 h 45"/>
                <a:gd name="T28" fmla="*/ 15 w 35"/>
                <a:gd name="T29" fmla="*/ 5 h 45"/>
                <a:gd name="T30" fmla="*/ 21 w 35"/>
                <a:gd name="T31" fmla="*/ 0 h 45"/>
                <a:gd name="T32" fmla="*/ 29 w 35"/>
                <a:gd name="T33" fmla="*/ 3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45"/>
                <a:gd name="T53" fmla="*/ 35 w 35"/>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45">
                  <a:moveTo>
                    <a:pt x="29" y="3"/>
                  </a:moveTo>
                  <a:lnTo>
                    <a:pt x="31" y="5"/>
                  </a:lnTo>
                  <a:lnTo>
                    <a:pt x="35" y="11"/>
                  </a:lnTo>
                  <a:lnTo>
                    <a:pt x="35" y="19"/>
                  </a:lnTo>
                  <a:lnTo>
                    <a:pt x="29" y="27"/>
                  </a:lnTo>
                  <a:lnTo>
                    <a:pt x="20" y="34"/>
                  </a:lnTo>
                  <a:lnTo>
                    <a:pt x="12" y="40"/>
                  </a:lnTo>
                  <a:lnTo>
                    <a:pt x="7" y="44"/>
                  </a:lnTo>
                  <a:lnTo>
                    <a:pt x="5" y="45"/>
                  </a:lnTo>
                  <a:lnTo>
                    <a:pt x="4" y="42"/>
                  </a:lnTo>
                  <a:lnTo>
                    <a:pt x="2" y="35"/>
                  </a:lnTo>
                  <a:lnTo>
                    <a:pt x="0" y="27"/>
                  </a:lnTo>
                  <a:lnTo>
                    <a:pt x="5" y="20"/>
                  </a:lnTo>
                  <a:lnTo>
                    <a:pt x="11" y="13"/>
                  </a:lnTo>
                  <a:lnTo>
                    <a:pt x="15" y="5"/>
                  </a:lnTo>
                  <a:lnTo>
                    <a:pt x="21" y="0"/>
                  </a:lnTo>
                  <a:lnTo>
                    <a:pt x="29" y="3"/>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4" name="Freeform 58"/>
            <p:cNvSpPr>
              <a:spLocks/>
            </p:cNvSpPr>
            <p:nvPr/>
          </p:nvSpPr>
          <p:spPr bwMode="gray">
            <a:xfrm>
              <a:off x="4917" y="2441"/>
              <a:ext cx="94" cy="107"/>
            </a:xfrm>
            <a:custGeom>
              <a:avLst/>
              <a:gdLst>
                <a:gd name="T0" fmla="*/ 86 w 86"/>
                <a:gd name="T1" fmla="*/ 78 h 98"/>
                <a:gd name="T2" fmla="*/ 73 w 86"/>
                <a:gd name="T3" fmla="*/ 98 h 98"/>
                <a:gd name="T4" fmla="*/ 44 w 86"/>
                <a:gd name="T5" fmla="*/ 88 h 98"/>
                <a:gd name="T6" fmla="*/ 45 w 86"/>
                <a:gd name="T7" fmla="*/ 86 h 98"/>
                <a:gd name="T8" fmla="*/ 47 w 86"/>
                <a:gd name="T9" fmla="*/ 80 h 98"/>
                <a:gd name="T10" fmla="*/ 44 w 86"/>
                <a:gd name="T11" fmla="*/ 72 h 98"/>
                <a:gd name="T12" fmla="*/ 33 w 86"/>
                <a:gd name="T13" fmla="*/ 64 h 98"/>
                <a:gd name="T14" fmla="*/ 22 w 86"/>
                <a:gd name="T15" fmla="*/ 56 h 98"/>
                <a:gd name="T16" fmla="*/ 16 w 86"/>
                <a:gd name="T17" fmla="*/ 47 h 98"/>
                <a:gd name="T18" fmla="*/ 12 w 86"/>
                <a:gd name="T19" fmla="*/ 38 h 98"/>
                <a:gd name="T20" fmla="*/ 6 w 86"/>
                <a:gd name="T21" fmla="*/ 32 h 98"/>
                <a:gd name="T22" fmla="*/ 0 w 86"/>
                <a:gd name="T23" fmla="*/ 23 h 98"/>
                <a:gd name="T24" fmla="*/ 0 w 86"/>
                <a:gd name="T25" fmla="*/ 12 h 98"/>
                <a:gd name="T26" fmla="*/ 5 w 86"/>
                <a:gd name="T27" fmla="*/ 3 h 98"/>
                <a:gd name="T28" fmla="*/ 13 w 86"/>
                <a:gd name="T29" fmla="*/ 0 h 98"/>
                <a:gd name="T30" fmla="*/ 21 w 86"/>
                <a:gd name="T31" fmla="*/ 6 h 98"/>
                <a:gd name="T32" fmla="*/ 27 w 86"/>
                <a:gd name="T33" fmla="*/ 14 h 98"/>
                <a:gd name="T34" fmla="*/ 33 w 86"/>
                <a:gd name="T35" fmla="*/ 22 h 98"/>
                <a:gd name="T36" fmla="*/ 44 w 86"/>
                <a:gd name="T37" fmla="*/ 28 h 98"/>
                <a:gd name="T38" fmla="*/ 51 w 86"/>
                <a:gd name="T39" fmla="*/ 29 h 98"/>
                <a:gd name="T40" fmla="*/ 58 w 86"/>
                <a:gd name="T41" fmla="*/ 30 h 98"/>
                <a:gd name="T42" fmla="*/ 63 w 86"/>
                <a:gd name="T43" fmla="*/ 32 h 98"/>
                <a:gd name="T44" fmla="*/ 69 w 86"/>
                <a:gd name="T45" fmla="*/ 33 h 98"/>
                <a:gd name="T46" fmla="*/ 73 w 86"/>
                <a:gd name="T47" fmla="*/ 34 h 98"/>
                <a:gd name="T48" fmla="*/ 75 w 86"/>
                <a:gd name="T49" fmla="*/ 36 h 98"/>
                <a:gd name="T50" fmla="*/ 75 w 86"/>
                <a:gd name="T51" fmla="*/ 38 h 98"/>
                <a:gd name="T52" fmla="*/ 73 w 86"/>
                <a:gd name="T53" fmla="*/ 42 h 98"/>
                <a:gd name="T54" fmla="*/ 66 w 86"/>
                <a:gd name="T55" fmla="*/ 48 h 98"/>
                <a:gd name="T56" fmla="*/ 61 w 86"/>
                <a:gd name="T57" fmla="*/ 52 h 98"/>
                <a:gd name="T58" fmla="*/ 61 w 86"/>
                <a:gd name="T59" fmla="*/ 56 h 98"/>
                <a:gd name="T60" fmla="*/ 69 w 86"/>
                <a:gd name="T61" fmla="*/ 64 h 98"/>
                <a:gd name="T62" fmla="*/ 80 w 86"/>
                <a:gd name="T63" fmla="*/ 72 h 98"/>
                <a:gd name="T64" fmla="*/ 84 w 86"/>
                <a:gd name="T65" fmla="*/ 75 h 98"/>
                <a:gd name="T66" fmla="*/ 86 w 86"/>
                <a:gd name="T67" fmla="*/ 78 h 98"/>
                <a:gd name="T68" fmla="*/ 86 w 86"/>
                <a:gd name="T69" fmla="*/ 78 h 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6"/>
                <a:gd name="T106" fmla="*/ 0 h 98"/>
                <a:gd name="T107" fmla="*/ 86 w 86"/>
                <a:gd name="T108" fmla="*/ 98 h 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6" h="98">
                  <a:moveTo>
                    <a:pt x="86" y="78"/>
                  </a:moveTo>
                  <a:lnTo>
                    <a:pt x="73" y="98"/>
                  </a:lnTo>
                  <a:lnTo>
                    <a:pt x="44" y="88"/>
                  </a:lnTo>
                  <a:lnTo>
                    <a:pt x="45" y="86"/>
                  </a:lnTo>
                  <a:lnTo>
                    <a:pt x="47" y="80"/>
                  </a:lnTo>
                  <a:lnTo>
                    <a:pt x="44" y="72"/>
                  </a:lnTo>
                  <a:lnTo>
                    <a:pt x="33" y="64"/>
                  </a:lnTo>
                  <a:lnTo>
                    <a:pt x="22" y="56"/>
                  </a:lnTo>
                  <a:lnTo>
                    <a:pt x="16" y="47"/>
                  </a:lnTo>
                  <a:lnTo>
                    <a:pt x="12" y="38"/>
                  </a:lnTo>
                  <a:lnTo>
                    <a:pt x="6" y="32"/>
                  </a:lnTo>
                  <a:lnTo>
                    <a:pt x="0" y="23"/>
                  </a:lnTo>
                  <a:lnTo>
                    <a:pt x="0" y="12"/>
                  </a:lnTo>
                  <a:lnTo>
                    <a:pt x="5" y="3"/>
                  </a:lnTo>
                  <a:lnTo>
                    <a:pt x="13" y="0"/>
                  </a:lnTo>
                  <a:lnTo>
                    <a:pt x="21" y="6"/>
                  </a:lnTo>
                  <a:lnTo>
                    <a:pt x="27" y="14"/>
                  </a:lnTo>
                  <a:lnTo>
                    <a:pt x="33" y="22"/>
                  </a:lnTo>
                  <a:lnTo>
                    <a:pt x="44" y="28"/>
                  </a:lnTo>
                  <a:lnTo>
                    <a:pt x="51" y="29"/>
                  </a:lnTo>
                  <a:lnTo>
                    <a:pt x="58" y="30"/>
                  </a:lnTo>
                  <a:lnTo>
                    <a:pt x="63" y="32"/>
                  </a:lnTo>
                  <a:lnTo>
                    <a:pt x="69" y="33"/>
                  </a:lnTo>
                  <a:lnTo>
                    <a:pt x="73" y="34"/>
                  </a:lnTo>
                  <a:lnTo>
                    <a:pt x="75" y="36"/>
                  </a:lnTo>
                  <a:lnTo>
                    <a:pt x="75" y="38"/>
                  </a:lnTo>
                  <a:lnTo>
                    <a:pt x="73" y="42"/>
                  </a:lnTo>
                  <a:lnTo>
                    <a:pt x="66" y="48"/>
                  </a:lnTo>
                  <a:lnTo>
                    <a:pt x="61" y="52"/>
                  </a:lnTo>
                  <a:lnTo>
                    <a:pt x="61" y="56"/>
                  </a:lnTo>
                  <a:lnTo>
                    <a:pt x="69" y="64"/>
                  </a:lnTo>
                  <a:lnTo>
                    <a:pt x="80" y="72"/>
                  </a:lnTo>
                  <a:lnTo>
                    <a:pt x="84" y="75"/>
                  </a:lnTo>
                  <a:lnTo>
                    <a:pt x="86" y="78"/>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5" name="Freeform 59"/>
            <p:cNvSpPr>
              <a:spLocks/>
            </p:cNvSpPr>
            <p:nvPr/>
          </p:nvSpPr>
          <p:spPr bwMode="gray">
            <a:xfrm>
              <a:off x="5224" y="1974"/>
              <a:ext cx="208" cy="134"/>
            </a:xfrm>
            <a:custGeom>
              <a:avLst/>
              <a:gdLst>
                <a:gd name="T0" fmla="*/ 182 w 191"/>
                <a:gd name="T1" fmla="*/ 109 h 123"/>
                <a:gd name="T2" fmla="*/ 169 w 191"/>
                <a:gd name="T3" fmla="*/ 106 h 123"/>
                <a:gd name="T4" fmla="*/ 159 w 191"/>
                <a:gd name="T5" fmla="*/ 118 h 123"/>
                <a:gd name="T6" fmla="*/ 152 w 191"/>
                <a:gd name="T7" fmla="*/ 122 h 123"/>
                <a:gd name="T8" fmla="*/ 143 w 191"/>
                <a:gd name="T9" fmla="*/ 123 h 123"/>
                <a:gd name="T10" fmla="*/ 133 w 191"/>
                <a:gd name="T11" fmla="*/ 123 h 123"/>
                <a:gd name="T12" fmla="*/ 123 w 191"/>
                <a:gd name="T13" fmla="*/ 123 h 123"/>
                <a:gd name="T14" fmla="*/ 114 w 191"/>
                <a:gd name="T15" fmla="*/ 121 h 123"/>
                <a:gd name="T16" fmla="*/ 104 w 191"/>
                <a:gd name="T17" fmla="*/ 118 h 123"/>
                <a:gd name="T18" fmla="*/ 91 w 191"/>
                <a:gd name="T19" fmla="*/ 114 h 123"/>
                <a:gd name="T20" fmla="*/ 75 w 191"/>
                <a:gd name="T21" fmla="*/ 112 h 123"/>
                <a:gd name="T22" fmla="*/ 65 w 191"/>
                <a:gd name="T23" fmla="*/ 109 h 123"/>
                <a:gd name="T24" fmla="*/ 59 w 191"/>
                <a:gd name="T25" fmla="*/ 104 h 123"/>
                <a:gd name="T26" fmla="*/ 51 w 191"/>
                <a:gd name="T27" fmla="*/ 97 h 123"/>
                <a:gd name="T28" fmla="*/ 37 w 191"/>
                <a:gd name="T29" fmla="*/ 88 h 123"/>
                <a:gd name="T30" fmla="*/ 24 w 191"/>
                <a:gd name="T31" fmla="*/ 81 h 123"/>
                <a:gd name="T32" fmla="*/ 15 w 191"/>
                <a:gd name="T33" fmla="*/ 77 h 123"/>
                <a:gd name="T34" fmla="*/ 10 w 191"/>
                <a:gd name="T35" fmla="*/ 75 h 123"/>
                <a:gd name="T36" fmla="*/ 7 w 191"/>
                <a:gd name="T37" fmla="*/ 70 h 123"/>
                <a:gd name="T38" fmla="*/ 0 w 191"/>
                <a:gd name="T39" fmla="*/ 50 h 123"/>
                <a:gd name="T40" fmla="*/ 12 w 191"/>
                <a:gd name="T41" fmla="*/ 36 h 123"/>
                <a:gd name="T42" fmla="*/ 28 w 191"/>
                <a:gd name="T43" fmla="*/ 32 h 123"/>
                <a:gd name="T44" fmla="*/ 44 w 191"/>
                <a:gd name="T45" fmla="*/ 29 h 123"/>
                <a:gd name="T46" fmla="*/ 58 w 191"/>
                <a:gd name="T47" fmla="*/ 26 h 123"/>
                <a:gd name="T48" fmla="*/ 63 w 191"/>
                <a:gd name="T49" fmla="*/ 18 h 123"/>
                <a:gd name="T50" fmla="*/ 69 w 191"/>
                <a:gd name="T51" fmla="*/ 9 h 123"/>
                <a:gd name="T52" fmla="*/ 75 w 191"/>
                <a:gd name="T53" fmla="*/ 3 h 123"/>
                <a:gd name="T54" fmla="*/ 88 w 191"/>
                <a:gd name="T55" fmla="*/ 0 h 123"/>
                <a:gd name="T56" fmla="*/ 106 w 191"/>
                <a:gd name="T57" fmla="*/ 4 h 123"/>
                <a:gd name="T58" fmla="*/ 119 w 191"/>
                <a:gd name="T59" fmla="*/ 9 h 123"/>
                <a:gd name="T60" fmla="*/ 127 w 191"/>
                <a:gd name="T61" fmla="*/ 15 h 123"/>
                <a:gd name="T62" fmla="*/ 130 w 191"/>
                <a:gd name="T63" fmla="*/ 22 h 123"/>
                <a:gd name="T64" fmla="*/ 133 w 191"/>
                <a:gd name="T65" fmla="*/ 32 h 123"/>
                <a:gd name="T66" fmla="*/ 137 w 191"/>
                <a:gd name="T67" fmla="*/ 43 h 123"/>
                <a:gd name="T68" fmla="*/ 153 w 191"/>
                <a:gd name="T69" fmla="*/ 57 h 123"/>
                <a:gd name="T70" fmla="*/ 159 w 191"/>
                <a:gd name="T71" fmla="*/ 68 h 123"/>
                <a:gd name="T72" fmla="*/ 167 w 191"/>
                <a:gd name="T73" fmla="*/ 79 h 123"/>
                <a:gd name="T74" fmla="*/ 179 w 191"/>
                <a:gd name="T75" fmla="*/ 85 h 123"/>
                <a:gd name="T76" fmla="*/ 189 w 191"/>
                <a:gd name="T77" fmla="*/ 92 h 123"/>
                <a:gd name="T78" fmla="*/ 190 w 191"/>
                <a:gd name="T79" fmla="*/ 103 h 12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91"/>
                <a:gd name="T121" fmla="*/ 0 h 123"/>
                <a:gd name="T122" fmla="*/ 191 w 191"/>
                <a:gd name="T123" fmla="*/ 123 h 12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91" h="123">
                  <a:moveTo>
                    <a:pt x="184" y="110"/>
                  </a:moveTo>
                  <a:lnTo>
                    <a:pt x="182" y="109"/>
                  </a:lnTo>
                  <a:lnTo>
                    <a:pt x="176" y="106"/>
                  </a:lnTo>
                  <a:lnTo>
                    <a:pt x="169" y="106"/>
                  </a:lnTo>
                  <a:lnTo>
                    <a:pt x="163" y="113"/>
                  </a:lnTo>
                  <a:lnTo>
                    <a:pt x="159" y="118"/>
                  </a:lnTo>
                  <a:lnTo>
                    <a:pt x="156" y="120"/>
                  </a:lnTo>
                  <a:lnTo>
                    <a:pt x="152" y="122"/>
                  </a:lnTo>
                  <a:lnTo>
                    <a:pt x="148" y="123"/>
                  </a:lnTo>
                  <a:lnTo>
                    <a:pt x="143" y="123"/>
                  </a:lnTo>
                  <a:lnTo>
                    <a:pt x="138" y="123"/>
                  </a:lnTo>
                  <a:lnTo>
                    <a:pt x="133" y="123"/>
                  </a:lnTo>
                  <a:lnTo>
                    <a:pt x="128" y="123"/>
                  </a:lnTo>
                  <a:lnTo>
                    <a:pt x="123" y="123"/>
                  </a:lnTo>
                  <a:lnTo>
                    <a:pt x="119" y="122"/>
                  </a:lnTo>
                  <a:lnTo>
                    <a:pt x="114" y="121"/>
                  </a:lnTo>
                  <a:lnTo>
                    <a:pt x="110" y="120"/>
                  </a:lnTo>
                  <a:lnTo>
                    <a:pt x="104" y="118"/>
                  </a:lnTo>
                  <a:lnTo>
                    <a:pt x="98" y="117"/>
                  </a:lnTo>
                  <a:lnTo>
                    <a:pt x="91" y="114"/>
                  </a:lnTo>
                  <a:lnTo>
                    <a:pt x="83" y="113"/>
                  </a:lnTo>
                  <a:lnTo>
                    <a:pt x="75" y="112"/>
                  </a:lnTo>
                  <a:lnTo>
                    <a:pt x="69" y="111"/>
                  </a:lnTo>
                  <a:lnTo>
                    <a:pt x="65" y="109"/>
                  </a:lnTo>
                  <a:lnTo>
                    <a:pt x="62" y="106"/>
                  </a:lnTo>
                  <a:lnTo>
                    <a:pt x="59" y="104"/>
                  </a:lnTo>
                  <a:lnTo>
                    <a:pt x="55" y="100"/>
                  </a:lnTo>
                  <a:lnTo>
                    <a:pt x="51" y="97"/>
                  </a:lnTo>
                  <a:lnTo>
                    <a:pt x="44" y="92"/>
                  </a:lnTo>
                  <a:lnTo>
                    <a:pt x="37" y="88"/>
                  </a:lnTo>
                  <a:lnTo>
                    <a:pt x="30" y="84"/>
                  </a:lnTo>
                  <a:lnTo>
                    <a:pt x="24" y="81"/>
                  </a:lnTo>
                  <a:lnTo>
                    <a:pt x="18" y="79"/>
                  </a:lnTo>
                  <a:lnTo>
                    <a:pt x="15" y="77"/>
                  </a:lnTo>
                  <a:lnTo>
                    <a:pt x="12" y="76"/>
                  </a:lnTo>
                  <a:lnTo>
                    <a:pt x="10" y="75"/>
                  </a:lnTo>
                  <a:lnTo>
                    <a:pt x="9" y="75"/>
                  </a:lnTo>
                  <a:lnTo>
                    <a:pt x="7" y="70"/>
                  </a:lnTo>
                  <a:lnTo>
                    <a:pt x="2" y="61"/>
                  </a:lnTo>
                  <a:lnTo>
                    <a:pt x="0" y="50"/>
                  </a:lnTo>
                  <a:lnTo>
                    <a:pt x="6" y="39"/>
                  </a:lnTo>
                  <a:lnTo>
                    <a:pt x="12" y="36"/>
                  </a:lnTo>
                  <a:lnTo>
                    <a:pt x="20" y="34"/>
                  </a:lnTo>
                  <a:lnTo>
                    <a:pt x="28" y="32"/>
                  </a:lnTo>
                  <a:lnTo>
                    <a:pt x="36" y="30"/>
                  </a:lnTo>
                  <a:lnTo>
                    <a:pt x="44" y="29"/>
                  </a:lnTo>
                  <a:lnTo>
                    <a:pt x="52" y="28"/>
                  </a:lnTo>
                  <a:lnTo>
                    <a:pt x="58" y="26"/>
                  </a:lnTo>
                  <a:lnTo>
                    <a:pt x="61" y="22"/>
                  </a:lnTo>
                  <a:lnTo>
                    <a:pt x="63" y="18"/>
                  </a:lnTo>
                  <a:lnTo>
                    <a:pt x="66" y="14"/>
                  </a:lnTo>
                  <a:lnTo>
                    <a:pt x="69" y="9"/>
                  </a:lnTo>
                  <a:lnTo>
                    <a:pt x="71" y="5"/>
                  </a:lnTo>
                  <a:lnTo>
                    <a:pt x="75" y="3"/>
                  </a:lnTo>
                  <a:lnTo>
                    <a:pt x="81" y="0"/>
                  </a:lnTo>
                  <a:lnTo>
                    <a:pt x="88" y="0"/>
                  </a:lnTo>
                  <a:lnTo>
                    <a:pt x="97" y="1"/>
                  </a:lnTo>
                  <a:lnTo>
                    <a:pt x="106" y="4"/>
                  </a:lnTo>
                  <a:lnTo>
                    <a:pt x="113" y="7"/>
                  </a:lnTo>
                  <a:lnTo>
                    <a:pt x="119" y="9"/>
                  </a:lnTo>
                  <a:lnTo>
                    <a:pt x="123" y="12"/>
                  </a:lnTo>
                  <a:lnTo>
                    <a:pt x="127" y="15"/>
                  </a:lnTo>
                  <a:lnTo>
                    <a:pt x="128" y="19"/>
                  </a:lnTo>
                  <a:lnTo>
                    <a:pt x="130" y="22"/>
                  </a:lnTo>
                  <a:lnTo>
                    <a:pt x="131" y="26"/>
                  </a:lnTo>
                  <a:lnTo>
                    <a:pt x="133" y="32"/>
                  </a:lnTo>
                  <a:lnTo>
                    <a:pt x="135" y="37"/>
                  </a:lnTo>
                  <a:lnTo>
                    <a:pt x="137" y="43"/>
                  </a:lnTo>
                  <a:lnTo>
                    <a:pt x="145" y="50"/>
                  </a:lnTo>
                  <a:lnTo>
                    <a:pt x="153" y="57"/>
                  </a:lnTo>
                  <a:lnTo>
                    <a:pt x="157" y="62"/>
                  </a:lnTo>
                  <a:lnTo>
                    <a:pt x="159" y="68"/>
                  </a:lnTo>
                  <a:lnTo>
                    <a:pt x="163" y="75"/>
                  </a:lnTo>
                  <a:lnTo>
                    <a:pt x="167" y="79"/>
                  </a:lnTo>
                  <a:lnTo>
                    <a:pt x="172" y="82"/>
                  </a:lnTo>
                  <a:lnTo>
                    <a:pt x="179" y="85"/>
                  </a:lnTo>
                  <a:lnTo>
                    <a:pt x="184" y="89"/>
                  </a:lnTo>
                  <a:lnTo>
                    <a:pt x="189" y="92"/>
                  </a:lnTo>
                  <a:lnTo>
                    <a:pt x="191" y="97"/>
                  </a:lnTo>
                  <a:lnTo>
                    <a:pt x="190" y="103"/>
                  </a:lnTo>
                  <a:lnTo>
                    <a:pt x="184" y="11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6" name="Freeform 60"/>
            <p:cNvSpPr>
              <a:spLocks/>
            </p:cNvSpPr>
            <p:nvPr/>
          </p:nvSpPr>
          <p:spPr bwMode="gray">
            <a:xfrm>
              <a:off x="4440" y="2999"/>
              <a:ext cx="43" cy="73"/>
            </a:xfrm>
            <a:custGeom>
              <a:avLst/>
              <a:gdLst>
                <a:gd name="T0" fmla="*/ 8 w 39"/>
                <a:gd name="T1" fmla="*/ 0 h 67"/>
                <a:gd name="T2" fmla="*/ 9 w 39"/>
                <a:gd name="T3" fmla="*/ 1 h 67"/>
                <a:gd name="T4" fmla="*/ 11 w 39"/>
                <a:gd name="T5" fmla="*/ 4 h 67"/>
                <a:gd name="T6" fmla="*/ 17 w 39"/>
                <a:gd name="T7" fmla="*/ 9 h 67"/>
                <a:gd name="T8" fmla="*/ 25 w 39"/>
                <a:gd name="T9" fmla="*/ 14 h 67"/>
                <a:gd name="T10" fmla="*/ 33 w 39"/>
                <a:gd name="T11" fmla="*/ 20 h 67"/>
                <a:gd name="T12" fmla="*/ 38 w 39"/>
                <a:gd name="T13" fmla="*/ 29 h 67"/>
                <a:gd name="T14" fmla="*/ 39 w 39"/>
                <a:gd name="T15" fmla="*/ 35 h 67"/>
                <a:gd name="T16" fmla="*/ 39 w 39"/>
                <a:gd name="T17" fmla="*/ 39 h 67"/>
                <a:gd name="T18" fmla="*/ 38 w 39"/>
                <a:gd name="T19" fmla="*/ 44 h 67"/>
                <a:gd name="T20" fmla="*/ 34 w 39"/>
                <a:gd name="T21" fmla="*/ 53 h 67"/>
                <a:gd name="T22" fmla="*/ 29 w 39"/>
                <a:gd name="T23" fmla="*/ 62 h 67"/>
                <a:gd name="T24" fmla="*/ 22 w 39"/>
                <a:gd name="T25" fmla="*/ 67 h 67"/>
                <a:gd name="T26" fmla="*/ 15 w 39"/>
                <a:gd name="T27" fmla="*/ 64 h 67"/>
                <a:gd name="T28" fmla="*/ 9 w 39"/>
                <a:gd name="T29" fmla="*/ 58 h 67"/>
                <a:gd name="T30" fmla="*/ 4 w 39"/>
                <a:gd name="T31" fmla="*/ 50 h 67"/>
                <a:gd name="T32" fmla="*/ 1 w 39"/>
                <a:gd name="T33" fmla="*/ 42 h 67"/>
                <a:gd name="T34" fmla="*/ 0 w 39"/>
                <a:gd name="T35" fmla="*/ 34 h 67"/>
                <a:gd name="T36" fmla="*/ 0 w 39"/>
                <a:gd name="T37" fmla="*/ 26 h 67"/>
                <a:gd name="T38" fmla="*/ 1 w 39"/>
                <a:gd name="T39" fmla="*/ 19 h 67"/>
                <a:gd name="T40" fmla="*/ 1 w 39"/>
                <a:gd name="T41" fmla="*/ 17 h 67"/>
                <a:gd name="T42" fmla="*/ 0 w 39"/>
                <a:gd name="T43" fmla="*/ 15 h 67"/>
                <a:gd name="T44" fmla="*/ 0 w 39"/>
                <a:gd name="T45" fmla="*/ 10 h 67"/>
                <a:gd name="T46" fmla="*/ 1 w 39"/>
                <a:gd name="T47" fmla="*/ 4 h 67"/>
                <a:gd name="T48" fmla="*/ 8 w 39"/>
                <a:gd name="T49" fmla="*/ 0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9"/>
                <a:gd name="T76" fmla="*/ 0 h 67"/>
                <a:gd name="T77" fmla="*/ 39 w 39"/>
                <a:gd name="T78" fmla="*/ 67 h 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9" h="67">
                  <a:moveTo>
                    <a:pt x="8" y="0"/>
                  </a:moveTo>
                  <a:lnTo>
                    <a:pt x="9" y="1"/>
                  </a:lnTo>
                  <a:lnTo>
                    <a:pt x="11" y="4"/>
                  </a:lnTo>
                  <a:lnTo>
                    <a:pt x="17" y="9"/>
                  </a:lnTo>
                  <a:lnTo>
                    <a:pt x="25" y="14"/>
                  </a:lnTo>
                  <a:lnTo>
                    <a:pt x="33" y="20"/>
                  </a:lnTo>
                  <a:lnTo>
                    <a:pt x="38" y="29"/>
                  </a:lnTo>
                  <a:lnTo>
                    <a:pt x="39" y="35"/>
                  </a:lnTo>
                  <a:lnTo>
                    <a:pt x="39" y="39"/>
                  </a:lnTo>
                  <a:lnTo>
                    <a:pt x="38" y="44"/>
                  </a:lnTo>
                  <a:lnTo>
                    <a:pt x="34" y="53"/>
                  </a:lnTo>
                  <a:lnTo>
                    <a:pt x="29" y="62"/>
                  </a:lnTo>
                  <a:lnTo>
                    <a:pt x="22" y="67"/>
                  </a:lnTo>
                  <a:lnTo>
                    <a:pt x="15" y="64"/>
                  </a:lnTo>
                  <a:lnTo>
                    <a:pt x="9" y="58"/>
                  </a:lnTo>
                  <a:lnTo>
                    <a:pt x="4" y="50"/>
                  </a:lnTo>
                  <a:lnTo>
                    <a:pt x="1" y="42"/>
                  </a:lnTo>
                  <a:lnTo>
                    <a:pt x="0" y="34"/>
                  </a:lnTo>
                  <a:lnTo>
                    <a:pt x="0" y="26"/>
                  </a:lnTo>
                  <a:lnTo>
                    <a:pt x="1" y="19"/>
                  </a:lnTo>
                  <a:lnTo>
                    <a:pt x="1" y="17"/>
                  </a:lnTo>
                  <a:lnTo>
                    <a:pt x="0" y="15"/>
                  </a:lnTo>
                  <a:lnTo>
                    <a:pt x="0" y="10"/>
                  </a:lnTo>
                  <a:lnTo>
                    <a:pt x="1" y="4"/>
                  </a:lnTo>
                  <a:lnTo>
                    <a:pt x="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7" name="Freeform 61"/>
            <p:cNvSpPr>
              <a:spLocks/>
            </p:cNvSpPr>
            <p:nvPr/>
          </p:nvSpPr>
          <p:spPr bwMode="gray">
            <a:xfrm>
              <a:off x="3831" y="2452"/>
              <a:ext cx="76" cy="96"/>
            </a:xfrm>
            <a:custGeom>
              <a:avLst/>
              <a:gdLst>
                <a:gd name="T0" fmla="*/ 58 w 69"/>
                <a:gd name="T1" fmla="*/ 26 h 87"/>
                <a:gd name="T2" fmla="*/ 61 w 69"/>
                <a:gd name="T3" fmla="*/ 30 h 87"/>
                <a:gd name="T4" fmla="*/ 67 w 69"/>
                <a:gd name="T5" fmla="*/ 39 h 87"/>
                <a:gd name="T6" fmla="*/ 69 w 69"/>
                <a:gd name="T7" fmla="*/ 49 h 87"/>
                <a:gd name="T8" fmla="*/ 65 w 69"/>
                <a:gd name="T9" fmla="*/ 59 h 87"/>
                <a:gd name="T10" fmla="*/ 58 w 69"/>
                <a:gd name="T11" fmla="*/ 66 h 87"/>
                <a:gd name="T12" fmla="*/ 54 w 69"/>
                <a:gd name="T13" fmla="*/ 70 h 87"/>
                <a:gd name="T14" fmla="*/ 54 w 69"/>
                <a:gd name="T15" fmla="*/ 76 h 87"/>
                <a:gd name="T16" fmla="*/ 54 w 69"/>
                <a:gd name="T17" fmla="*/ 83 h 87"/>
                <a:gd name="T18" fmla="*/ 53 w 69"/>
                <a:gd name="T19" fmla="*/ 87 h 87"/>
                <a:gd name="T20" fmla="*/ 51 w 69"/>
                <a:gd name="T21" fmla="*/ 87 h 87"/>
                <a:gd name="T22" fmla="*/ 44 w 69"/>
                <a:gd name="T23" fmla="*/ 83 h 87"/>
                <a:gd name="T24" fmla="*/ 32 w 69"/>
                <a:gd name="T25" fmla="*/ 73 h 87"/>
                <a:gd name="T26" fmla="*/ 21 w 69"/>
                <a:gd name="T27" fmla="*/ 63 h 87"/>
                <a:gd name="T28" fmla="*/ 14 w 69"/>
                <a:gd name="T29" fmla="*/ 59 h 87"/>
                <a:gd name="T30" fmla="*/ 8 w 69"/>
                <a:gd name="T31" fmla="*/ 54 h 87"/>
                <a:gd name="T32" fmla="*/ 5 w 69"/>
                <a:gd name="T33" fmla="*/ 45 h 87"/>
                <a:gd name="T34" fmla="*/ 1 w 69"/>
                <a:gd name="T35" fmla="*/ 32 h 87"/>
                <a:gd name="T36" fmla="*/ 0 w 69"/>
                <a:gd name="T37" fmla="*/ 21 h 87"/>
                <a:gd name="T38" fmla="*/ 0 w 69"/>
                <a:gd name="T39" fmla="*/ 13 h 87"/>
                <a:gd name="T40" fmla="*/ 5 w 69"/>
                <a:gd name="T41" fmla="*/ 6 h 87"/>
                <a:gd name="T42" fmla="*/ 12 w 69"/>
                <a:gd name="T43" fmla="*/ 1 h 87"/>
                <a:gd name="T44" fmla="*/ 17 w 69"/>
                <a:gd name="T45" fmla="*/ 0 h 87"/>
                <a:gd name="T46" fmla="*/ 22 w 69"/>
                <a:gd name="T47" fmla="*/ 3 h 87"/>
                <a:gd name="T48" fmla="*/ 26 w 69"/>
                <a:gd name="T49" fmla="*/ 13 h 87"/>
                <a:gd name="T50" fmla="*/ 32 w 69"/>
                <a:gd name="T51" fmla="*/ 22 h 87"/>
                <a:gd name="T52" fmla="*/ 43 w 69"/>
                <a:gd name="T53" fmla="*/ 26 h 87"/>
                <a:gd name="T54" fmla="*/ 53 w 69"/>
                <a:gd name="T55" fmla="*/ 26 h 87"/>
                <a:gd name="T56" fmla="*/ 58 w 69"/>
                <a:gd name="T57" fmla="*/ 26 h 8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9"/>
                <a:gd name="T88" fmla="*/ 0 h 87"/>
                <a:gd name="T89" fmla="*/ 69 w 69"/>
                <a:gd name="T90" fmla="*/ 87 h 8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9" h="87">
                  <a:moveTo>
                    <a:pt x="58" y="26"/>
                  </a:moveTo>
                  <a:lnTo>
                    <a:pt x="61" y="30"/>
                  </a:lnTo>
                  <a:lnTo>
                    <a:pt x="67" y="39"/>
                  </a:lnTo>
                  <a:lnTo>
                    <a:pt x="69" y="49"/>
                  </a:lnTo>
                  <a:lnTo>
                    <a:pt x="65" y="59"/>
                  </a:lnTo>
                  <a:lnTo>
                    <a:pt x="58" y="66"/>
                  </a:lnTo>
                  <a:lnTo>
                    <a:pt x="54" y="70"/>
                  </a:lnTo>
                  <a:lnTo>
                    <a:pt x="54" y="76"/>
                  </a:lnTo>
                  <a:lnTo>
                    <a:pt x="54" y="83"/>
                  </a:lnTo>
                  <a:lnTo>
                    <a:pt x="53" y="87"/>
                  </a:lnTo>
                  <a:lnTo>
                    <a:pt x="51" y="87"/>
                  </a:lnTo>
                  <a:lnTo>
                    <a:pt x="44" y="83"/>
                  </a:lnTo>
                  <a:lnTo>
                    <a:pt x="32" y="73"/>
                  </a:lnTo>
                  <a:lnTo>
                    <a:pt x="21" y="63"/>
                  </a:lnTo>
                  <a:lnTo>
                    <a:pt x="14" y="59"/>
                  </a:lnTo>
                  <a:lnTo>
                    <a:pt x="8" y="54"/>
                  </a:lnTo>
                  <a:lnTo>
                    <a:pt x="5" y="45"/>
                  </a:lnTo>
                  <a:lnTo>
                    <a:pt x="1" y="32"/>
                  </a:lnTo>
                  <a:lnTo>
                    <a:pt x="0" y="21"/>
                  </a:lnTo>
                  <a:lnTo>
                    <a:pt x="0" y="13"/>
                  </a:lnTo>
                  <a:lnTo>
                    <a:pt x="5" y="6"/>
                  </a:lnTo>
                  <a:lnTo>
                    <a:pt x="12" y="1"/>
                  </a:lnTo>
                  <a:lnTo>
                    <a:pt x="17" y="0"/>
                  </a:lnTo>
                  <a:lnTo>
                    <a:pt x="22" y="3"/>
                  </a:lnTo>
                  <a:lnTo>
                    <a:pt x="26" y="13"/>
                  </a:lnTo>
                  <a:lnTo>
                    <a:pt x="32" y="22"/>
                  </a:lnTo>
                  <a:lnTo>
                    <a:pt x="43" y="26"/>
                  </a:lnTo>
                  <a:lnTo>
                    <a:pt x="53" y="26"/>
                  </a:lnTo>
                  <a:lnTo>
                    <a:pt x="58" y="26"/>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8" name="Freeform 62"/>
            <p:cNvSpPr>
              <a:spLocks/>
            </p:cNvSpPr>
            <p:nvPr/>
          </p:nvSpPr>
          <p:spPr bwMode="gray">
            <a:xfrm>
              <a:off x="3763" y="2277"/>
              <a:ext cx="127" cy="129"/>
            </a:xfrm>
            <a:custGeom>
              <a:avLst/>
              <a:gdLst>
                <a:gd name="T0" fmla="*/ 88 w 115"/>
                <a:gd name="T1" fmla="*/ 68 h 117"/>
                <a:gd name="T2" fmla="*/ 92 w 115"/>
                <a:gd name="T3" fmla="*/ 70 h 117"/>
                <a:gd name="T4" fmla="*/ 98 w 115"/>
                <a:gd name="T5" fmla="*/ 74 h 117"/>
                <a:gd name="T6" fmla="*/ 103 w 115"/>
                <a:gd name="T7" fmla="*/ 79 h 117"/>
                <a:gd name="T8" fmla="*/ 108 w 115"/>
                <a:gd name="T9" fmla="*/ 85 h 117"/>
                <a:gd name="T10" fmla="*/ 112 w 115"/>
                <a:gd name="T11" fmla="*/ 91 h 117"/>
                <a:gd name="T12" fmla="*/ 115 w 115"/>
                <a:gd name="T13" fmla="*/ 97 h 117"/>
                <a:gd name="T14" fmla="*/ 115 w 115"/>
                <a:gd name="T15" fmla="*/ 102 h 117"/>
                <a:gd name="T16" fmla="*/ 113 w 115"/>
                <a:gd name="T17" fmla="*/ 107 h 117"/>
                <a:gd name="T18" fmla="*/ 106 w 115"/>
                <a:gd name="T19" fmla="*/ 114 h 117"/>
                <a:gd name="T20" fmla="*/ 99 w 115"/>
                <a:gd name="T21" fmla="*/ 117 h 117"/>
                <a:gd name="T22" fmla="*/ 93 w 115"/>
                <a:gd name="T23" fmla="*/ 117 h 117"/>
                <a:gd name="T24" fmla="*/ 84 w 115"/>
                <a:gd name="T25" fmla="*/ 114 h 117"/>
                <a:gd name="T26" fmla="*/ 79 w 115"/>
                <a:gd name="T27" fmla="*/ 112 h 117"/>
                <a:gd name="T28" fmla="*/ 75 w 115"/>
                <a:gd name="T29" fmla="*/ 112 h 117"/>
                <a:gd name="T30" fmla="*/ 70 w 115"/>
                <a:gd name="T31" fmla="*/ 112 h 117"/>
                <a:gd name="T32" fmla="*/ 67 w 115"/>
                <a:gd name="T33" fmla="*/ 112 h 117"/>
                <a:gd name="T34" fmla="*/ 63 w 115"/>
                <a:gd name="T35" fmla="*/ 112 h 117"/>
                <a:gd name="T36" fmla="*/ 59 w 115"/>
                <a:gd name="T37" fmla="*/ 112 h 117"/>
                <a:gd name="T38" fmla="*/ 54 w 115"/>
                <a:gd name="T39" fmla="*/ 110 h 117"/>
                <a:gd name="T40" fmla="*/ 50 w 115"/>
                <a:gd name="T41" fmla="*/ 107 h 117"/>
                <a:gd name="T42" fmla="*/ 41 w 115"/>
                <a:gd name="T43" fmla="*/ 101 h 117"/>
                <a:gd name="T44" fmla="*/ 39 w 115"/>
                <a:gd name="T45" fmla="*/ 98 h 117"/>
                <a:gd name="T46" fmla="*/ 37 w 115"/>
                <a:gd name="T47" fmla="*/ 92 h 117"/>
                <a:gd name="T48" fmla="*/ 36 w 115"/>
                <a:gd name="T49" fmla="*/ 82 h 117"/>
                <a:gd name="T50" fmla="*/ 32 w 115"/>
                <a:gd name="T51" fmla="*/ 69 h 117"/>
                <a:gd name="T52" fmla="*/ 28 w 115"/>
                <a:gd name="T53" fmla="*/ 61 h 117"/>
                <a:gd name="T54" fmla="*/ 23 w 115"/>
                <a:gd name="T55" fmla="*/ 57 h 117"/>
                <a:gd name="T56" fmla="*/ 22 w 115"/>
                <a:gd name="T57" fmla="*/ 64 h 117"/>
                <a:gd name="T58" fmla="*/ 25 w 115"/>
                <a:gd name="T59" fmla="*/ 74 h 117"/>
                <a:gd name="T60" fmla="*/ 30 w 115"/>
                <a:gd name="T61" fmla="*/ 78 h 117"/>
                <a:gd name="T62" fmla="*/ 31 w 115"/>
                <a:gd name="T63" fmla="*/ 79 h 117"/>
                <a:gd name="T64" fmla="*/ 22 w 115"/>
                <a:gd name="T65" fmla="*/ 82 h 117"/>
                <a:gd name="T66" fmla="*/ 9 w 115"/>
                <a:gd name="T67" fmla="*/ 83 h 117"/>
                <a:gd name="T68" fmla="*/ 2 w 115"/>
                <a:gd name="T69" fmla="*/ 80 h 117"/>
                <a:gd name="T70" fmla="*/ 0 w 115"/>
                <a:gd name="T71" fmla="*/ 75 h 117"/>
                <a:gd name="T72" fmla="*/ 0 w 115"/>
                <a:gd name="T73" fmla="*/ 64 h 117"/>
                <a:gd name="T74" fmla="*/ 3 w 115"/>
                <a:gd name="T75" fmla="*/ 53 h 117"/>
                <a:gd name="T76" fmla="*/ 9 w 115"/>
                <a:gd name="T77" fmla="*/ 41 h 117"/>
                <a:gd name="T78" fmla="*/ 16 w 115"/>
                <a:gd name="T79" fmla="*/ 34 h 117"/>
                <a:gd name="T80" fmla="*/ 18 w 115"/>
                <a:gd name="T81" fmla="*/ 31 h 117"/>
                <a:gd name="T82" fmla="*/ 21 w 115"/>
                <a:gd name="T83" fmla="*/ 34 h 117"/>
                <a:gd name="T84" fmla="*/ 28 w 115"/>
                <a:gd name="T85" fmla="*/ 40 h 117"/>
                <a:gd name="T86" fmla="*/ 35 w 115"/>
                <a:gd name="T87" fmla="*/ 44 h 117"/>
                <a:gd name="T88" fmla="*/ 39 w 115"/>
                <a:gd name="T89" fmla="*/ 38 h 117"/>
                <a:gd name="T90" fmla="*/ 43 w 115"/>
                <a:gd name="T91" fmla="*/ 25 h 117"/>
                <a:gd name="T92" fmla="*/ 47 w 115"/>
                <a:gd name="T93" fmla="*/ 13 h 117"/>
                <a:gd name="T94" fmla="*/ 52 w 115"/>
                <a:gd name="T95" fmla="*/ 3 h 117"/>
                <a:gd name="T96" fmla="*/ 53 w 115"/>
                <a:gd name="T97" fmla="*/ 0 h 117"/>
                <a:gd name="T98" fmla="*/ 55 w 115"/>
                <a:gd name="T99" fmla="*/ 4 h 117"/>
                <a:gd name="T100" fmla="*/ 60 w 115"/>
                <a:gd name="T101" fmla="*/ 17 h 117"/>
                <a:gd name="T102" fmla="*/ 65 w 115"/>
                <a:gd name="T103" fmla="*/ 32 h 117"/>
                <a:gd name="T104" fmla="*/ 67 w 115"/>
                <a:gd name="T105" fmla="*/ 45 h 117"/>
                <a:gd name="T106" fmla="*/ 70 w 115"/>
                <a:gd name="T107" fmla="*/ 54 h 117"/>
                <a:gd name="T108" fmla="*/ 77 w 115"/>
                <a:gd name="T109" fmla="*/ 61 h 117"/>
                <a:gd name="T110" fmla="*/ 84 w 115"/>
                <a:gd name="T111" fmla="*/ 65 h 117"/>
                <a:gd name="T112" fmla="*/ 88 w 115"/>
                <a:gd name="T113" fmla="*/ 68 h 11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15"/>
                <a:gd name="T172" fmla="*/ 0 h 117"/>
                <a:gd name="T173" fmla="*/ 115 w 115"/>
                <a:gd name="T174" fmla="*/ 117 h 11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15" h="117">
                  <a:moveTo>
                    <a:pt x="88" y="68"/>
                  </a:moveTo>
                  <a:lnTo>
                    <a:pt x="92" y="70"/>
                  </a:lnTo>
                  <a:lnTo>
                    <a:pt x="98" y="74"/>
                  </a:lnTo>
                  <a:lnTo>
                    <a:pt x="103" y="79"/>
                  </a:lnTo>
                  <a:lnTo>
                    <a:pt x="108" y="85"/>
                  </a:lnTo>
                  <a:lnTo>
                    <a:pt x="112" y="91"/>
                  </a:lnTo>
                  <a:lnTo>
                    <a:pt x="115" y="97"/>
                  </a:lnTo>
                  <a:lnTo>
                    <a:pt x="115" y="102"/>
                  </a:lnTo>
                  <a:lnTo>
                    <a:pt x="113" y="107"/>
                  </a:lnTo>
                  <a:lnTo>
                    <a:pt x="106" y="114"/>
                  </a:lnTo>
                  <a:lnTo>
                    <a:pt x="99" y="117"/>
                  </a:lnTo>
                  <a:lnTo>
                    <a:pt x="93" y="117"/>
                  </a:lnTo>
                  <a:lnTo>
                    <a:pt x="84" y="114"/>
                  </a:lnTo>
                  <a:lnTo>
                    <a:pt x="79" y="112"/>
                  </a:lnTo>
                  <a:lnTo>
                    <a:pt x="75" y="112"/>
                  </a:lnTo>
                  <a:lnTo>
                    <a:pt x="70" y="112"/>
                  </a:lnTo>
                  <a:lnTo>
                    <a:pt x="67" y="112"/>
                  </a:lnTo>
                  <a:lnTo>
                    <a:pt x="63" y="112"/>
                  </a:lnTo>
                  <a:lnTo>
                    <a:pt x="59" y="112"/>
                  </a:lnTo>
                  <a:lnTo>
                    <a:pt x="54" y="110"/>
                  </a:lnTo>
                  <a:lnTo>
                    <a:pt x="50" y="107"/>
                  </a:lnTo>
                  <a:lnTo>
                    <a:pt x="41" y="101"/>
                  </a:lnTo>
                  <a:lnTo>
                    <a:pt x="39" y="98"/>
                  </a:lnTo>
                  <a:lnTo>
                    <a:pt x="37" y="92"/>
                  </a:lnTo>
                  <a:lnTo>
                    <a:pt x="36" y="82"/>
                  </a:lnTo>
                  <a:lnTo>
                    <a:pt x="32" y="69"/>
                  </a:lnTo>
                  <a:lnTo>
                    <a:pt x="28" y="61"/>
                  </a:lnTo>
                  <a:lnTo>
                    <a:pt x="23" y="57"/>
                  </a:lnTo>
                  <a:lnTo>
                    <a:pt x="22" y="64"/>
                  </a:lnTo>
                  <a:lnTo>
                    <a:pt x="25" y="74"/>
                  </a:lnTo>
                  <a:lnTo>
                    <a:pt x="30" y="78"/>
                  </a:lnTo>
                  <a:lnTo>
                    <a:pt x="31" y="79"/>
                  </a:lnTo>
                  <a:lnTo>
                    <a:pt x="22" y="82"/>
                  </a:lnTo>
                  <a:lnTo>
                    <a:pt x="9" y="83"/>
                  </a:lnTo>
                  <a:lnTo>
                    <a:pt x="2" y="80"/>
                  </a:lnTo>
                  <a:lnTo>
                    <a:pt x="0" y="75"/>
                  </a:lnTo>
                  <a:lnTo>
                    <a:pt x="0" y="64"/>
                  </a:lnTo>
                  <a:lnTo>
                    <a:pt x="3" y="53"/>
                  </a:lnTo>
                  <a:lnTo>
                    <a:pt x="9" y="41"/>
                  </a:lnTo>
                  <a:lnTo>
                    <a:pt x="16" y="34"/>
                  </a:lnTo>
                  <a:lnTo>
                    <a:pt x="18" y="31"/>
                  </a:lnTo>
                  <a:lnTo>
                    <a:pt x="21" y="34"/>
                  </a:lnTo>
                  <a:lnTo>
                    <a:pt x="28" y="40"/>
                  </a:lnTo>
                  <a:lnTo>
                    <a:pt x="35" y="44"/>
                  </a:lnTo>
                  <a:lnTo>
                    <a:pt x="39" y="38"/>
                  </a:lnTo>
                  <a:lnTo>
                    <a:pt x="43" y="25"/>
                  </a:lnTo>
                  <a:lnTo>
                    <a:pt x="47" y="13"/>
                  </a:lnTo>
                  <a:lnTo>
                    <a:pt x="52" y="3"/>
                  </a:lnTo>
                  <a:lnTo>
                    <a:pt x="53" y="0"/>
                  </a:lnTo>
                  <a:lnTo>
                    <a:pt x="55" y="4"/>
                  </a:lnTo>
                  <a:lnTo>
                    <a:pt x="60" y="17"/>
                  </a:lnTo>
                  <a:lnTo>
                    <a:pt x="65" y="32"/>
                  </a:lnTo>
                  <a:lnTo>
                    <a:pt x="67" y="45"/>
                  </a:lnTo>
                  <a:lnTo>
                    <a:pt x="70" y="54"/>
                  </a:lnTo>
                  <a:lnTo>
                    <a:pt x="77" y="61"/>
                  </a:lnTo>
                  <a:lnTo>
                    <a:pt x="84" y="65"/>
                  </a:lnTo>
                  <a:lnTo>
                    <a:pt x="88" y="68"/>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09" name="Freeform 63"/>
            <p:cNvSpPr>
              <a:spLocks/>
            </p:cNvSpPr>
            <p:nvPr/>
          </p:nvSpPr>
          <p:spPr bwMode="gray">
            <a:xfrm>
              <a:off x="3824" y="2145"/>
              <a:ext cx="59" cy="81"/>
            </a:xfrm>
            <a:custGeom>
              <a:avLst/>
              <a:gdLst>
                <a:gd name="T0" fmla="*/ 46 w 56"/>
                <a:gd name="T1" fmla="*/ 68 h 75"/>
                <a:gd name="T2" fmla="*/ 22 w 56"/>
                <a:gd name="T3" fmla="*/ 75 h 75"/>
                <a:gd name="T4" fmla="*/ 21 w 56"/>
                <a:gd name="T5" fmla="*/ 74 h 75"/>
                <a:gd name="T6" fmla="*/ 19 w 56"/>
                <a:gd name="T7" fmla="*/ 71 h 75"/>
                <a:gd name="T8" fmla="*/ 15 w 56"/>
                <a:gd name="T9" fmla="*/ 69 h 75"/>
                <a:gd name="T10" fmla="*/ 8 w 56"/>
                <a:gd name="T11" fmla="*/ 68 h 75"/>
                <a:gd name="T12" fmla="*/ 3 w 56"/>
                <a:gd name="T13" fmla="*/ 67 h 75"/>
                <a:gd name="T14" fmla="*/ 0 w 56"/>
                <a:gd name="T15" fmla="*/ 64 h 75"/>
                <a:gd name="T16" fmla="*/ 1 w 56"/>
                <a:gd name="T17" fmla="*/ 57 h 75"/>
                <a:gd name="T18" fmla="*/ 5 w 56"/>
                <a:gd name="T19" fmla="*/ 47 h 75"/>
                <a:gd name="T20" fmla="*/ 11 w 56"/>
                <a:gd name="T21" fmla="*/ 33 h 75"/>
                <a:gd name="T22" fmla="*/ 16 w 56"/>
                <a:gd name="T23" fmla="*/ 19 h 75"/>
                <a:gd name="T24" fmla="*/ 21 w 56"/>
                <a:gd name="T25" fmla="*/ 9 h 75"/>
                <a:gd name="T26" fmla="*/ 22 w 56"/>
                <a:gd name="T27" fmla="*/ 4 h 75"/>
                <a:gd name="T28" fmla="*/ 23 w 56"/>
                <a:gd name="T29" fmla="*/ 2 h 75"/>
                <a:gd name="T30" fmla="*/ 28 w 56"/>
                <a:gd name="T31" fmla="*/ 0 h 75"/>
                <a:gd name="T32" fmla="*/ 33 w 56"/>
                <a:gd name="T33" fmla="*/ 1 h 75"/>
                <a:gd name="T34" fmla="*/ 36 w 56"/>
                <a:gd name="T35" fmla="*/ 11 h 75"/>
                <a:gd name="T36" fmla="*/ 38 w 56"/>
                <a:gd name="T37" fmla="*/ 19 h 75"/>
                <a:gd name="T38" fmla="*/ 43 w 56"/>
                <a:gd name="T39" fmla="*/ 29 h 75"/>
                <a:gd name="T40" fmla="*/ 48 w 56"/>
                <a:gd name="T41" fmla="*/ 37 h 75"/>
                <a:gd name="T42" fmla="*/ 52 w 56"/>
                <a:gd name="T43" fmla="*/ 45 h 75"/>
                <a:gd name="T44" fmla="*/ 56 w 56"/>
                <a:gd name="T45" fmla="*/ 53 h 75"/>
                <a:gd name="T46" fmla="*/ 56 w 56"/>
                <a:gd name="T47" fmla="*/ 59 h 75"/>
                <a:gd name="T48" fmla="*/ 53 w 56"/>
                <a:gd name="T49" fmla="*/ 64 h 75"/>
                <a:gd name="T50" fmla="*/ 46 w 56"/>
                <a:gd name="T51" fmla="*/ 68 h 7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75"/>
                <a:gd name="T80" fmla="*/ 56 w 56"/>
                <a:gd name="T81" fmla="*/ 75 h 7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75">
                  <a:moveTo>
                    <a:pt x="46" y="68"/>
                  </a:moveTo>
                  <a:lnTo>
                    <a:pt x="22" y="75"/>
                  </a:lnTo>
                  <a:lnTo>
                    <a:pt x="21" y="74"/>
                  </a:lnTo>
                  <a:lnTo>
                    <a:pt x="19" y="71"/>
                  </a:lnTo>
                  <a:lnTo>
                    <a:pt x="15" y="69"/>
                  </a:lnTo>
                  <a:lnTo>
                    <a:pt x="8" y="68"/>
                  </a:lnTo>
                  <a:lnTo>
                    <a:pt x="3" y="67"/>
                  </a:lnTo>
                  <a:lnTo>
                    <a:pt x="0" y="64"/>
                  </a:lnTo>
                  <a:lnTo>
                    <a:pt x="1" y="57"/>
                  </a:lnTo>
                  <a:lnTo>
                    <a:pt x="5" y="47"/>
                  </a:lnTo>
                  <a:lnTo>
                    <a:pt x="11" y="33"/>
                  </a:lnTo>
                  <a:lnTo>
                    <a:pt x="16" y="19"/>
                  </a:lnTo>
                  <a:lnTo>
                    <a:pt x="21" y="9"/>
                  </a:lnTo>
                  <a:lnTo>
                    <a:pt x="22" y="4"/>
                  </a:lnTo>
                  <a:lnTo>
                    <a:pt x="23" y="2"/>
                  </a:lnTo>
                  <a:lnTo>
                    <a:pt x="28" y="0"/>
                  </a:lnTo>
                  <a:lnTo>
                    <a:pt x="33" y="1"/>
                  </a:lnTo>
                  <a:lnTo>
                    <a:pt x="36" y="11"/>
                  </a:lnTo>
                  <a:lnTo>
                    <a:pt x="38" y="19"/>
                  </a:lnTo>
                  <a:lnTo>
                    <a:pt x="43" y="29"/>
                  </a:lnTo>
                  <a:lnTo>
                    <a:pt x="48" y="37"/>
                  </a:lnTo>
                  <a:lnTo>
                    <a:pt x="52" y="45"/>
                  </a:lnTo>
                  <a:lnTo>
                    <a:pt x="56" y="53"/>
                  </a:lnTo>
                  <a:lnTo>
                    <a:pt x="56" y="59"/>
                  </a:lnTo>
                  <a:lnTo>
                    <a:pt x="53" y="64"/>
                  </a:lnTo>
                  <a:lnTo>
                    <a:pt x="46" y="68"/>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0" name="Freeform 64"/>
            <p:cNvSpPr>
              <a:spLocks/>
            </p:cNvSpPr>
            <p:nvPr/>
          </p:nvSpPr>
          <p:spPr bwMode="gray">
            <a:xfrm>
              <a:off x="3598" y="1803"/>
              <a:ext cx="119" cy="156"/>
            </a:xfrm>
            <a:custGeom>
              <a:avLst/>
              <a:gdLst>
                <a:gd name="T0" fmla="*/ 109 w 109"/>
                <a:gd name="T1" fmla="*/ 139 h 142"/>
                <a:gd name="T2" fmla="*/ 102 w 109"/>
                <a:gd name="T3" fmla="*/ 142 h 142"/>
                <a:gd name="T4" fmla="*/ 80 w 109"/>
                <a:gd name="T5" fmla="*/ 130 h 142"/>
                <a:gd name="T6" fmla="*/ 69 w 109"/>
                <a:gd name="T7" fmla="*/ 127 h 142"/>
                <a:gd name="T8" fmla="*/ 64 w 109"/>
                <a:gd name="T9" fmla="*/ 124 h 142"/>
                <a:gd name="T10" fmla="*/ 57 w 109"/>
                <a:gd name="T11" fmla="*/ 117 h 142"/>
                <a:gd name="T12" fmla="*/ 46 w 109"/>
                <a:gd name="T13" fmla="*/ 95 h 142"/>
                <a:gd name="T14" fmla="*/ 43 w 109"/>
                <a:gd name="T15" fmla="*/ 82 h 142"/>
                <a:gd name="T16" fmla="*/ 28 w 109"/>
                <a:gd name="T17" fmla="*/ 70 h 142"/>
                <a:gd name="T18" fmla="*/ 15 w 109"/>
                <a:gd name="T19" fmla="*/ 61 h 142"/>
                <a:gd name="T20" fmla="*/ 5 w 109"/>
                <a:gd name="T21" fmla="*/ 49 h 142"/>
                <a:gd name="T22" fmla="*/ 0 w 109"/>
                <a:gd name="T23" fmla="*/ 37 h 142"/>
                <a:gd name="T24" fmla="*/ 3 w 109"/>
                <a:gd name="T25" fmla="*/ 16 h 142"/>
                <a:gd name="T26" fmla="*/ 11 w 109"/>
                <a:gd name="T27" fmla="*/ 0 h 142"/>
                <a:gd name="T28" fmla="*/ 34 w 109"/>
                <a:gd name="T29" fmla="*/ 3 h 142"/>
                <a:gd name="T30" fmla="*/ 51 w 109"/>
                <a:gd name="T31" fmla="*/ 3 h 142"/>
                <a:gd name="T32" fmla="*/ 65 w 109"/>
                <a:gd name="T33" fmla="*/ 3 h 142"/>
                <a:gd name="T34" fmla="*/ 73 w 109"/>
                <a:gd name="T35" fmla="*/ 7 h 142"/>
                <a:gd name="T36" fmla="*/ 75 w 109"/>
                <a:gd name="T37" fmla="*/ 21 h 142"/>
                <a:gd name="T38" fmla="*/ 74 w 109"/>
                <a:gd name="T39" fmla="*/ 34 h 142"/>
                <a:gd name="T40" fmla="*/ 61 w 109"/>
                <a:gd name="T41" fmla="*/ 37 h 142"/>
                <a:gd name="T42" fmla="*/ 47 w 109"/>
                <a:gd name="T43" fmla="*/ 37 h 142"/>
                <a:gd name="T44" fmla="*/ 37 w 109"/>
                <a:gd name="T45" fmla="*/ 39 h 142"/>
                <a:gd name="T46" fmla="*/ 35 w 109"/>
                <a:gd name="T47" fmla="*/ 45 h 142"/>
                <a:gd name="T48" fmla="*/ 49 w 109"/>
                <a:gd name="T49" fmla="*/ 57 h 142"/>
                <a:gd name="T50" fmla="*/ 66 w 109"/>
                <a:gd name="T51" fmla="*/ 59 h 142"/>
                <a:gd name="T52" fmla="*/ 65 w 109"/>
                <a:gd name="T53" fmla="*/ 81 h 142"/>
                <a:gd name="T54" fmla="*/ 65 w 109"/>
                <a:gd name="T55" fmla="*/ 97 h 142"/>
                <a:gd name="T56" fmla="*/ 75 w 109"/>
                <a:gd name="T57" fmla="*/ 106 h 142"/>
                <a:gd name="T58" fmla="*/ 87 w 109"/>
                <a:gd name="T59" fmla="*/ 113 h 142"/>
                <a:gd name="T60" fmla="*/ 99 w 109"/>
                <a:gd name="T61" fmla="*/ 122 h 142"/>
                <a:gd name="T62" fmla="*/ 107 w 109"/>
                <a:gd name="T63" fmla="*/ 132 h 14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9"/>
                <a:gd name="T97" fmla="*/ 0 h 142"/>
                <a:gd name="T98" fmla="*/ 109 w 109"/>
                <a:gd name="T99" fmla="*/ 142 h 14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9" h="142">
                  <a:moveTo>
                    <a:pt x="109" y="138"/>
                  </a:moveTo>
                  <a:lnTo>
                    <a:pt x="109" y="139"/>
                  </a:lnTo>
                  <a:lnTo>
                    <a:pt x="107" y="142"/>
                  </a:lnTo>
                  <a:lnTo>
                    <a:pt x="102" y="142"/>
                  </a:lnTo>
                  <a:lnTo>
                    <a:pt x="88" y="135"/>
                  </a:lnTo>
                  <a:lnTo>
                    <a:pt x="80" y="130"/>
                  </a:lnTo>
                  <a:lnTo>
                    <a:pt x="74" y="128"/>
                  </a:lnTo>
                  <a:lnTo>
                    <a:pt x="69" y="127"/>
                  </a:lnTo>
                  <a:lnTo>
                    <a:pt x="67" y="125"/>
                  </a:lnTo>
                  <a:lnTo>
                    <a:pt x="64" y="124"/>
                  </a:lnTo>
                  <a:lnTo>
                    <a:pt x="60" y="122"/>
                  </a:lnTo>
                  <a:lnTo>
                    <a:pt x="57" y="117"/>
                  </a:lnTo>
                  <a:lnTo>
                    <a:pt x="52" y="109"/>
                  </a:lnTo>
                  <a:lnTo>
                    <a:pt x="46" y="95"/>
                  </a:lnTo>
                  <a:lnTo>
                    <a:pt x="45" y="86"/>
                  </a:lnTo>
                  <a:lnTo>
                    <a:pt x="43" y="82"/>
                  </a:lnTo>
                  <a:lnTo>
                    <a:pt x="35" y="75"/>
                  </a:lnTo>
                  <a:lnTo>
                    <a:pt x="28" y="70"/>
                  </a:lnTo>
                  <a:lnTo>
                    <a:pt x="22" y="66"/>
                  </a:lnTo>
                  <a:lnTo>
                    <a:pt x="15" y="61"/>
                  </a:lnTo>
                  <a:lnTo>
                    <a:pt x="9" y="55"/>
                  </a:lnTo>
                  <a:lnTo>
                    <a:pt x="5" y="49"/>
                  </a:lnTo>
                  <a:lnTo>
                    <a:pt x="1" y="42"/>
                  </a:lnTo>
                  <a:lnTo>
                    <a:pt x="0" y="37"/>
                  </a:lnTo>
                  <a:lnTo>
                    <a:pt x="0" y="30"/>
                  </a:lnTo>
                  <a:lnTo>
                    <a:pt x="3" y="16"/>
                  </a:lnTo>
                  <a:lnTo>
                    <a:pt x="5" y="6"/>
                  </a:lnTo>
                  <a:lnTo>
                    <a:pt x="11" y="0"/>
                  </a:lnTo>
                  <a:lnTo>
                    <a:pt x="24" y="1"/>
                  </a:lnTo>
                  <a:lnTo>
                    <a:pt x="34" y="3"/>
                  </a:lnTo>
                  <a:lnTo>
                    <a:pt x="43" y="3"/>
                  </a:lnTo>
                  <a:lnTo>
                    <a:pt x="51" y="3"/>
                  </a:lnTo>
                  <a:lnTo>
                    <a:pt x="58" y="3"/>
                  </a:lnTo>
                  <a:lnTo>
                    <a:pt x="65" y="3"/>
                  </a:lnTo>
                  <a:lnTo>
                    <a:pt x="69" y="4"/>
                  </a:lnTo>
                  <a:lnTo>
                    <a:pt x="73" y="7"/>
                  </a:lnTo>
                  <a:lnTo>
                    <a:pt x="74" y="11"/>
                  </a:lnTo>
                  <a:lnTo>
                    <a:pt x="75" y="21"/>
                  </a:lnTo>
                  <a:lnTo>
                    <a:pt x="76" y="29"/>
                  </a:lnTo>
                  <a:lnTo>
                    <a:pt x="74" y="34"/>
                  </a:lnTo>
                  <a:lnTo>
                    <a:pt x="67" y="37"/>
                  </a:lnTo>
                  <a:lnTo>
                    <a:pt x="61" y="37"/>
                  </a:lnTo>
                  <a:lnTo>
                    <a:pt x="54" y="37"/>
                  </a:lnTo>
                  <a:lnTo>
                    <a:pt x="47" y="37"/>
                  </a:lnTo>
                  <a:lnTo>
                    <a:pt x="42" y="37"/>
                  </a:lnTo>
                  <a:lnTo>
                    <a:pt x="37" y="39"/>
                  </a:lnTo>
                  <a:lnTo>
                    <a:pt x="35" y="41"/>
                  </a:lnTo>
                  <a:lnTo>
                    <a:pt x="35" y="45"/>
                  </a:lnTo>
                  <a:lnTo>
                    <a:pt x="38" y="51"/>
                  </a:lnTo>
                  <a:lnTo>
                    <a:pt x="49" y="57"/>
                  </a:lnTo>
                  <a:lnTo>
                    <a:pt x="59" y="57"/>
                  </a:lnTo>
                  <a:lnTo>
                    <a:pt x="66" y="59"/>
                  </a:lnTo>
                  <a:lnTo>
                    <a:pt x="67" y="68"/>
                  </a:lnTo>
                  <a:lnTo>
                    <a:pt x="65" y="81"/>
                  </a:lnTo>
                  <a:lnTo>
                    <a:pt x="64" y="90"/>
                  </a:lnTo>
                  <a:lnTo>
                    <a:pt x="65" y="97"/>
                  </a:lnTo>
                  <a:lnTo>
                    <a:pt x="70" y="102"/>
                  </a:lnTo>
                  <a:lnTo>
                    <a:pt x="75" y="106"/>
                  </a:lnTo>
                  <a:lnTo>
                    <a:pt x="81" y="109"/>
                  </a:lnTo>
                  <a:lnTo>
                    <a:pt x="87" y="113"/>
                  </a:lnTo>
                  <a:lnTo>
                    <a:pt x="94" y="117"/>
                  </a:lnTo>
                  <a:lnTo>
                    <a:pt x="99" y="122"/>
                  </a:lnTo>
                  <a:lnTo>
                    <a:pt x="104" y="128"/>
                  </a:lnTo>
                  <a:lnTo>
                    <a:pt x="107" y="132"/>
                  </a:lnTo>
                  <a:lnTo>
                    <a:pt x="109" y="138"/>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1" name="Freeform 65"/>
            <p:cNvSpPr>
              <a:spLocks/>
            </p:cNvSpPr>
            <p:nvPr/>
          </p:nvSpPr>
          <p:spPr bwMode="gray">
            <a:xfrm>
              <a:off x="4847" y="2117"/>
              <a:ext cx="70" cy="74"/>
            </a:xfrm>
            <a:custGeom>
              <a:avLst/>
              <a:gdLst>
                <a:gd name="T0" fmla="*/ 61 w 62"/>
                <a:gd name="T1" fmla="*/ 51 h 66"/>
                <a:gd name="T2" fmla="*/ 62 w 62"/>
                <a:gd name="T3" fmla="*/ 55 h 66"/>
                <a:gd name="T4" fmla="*/ 62 w 62"/>
                <a:gd name="T5" fmla="*/ 61 h 66"/>
                <a:gd name="T6" fmla="*/ 60 w 62"/>
                <a:gd name="T7" fmla="*/ 66 h 66"/>
                <a:gd name="T8" fmla="*/ 51 w 62"/>
                <a:gd name="T9" fmla="*/ 65 h 66"/>
                <a:gd name="T10" fmla="*/ 40 w 62"/>
                <a:gd name="T11" fmla="*/ 59 h 66"/>
                <a:gd name="T12" fmla="*/ 33 w 62"/>
                <a:gd name="T13" fmla="*/ 53 h 66"/>
                <a:gd name="T14" fmla="*/ 31 w 62"/>
                <a:gd name="T15" fmla="*/ 47 h 66"/>
                <a:gd name="T16" fmla="*/ 30 w 62"/>
                <a:gd name="T17" fmla="*/ 44 h 66"/>
                <a:gd name="T18" fmla="*/ 29 w 62"/>
                <a:gd name="T19" fmla="*/ 42 h 66"/>
                <a:gd name="T20" fmla="*/ 26 w 62"/>
                <a:gd name="T21" fmla="*/ 39 h 66"/>
                <a:gd name="T22" fmla="*/ 23 w 62"/>
                <a:gd name="T23" fmla="*/ 35 h 66"/>
                <a:gd name="T24" fmla="*/ 16 w 62"/>
                <a:gd name="T25" fmla="*/ 33 h 66"/>
                <a:gd name="T26" fmla="*/ 8 w 62"/>
                <a:gd name="T27" fmla="*/ 33 h 66"/>
                <a:gd name="T28" fmla="*/ 3 w 62"/>
                <a:gd name="T29" fmla="*/ 31 h 66"/>
                <a:gd name="T30" fmla="*/ 0 w 62"/>
                <a:gd name="T31" fmla="*/ 27 h 66"/>
                <a:gd name="T32" fmla="*/ 1 w 62"/>
                <a:gd name="T33" fmla="*/ 19 h 66"/>
                <a:gd name="T34" fmla="*/ 3 w 62"/>
                <a:gd name="T35" fmla="*/ 10 h 66"/>
                <a:gd name="T36" fmla="*/ 7 w 62"/>
                <a:gd name="T37" fmla="*/ 3 h 66"/>
                <a:gd name="T38" fmla="*/ 13 w 62"/>
                <a:gd name="T39" fmla="*/ 0 h 66"/>
                <a:gd name="T40" fmla="*/ 19 w 62"/>
                <a:gd name="T41" fmla="*/ 2 h 66"/>
                <a:gd name="T42" fmla="*/ 28 w 62"/>
                <a:gd name="T43" fmla="*/ 5 h 66"/>
                <a:gd name="T44" fmla="*/ 33 w 62"/>
                <a:gd name="T45" fmla="*/ 8 h 66"/>
                <a:gd name="T46" fmla="*/ 37 w 62"/>
                <a:gd name="T47" fmla="*/ 11 h 66"/>
                <a:gd name="T48" fmla="*/ 37 w 62"/>
                <a:gd name="T49" fmla="*/ 19 h 66"/>
                <a:gd name="T50" fmla="*/ 39 w 62"/>
                <a:gd name="T51" fmla="*/ 28 h 66"/>
                <a:gd name="T52" fmla="*/ 47 w 62"/>
                <a:gd name="T53" fmla="*/ 36 h 66"/>
                <a:gd name="T54" fmla="*/ 56 w 62"/>
                <a:gd name="T55" fmla="*/ 43 h 66"/>
                <a:gd name="T56" fmla="*/ 61 w 62"/>
                <a:gd name="T57" fmla="*/ 51 h 6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2"/>
                <a:gd name="T88" fmla="*/ 0 h 66"/>
                <a:gd name="T89" fmla="*/ 62 w 62"/>
                <a:gd name="T90" fmla="*/ 66 h 6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2" h="66">
                  <a:moveTo>
                    <a:pt x="61" y="51"/>
                  </a:moveTo>
                  <a:lnTo>
                    <a:pt x="62" y="55"/>
                  </a:lnTo>
                  <a:lnTo>
                    <a:pt x="62" y="61"/>
                  </a:lnTo>
                  <a:lnTo>
                    <a:pt x="60" y="66"/>
                  </a:lnTo>
                  <a:lnTo>
                    <a:pt x="51" y="65"/>
                  </a:lnTo>
                  <a:lnTo>
                    <a:pt x="40" y="59"/>
                  </a:lnTo>
                  <a:lnTo>
                    <a:pt x="33" y="53"/>
                  </a:lnTo>
                  <a:lnTo>
                    <a:pt x="31" y="47"/>
                  </a:lnTo>
                  <a:lnTo>
                    <a:pt x="30" y="44"/>
                  </a:lnTo>
                  <a:lnTo>
                    <a:pt x="29" y="42"/>
                  </a:lnTo>
                  <a:lnTo>
                    <a:pt x="26" y="39"/>
                  </a:lnTo>
                  <a:lnTo>
                    <a:pt x="23" y="35"/>
                  </a:lnTo>
                  <a:lnTo>
                    <a:pt x="16" y="33"/>
                  </a:lnTo>
                  <a:lnTo>
                    <a:pt x="8" y="33"/>
                  </a:lnTo>
                  <a:lnTo>
                    <a:pt x="3" y="31"/>
                  </a:lnTo>
                  <a:lnTo>
                    <a:pt x="0" y="27"/>
                  </a:lnTo>
                  <a:lnTo>
                    <a:pt x="1" y="19"/>
                  </a:lnTo>
                  <a:lnTo>
                    <a:pt x="3" y="10"/>
                  </a:lnTo>
                  <a:lnTo>
                    <a:pt x="7" y="3"/>
                  </a:lnTo>
                  <a:lnTo>
                    <a:pt x="13" y="0"/>
                  </a:lnTo>
                  <a:lnTo>
                    <a:pt x="19" y="2"/>
                  </a:lnTo>
                  <a:lnTo>
                    <a:pt x="28" y="5"/>
                  </a:lnTo>
                  <a:lnTo>
                    <a:pt x="33" y="8"/>
                  </a:lnTo>
                  <a:lnTo>
                    <a:pt x="37" y="11"/>
                  </a:lnTo>
                  <a:lnTo>
                    <a:pt x="37" y="19"/>
                  </a:lnTo>
                  <a:lnTo>
                    <a:pt x="39" y="28"/>
                  </a:lnTo>
                  <a:lnTo>
                    <a:pt x="47" y="36"/>
                  </a:lnTo>
                  <a:lnTo>
                    <a:pt x="56" y="43"/>
                  </a:lnTo>
                  <a:lnTo>
                    <a:pt x="61" y="51"/>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2" name="Freeform 66"/>
            <p:cNvSpPr>
              <a:spLocks/>
            </p:cNvSpPr>
            <p:nvPr/>
          </p:nvSpPr>
          <p:spPr bwMode="gray">
            <a:xfrm>
              <a:off x="4696" y="2020"/>
              <a:ext cx="35" cy="27"/>
            </a:xfrm>
            <a:custGeom>
              <a:avLst/>
              <a:gdLst>
                <a:gd name="T0" fmla="*/ 31 w 31"/>
                <a:gd name="T1" fmla="*/ 2 h 23"/>
                <a:gd name="T2" fmla="*/ 30 w 31"/>
                <a:gd name="T3" fmla="*/ 3 h 23"/>
                <a:gd name="T4" fmla="*/ 26 w 31"/>
                <a:gd name="T5" fmla="*/ 6 h 23"/>
                <a:gd name="T6" fmla="*/ 21 w 31"/>
                <a:gd name="T7" fmla="*/ 9 h 23"/>
                <a:gd name="T8" fmla="*/ 17 w 31"/>
                <a:gd name="T9" fmla="*/ 16 h 23"/>
                <a:gd name="T10" fmla="*/ 11 w 31"/>
                <a:gd name="T11" fmla="*/ 22 h 23"/>
                <a:gd name="T12" fmla="*/ 5 w 31"/>
                <a:gd name="T13" fmla="*/ 23 h 23"/>
                <a:gd name="T14" fmla="*/ 2 w 31"/>
                <a:gd name="T15" fmla="*/ 23 h 23"/>
                <a:gd name="T16" fmla="*/ 0 w 31"/>
                <a:gd name="T17" fmla="*/ 23 h 23"/>
                <a:gd name="T18" fmla="*/ 3 w 31"/>
                <a:gd name="T19" fmla="*/ 17 h 23"/>
                <a:gd name="T20" fmla="*/ 10 w 31"/>
                <a:gd name="T21" fmla="*/ 7 h 23"/>
                <a:gd name="T22" fmla="*/ 20 w 31"/>
                <a:gd name="T23" fmla="*/ 0 h 23"/>
                <a:gd name="T24" fmla="*/ 31 w 31"/>
                <a:gd name="T25" fmla="*/ 2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23"/>
                <a:gd name="T41" fmla="*/ 31 w 31"/>
                <a:gd name="T42" fmla="*/ 23 h 2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23">
                  <a:moveTo>
                    <a:pt x="31" y="2"/>
                  </a:moveTo>
                  <a:lnTo>
                    <a:pt x="30" y="3"/>
                  </a:lnTo>
                  <a:lnTo>
                    <a:pt x="26" y="6"/>
                  </a:lnTo>
                  <a:lnTo>
                    <a:pt x="21" y="9"/>
                  </a:lnTo>
                  <a:lnTo>
                    <a:pt x="17" y="16"/>
                  </a:lnTo>
                  <a:lnTo>
                    <a:pt x="11" y="22"/>
                  </a:lnTo>
                  <a:lnTo>
                    <a:pt x="5" y="23"/>
                  </a:lnTo>
                  <a:lnTo>
                    <a:pt x="2" y="23"/>
                  </a:lnTo>
                  <a:lnTo>
                    <a:pt x="0" y="23"/>
                  </a:lnTo>
                  <a:lnTo>
                    <a:pt x="3" y="17"/>
                  </a:lnTo>
                  <a:lnTo>
                    <a:pt x="10" y="7"/>
                  </a:lnTo>
                  <a:lnTo>
                    <a:pt x="20" y="0"/>
                  </a:lnTo>
                  <a:lnTo>
                    <a:pt x="31" y="2"/>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3" name="Freeform 67"/>
            <p:cNvSpPr>
              <a:spLocks/>
            </p:cNvSpPr>
            <p:nvPr/>
          </p:nvSpPr>
          <p:spPr bwMode="gray">
            <a:xfrm>
              <a:off x="4634" y="2051"/>
              <a:ext cx="46" cy="31"/>
            </a:xfrm>
            <a:custGeom>
              <a:avLst/>
              <a:gdLst>
                <a:gd name="T0" fmla="*/ 43 w 43"/>
                <a:gd name="T1" fmla="*/ 12 h 29"/>
                <a:gd name="T2" fmla="*/ 43 w 43"/>
                <a:gd name="T3" fmla="*/ 14 h 29"/>
                <a:gd name="T4" fmla="*/ 43 w 43"/>
                <a:gd name="T5" fmla="*/ 20 h 29"/>
                <a:gd name="T6" fmla="*/ 38 w 43"/>
                <a:gd name="T7" fmla="*/ 27 h 29"/>
                <a:gd name="T8" fmla="*/ 29 w 43"/>
                <a:gd name="T9" fmla="*/ 29 h 29"/>
                <a:gd name="T10" fmla="*/ 17 w 43"/>
                <a:gd name="T11" fmla="*/ 28 h 29"/>
                <a:gd name="T12" fmla="*/ 9 w 43"/>
                <a:gd name="T13" fmla="*/ 24 h 29"/>
                <a:gd name="T14" fmla="*/ 5 w 43"/>
                <a:gd name="T15" fmla="*/ 20 h 29"/>
                <a:gd name="T16" fmla="*/ 4 w 43"/>
                <a:gd name="T17" fmla="*/ 19 h 29"/>
                <a:gd name="T18" fmla="*/ 0 w 43"/>
                <a:gd name="T19" fmla="*/ 0 h 29"/>
                <a:gd name="T20" fmla="*/ 43 w 43"/>
                <a:gd name="T21" fmla="*/ 12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
                <a:gd name="T34" fmla="*/ 0 h 29"/>
                <a:gd name="T35" fmla="*/ 43 w 43"/>
                <a:gd name="T36" fmla="*/ 29 h 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 h="29">
                  <a:moveTo>
                    <a:pt x="43" y="12"/>
                  </a:moveTo>
                  <a:lnTo>
                    <a:pt x="43" y="14"/>
                  </a:lnTo>
                  <a:lnTo>
                    <a:pt x="43" y="20"/>
                  </a:lnTo>
                  <a:lnTo>
                    <a:pt x="38" y="27"/>
                  </a:lnTo>
                  <a:lnTo>
                    <a:pt x="29" y="29"/>
                  </a:lnTo>
                  <a:lnTo>
                    <a:pt x="17" y="28"/>
                  </a:lnTo>
                  <a:lnTo>
                    <a:pt x="9" y="24"/>
                  </a:lnTo>
                  <a:lnTo>
                    <a:pt x="5" y="20"/>
                  </a:lnTo>
                  <a:lnTo>
                    <a:pt x="4" y="19"/>
                  </a:lnTo>
                  <a:lnTo>
                    <a:pt x="0" y="0"/>
                  </a:lnTo>
                  <a:lnTo>
                    <a:pt x="43" y="12"/>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4" name="Freeform 68"/>
            <p:cNvSpPr>
              <a:spLocks/>
            </p:cNvSpPr>
            <p:nvPr/>
          </p:nvSpPr>
          <p:spPr bwMode="gray">
            <a:xfrm>
              <a:off x="4580" y="2036"/>
              <a:ext cx="24" cy="35"/>
            </a:xfrm>
            <a:custGeom>
              <a:avLst/>
              <a:gdLst>
                <a:gd name="T0" fmla="*/ 23 w 23"/>
                <a:gd name="T1" fmla="*/ 0 h 32"/>
                <a:gd name="T2" fmla="*/ 13 w 23"/>
                <a:gd name="T3" fmla="*/ 32 h 32"/>
                <a:gd name="T4" fmla="*/ 0 w 23"/>
                <a:gd name="T5" fmla="*/ 18 h 32"/>
                <a:gd name="T6" fmla="*/ 23 w 23"/>
                <a:gd name="T7" fmla="*/ 0 h 32"/>
                <a:gd name="T8" fmla="*/ 0 60000 65536"/>
                <a:gd name="T9" fmla="*/ 0 60000 65536"/>
                <a:gd name="T10" fmla="*/ 0 60000 65536"/>
                <a:gd name="T11" fmla="*/ 0 60000 65536"/>
                <a:gd name="T12" fmla="*/ 0 w 23"/>
                <a:gd name="T13" fmla="*/ 0 h 32"/>
                <a:gd name="T14" fmla="*/ 23 w 23"/>
                <a:gd name="T15" fmla="*/ 32 h 32"/>
              </a:gdLst>
              <a:ahLst/>
              <a:cxnLst>
                <a:cxn ang="T8">
                  <a:pos x="T0" y="T1"/>
                </a:cxn>
                <a:cxn ang="T9">
                  <a:pos x="T2" y="T3"/>
                </a:cxn>
                <a:cxn ang="T10">
                  <a:pos x="T4" y="T5"/>
                </a:cxn>
                <a:cxn ang="T11">
                  <a:pos x="T6" y="T7"/>
                </a:cxn>
              </a:cxnLst>
              <a:rect l="T12" t="T13" r="T14" b="T15"/>
              <a:pathLst>
                <a:path w="23" h="32">
                  <a:moveTo>
                    <a:pt x="23" y="0"/>
                  </a:moveTo>
                  <a:lnTo>
                    <a:pt x="13" y="32"/>
                  </a:lnTo>
                  <a:lnTo>
                    <a:pt x="0" y="18"/>
                  </a:lnTo>
                  <a:lnTo>
                    <a:pt x="23"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5" name="Freeform 69"/>
            <p:cNvSpPr>
              <a:spLocks/>
            </p:cNvSpPr>
            <p:nvPr/>
          </p:nvSpPr>
          <p:spPr bwMode="gray">
            <a:xfrm>
              <a:off x="4985" y="1913"/>
              <a:ext cx="28" cy="31"/>
            </a:xfrm>
            <a:custGeom>
              <a:avLst/>
              <a:gdLst>
                <a:gd name="T0" fmla="*/ 28 w 28"/>
                <a:gd name="T1" fmla="*/ 0 h 28"/>
                <a:gd name="T2" fmla="*/ 28 w 28"/>
                <a:gd name="T3" fmla="*/ 3 h 28"/>
                <a:gd name="T4" fmla="*/ 28 w 28"/>
                <a:gd name="T5" fmla="*/ 10 h 28"/>
                <a:gd name="T6" fmla="*/ 27 w 28"/>
                <a:gd name="T7" fmla="*/ 18 h 28"/>
                <a:gd name="T8" fmla="*/ 21 w 28"/>
                <a:gd name="T9" fmla="*/ 24 h 28"/>
                <a:gd name="T10" fmla="*/ 13 w 28"/>
                <a:gd name="T11" fmla="*/ 26 h 28"/>
                <a:gd name="T12" fmla="*/ 7 w 28"/>
                <a:gd name="T13" fmla="*/ 28 h 28"/>
                <a:gd name="T14" fmla="*/ 3 w 28"/>
                <a:gd name="T15" fmla="*/ 28 h 28"/>
                <a:gd name="T16" fmla="*/ 0 w 28"/>
                <a:gd name="T17" fmla="*/ 28 h 28"/>
                <a:gd name="T18" fmla="*/ 3 w 28"/>
                <a:gd name="T19" fmla="*/ 23 h 28"/>
                <a:gd name="T20" fmla="*/ 7 w 28"/>
                <a:gd name="T21" fmla="*/ 14 h 28"/>
                <a:gd name="T22" fmla="*/ 16 w 28"/>
                <a:gd name="T23" fmla="*/ 5 h 28"/>
                <a:gd name="T24" fmla="*/ 28 w 28"/>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
                <a:gd name="T40" fmla="*/ 0 h 28"/>
                <a:gd name="T41" fmla="*/ 28 w 28"/>
                <a:gd name="T42" fmla="*/ 28 h 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 h="28">
                  <a:moveTo>
                    <a:pt x="28" y="0"/>
                  </a:moveTo>
                  <a:lnTo>
                    <a:pt x="28" y="3"/>
                  </a:lnTo>
                  <a:lnTo>
                    <a:pt x="28" y="10"/>
                  </a:lnTo>
                  <a:lnTo>
                    <a:pt x="27" y="18"/>
                  </a:lnTo>
                  <a:lnTo>
                    <a:pt x="21" y="24"/>
                  </a:lnTo>
                  <a:lnTo>
                    <a:pt x="13" y="26"/>
                  </a:lnTo>
                  <a:lnTo>
                    <a:pt x="7" y="28"/>
                  </a:lnTo>
                  <a:lnTo>
                    <a:pt x="3" y="28"/>
                  </a:lnTo>
                  <a:lnTo>
                    <a:pt x="0" y="28"/>
                  </a:lnTo>
                  <a:lnTo>
                    <a:pt x="3" y="23"/>
                  </a:lnTo>
                  <a:lnTo>
                    <a:pt x="7" y="14"/>
                  </a:lnTo>
                  <a:lnTo>
                    <a:pt x="16" y="5"/>
                  </a:lnTo>
                  <a:lnTo>
                    <a:pt x="2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6" name="Freeform 70"/>
            <p:cNvSpPr>
              <a:spLocks/>
            </p:cNvSpPr>
            <p:nvPr/>
          </p:nvSpPr>
          <p:spPr bwMode="gray">
            <a:xfrm>
              <a:off x="5000" y="1757"/>
              <a:ext cx="110" cy="84"/>
            </a:xfrm>
            <a:custGeom>
              <a:avLst/>
              <a:gdLst>
                <a:gd name="T0" fmla="*/ 102 w 102"/>
                <a:gd name="T1" fmla="*/ 0 h 77"/>
                <a:gd name="T2" fmla="*/ 99 w 102"/>
                <a:gd name="T3" fmla="*/ 4 h 77"/>
                <a:gd name="T4" fmla="*/ 95 w 102"/>
                <a:gd name="T5" fmla="*/ 14 h 77"/>
                <a:gd name="T6" fmla="*/ 89 w 102"/>
                <a:gd name="T7" fmla="*/ 27 h 77"/>
                <a:gd name="T8" fmla="*/ 84 w 102"/>
                <a:gd name="T9" fmla="*/ 38 h 77"/>
                <a:gd name="T10" fmla="*/ 82 w 102"/>
                <a:gd name="T11" fmla="*/ 50 h 77"/>
                <a:gd name="T12" fmla="*/ 80 w 102"/>
                <a:gd name="T13" fmla="*/ 61 h 77"/>
                <a:gd name="T14" fmla="*/ 78 w 102"/>
                <a:gd name="T15" fmla="*/ 70 h 77"/>
                <a:gd name="T16" fmla="*/ 77 w 102"/>
                <a:gd name="T17" fmla="*/ 74 h 77"/>
                <a:gd name="T18" fmla="*/ 75 w 102"/>
                <a:gd name="T19" fmla="*/ 74 h 77"/>
                <a:gd name="T20" fmla="*/ 70 w 102"/>
                <a:gd name="T21" fmla="*/ 72 h 77"/>
                <a:gd name="T22" fmla="*/ 65 w 102"/>
                <a:gd name="T23" fmla="*/ 68 h 77"/>
                <a:gd name="T24" fmla="*/ 62 w 102"/>
                <a:gd name="T25" fmla="*/ 59 h 77"/>
                <a:gd name="T26" fmla="*/ 60 w 102"/>
                <a:gd name="T27" fmla="*/ 51 h 77"/>
                <a:gd name="T28" fmla="*/ 55 w 102"/>
                <a:gd name="T29" fmla="*/ 45 h 77"/>
                <a:gd name="T30" fmla="*/ 51 w 102"/>
                <a:gd name="T31" fmla="*/ 43 h 77"/>
                <a:gd name="T32" fmla="*/ 49 w 102"/>
                <a:gd name="T33" fmla="*/ 42 h 77"/>
                <a:gd name="T34" fmla="*/ 50 w 102"/>
                <a:gd name="T35" fmla="*/ 45 h 77"/>
                <a:gd name="T36" fmla="*/ 52 w 102"/>
                <a:gd name="T37" fmla="*/ 54 h 77"/>
                <a:gd name="T38" fmla="*/ 52 w 102"/>
                <a:gd name="T39" fmla="*/ 66 h 77"/>
                <a:gd name="T40" fmla="*/ 45 w 102"/>
                <a:gd name="T41" fmla="*/ 74 h 77"/>
                <a:gd name="T42" fmla="*/ 37 w 102"/>
                <a:gd name="T43" fmla="*/ 77 h 77"/>
                <a:gd name="T44" fmla="*/ 34 w 102"/>
                <a:gd name="T45" fmla="*/ 77 h 77"/>
                <a:gd name="T46" fmla="*/ 30 w 102"/>
                <a:gd name="T47" fmla="*/ 73 h 77"/>
                <a:gd name="T48" fmla="*/ 24 w 102"/>
                <a:gd name="T49" fmla="*/ 62 h 77"/>
                <a:gd name="T50" fmla="*/ 20 w 102"/>
                <a:gd name="T51" fmla="*/ 52 h 77"/>
                <a:gd name="T52" fmla="*/ 20 w 102"/>
                <a:gd name="T53" fmla="*/ 44 h 77"/>
                <a:gd name="T54" fmla="*/ 19 w 102"/>
                <a:gd name="T55" fmla="*/ 38 h 77"/>
                <a:gd name="T56" fmla="*/ 14 w 102"/>
                <a:gd name="T57" fmla="*/ 31 h 77"/>
                <a:gd name="T58" fmla="*/ 6 w 102"/>
                <a:gd name="T59" fmla="*/ 22 h 77"/>
                <a:gd name="T60" fmla="*/ 0 w 102"/>
                <a:gd name="T61" fmla="*/ 14 h 77"/>
                <a:gd name="T62" fmla="*/ 1 w 102"/>
                <a:gd name="T63" fmla="*/ 8 h 77"/>
                <a:gd name="T64" fmla="*/ 10 w 102"/>
                <a:gd name="T65" fmla="*/ 7 h 77"/>
                <a:gd name="T66" fmla="*/ 22 w 102"/>
                <a:gd name="T67" fmla="*/ 9 h 77"/>
                <a:gd name="T68" fmla="*/ 29 w 102"/>
                <a:gd name="T69" fmla="*/ 12 h 77"/>
                <a:gd name="T70" fmla="*/ 34 w 102"/>
                <a:gd name="T71" fmla="*/ 13 h 77"/>
                <a:gd name="T72" fmla="*/ 42 w 102"/>
                <a:gd name="T73" fmla="*/ 14 h 77"/>
                <a:gd name="T74" fmla="*/ 46 w 102"/>
                <a:gd name="T75" fmla="*/ 14 h 77"/>
                <a:gd name="T76" fmla="*/ 46 w 102"/>
                <a:gd name="T77" fmla="*/ 13 h 77"/>
                <a:gd name="T78" fmla="*/ 46 w 102"/>
                <a:gd name="T79" fmla="*/ 13 h 77"/>
                <a:gd name="T80" fmla="*/ 55 w 102"/>
                <a:gd name="T81" fmla="*/ 14 h 77"/>
                <a:gd name="T82" fmla="*/ 62 w 102"/>
                <a:gd name="T83" fmla="*/ 14 h 77"/>
                <a:gd name="T84" fmla="*/ 69 w 102"/>
                <a:gd name="T85" fmla="*/ 13 h 77"/>
                <a:gd name="T86" fmla="*/ 74 w 102"/>
                <a:gd name="T87" fmla="*/ 10 h 77"/>
                <a:gd name="T88" fmla="*/ 78 w 102"/>
                <a:gd name="T89" fmla="*/ 7 h 77"/>
                <a:gd name="T90" fmla="*/ 83 w 102"/>
                <a:gd name="T91" fmla="*/ 4 h 77"/>
                <a:gd name="T92" fmla="*/ 89 w 102"/>
                <a:gd name="T93" fmla="*/ 1 h 77"/>
                <a:gd name="T94" fmla="*/ 95 w 102"/>
                <a:gd name="T95" fmla="*/ 0 h 77"/>
                <a:gd name="T96" fmla="*/ 102 w 102"/>
                <a:gd name="T97" fmla="*/ 0 h 7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02"/>
                <a:gd name="T148" fmla="*/ 0 h 77"/>
                <a:gd name="T149" fmla="*/ 102 w 102"/>
                <a:gd name="T150" fmla="*/ 77 h 7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02" h="77">
                  <a:moveTo>
                    <a:pt x="102" y="0"/>
                  </a:moveTo>
                  <a:lnTo>
                    <a:pt x="99" y="4"/>
                  </a:lnTo>
                  <a:lnTo>
                    <a:pt x="95" y="14"/>
                  </a:lnTo>
                  <a:lnTo>
                    <a:pt x="89" y="27"/>
                  </a:lnTo>
                  <a:lnTo>
                    <a:pt x="84" y="38"/>
                  </a:lnTo>
                  <a:lnTo>
                    <a:pt x="82" y="50"/>
                  </a:lnTo>
                  <a:lnTo>
                    <a:pt x="80" y="61"/>
                  </a:lnTo>
                  <a:lnTo>
                    <a:pt x="78" y="70"/>
                  </a:lnTo>
                  <a:lnTo>
                    <a:pt x="77" y="74"/>
                  </a:lnTo>
                  <a:lnTo>
                    <a:pt x="75" y="74"/>
                  </a:lnTo>
                  <a:lnTo>
                    <a:pt x="70" y="72"/>
                  </a:lnTo>
                  <a:lnTo>
                    <a:pt x="65" y="68"/>
                  </a:lnTo>
                  <a:lnTo>
                    <a:pt x="62" y="59"/>
                  </a:lnTo>
                  <a:lnTo>
                    <a:pt x="60" y="51"/>
                  </a:lnTo>
                  <a:lnTo>
                    <a:pt x="55" y="45"/>
                  </a:lnTo>
                  <a:lnTo>
                    <a:pt x="51" y="43"/>
                  </a:lnTo>
                  <a:lnTo>
                    <a:pt x="49" y="42"/>
                  </a:lnTo>
                  <a:lnTo>
                    <a:pt x="50" y="45"/>
                  </a:lnTo>
                  <a:lnTo>
                    <a:pt x="52" y="54"/>
                  </a:lnTo>
                  <a:lnTo>
                    <a:pt x="52" y="66"/>
                  </a:lnTo>
                  <a:lnTo>
                    <a:pt x="45" y="74"/>
                  </a:lnTo>
                  <a:lnTo>
                    <a:pt x="37" y="77"/>
                  </a:lnTo>
                  <a:lnTo>
                    <a:pt x="34" y="77"/>
                  </a:lnTo>
                  <a:lnTo>
                    <a:pt x="30" y="73"/>
                  </a:lnTo>
                  <a:lnTo>
                    <a:pt x="24" y="62"/>
                  </a:lnTo>
                  <a:lnTo>
                    <a:pt x="20" y="52"/>
                  </a:lnTo>
                  <a:lnTo>
                    <a:pt x="20" y="44"/>
                  </a:lnTo>
                  <a:lnTo>
                    <a:pt x="19" y="38"/>
                  </a:lnTo>
                  <a:lnTo>
                    <a:pt x="14" y="31"/>
                  </a:lnTo>
                  <a:lnTo>
                    <a:pt x="6" y="22"/>
                  </a:lnTo>
                  <a:lnTo>
                    <a:pt x="0" y="14"/>
                  </a:lnTo>
                  <a:lnTo>
                    <a:pt x="1" y="8"/>
                  </a:lnTo>
                  <a:lnTo>
                    <a:pt x="10" y="7"/>
                  </a:lnTo>
                  <a:lnTo>
                    <a:pt x="22" y="9"/>
                  </a:lnTo>
                  <a:lnTo>
                    <a:pt x="29" y="12"/>
                  </a:lnTo>
                  <a:lnTo>
                    <a:pt x="34" y="13"/>
                  </a:lnTo>
                  <a:lnTo>
                    <a:pt x="42" y="14"/>
                  </a:lnTo>
                  <a:lnTo>
                    <a:pt x="46" y="14"/>
                  </a:lnTo>
                  <a:lnTo>
                    <a:pt x="46" y="13"/>
                  </a:lnTo>
                  <a:lnTo>
                    <a:pt x="55" y="14"/>
                  </a:lnTo>
                  <a:lnTo>
                    <a:pt x="62" y="14"/>
                  </a:lnTo>
                  <a:lnTo>
                    <a:pt x="69" y="13"/>
                  </a:lnTo>
                  <a:lnTo>
                    <a:pt x="74" y="10"/>
                  </a:lnTo>
                  <a:lnTo>
                    <a:pt x="78" y="7"/>
                  </a:lnTo>
                  <a:lnTo>
                    <a:pt x="83" y="4"/>
                  </a:lnTo>
                  <a:lnTo>
                    <a:pt x="89" y="1"/>
                  </a:lnTo>
                  <a:lnTo>
                    <a:pt x="95" y="0"/>
                  </a:lnTo>
                  <a:lnTo>
                    <a:pt x="102"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7" name="Freeform 71"/>
            <p:cNvSpPr>
              <a:spLocks/>
            </p:cNvSpPr>
            <p:nvPr/>
          </p:nvSpPr>
          <p:spPr bwMode="gray">
            <a:xfrm>
              <a:off x="5110" y="1591"/>
              <a:ext cx="70" cy="39"/>
            </a:xfrm>
            <a:custGeom>
              <a:avLst/>
              <a:gdLst>
                <a:gd name="T0" fmla="*/ 58 w 63"/>
                <a:gd name="T1" fmla="*/ 36 h 36"/>
                <a:gd name="T2" fmla="*/ 57 w 63"/>
                <a:gd name="T3" fmla="*/ 36 h 36"/>
                <a:gd name="T4" fmla="*/ 55 w 63"/>
                <a:gd name="T5" fmla="*/ 36 h 36"/>
                <a:gd name="T6" fmla="*/ 51 w 63"/>
                <a:gd name="T7" fmla="*/ 36 h 36"/>
                <a:gd name="T8" fmla="*/ 48 w 63"/>
                <a:gd name="T9" fmla="*/ 35 h 36"/>
                <a:gd name="T10" fmla="*/ 42 w 63"/>
                <a:gd name="T11" fmla="*/ 35 h 36"/>
                <a:gd name="T12" fmla="*/ 36 w 63"/>
                <a:gd name="T13" fmla="*/ 32 h 36"/>
                <a:gd name="T14" fmla="*/ 31 w 63"/>
                <a:gd name="T15" fmla="*/ 31 h 36"/>
                <a:gd name="T16" fmla="*/ 24 w 63"/>
                <a:gd name="T17" fmla="*/ 29 h 36"/>
                <a:gd name="T18" fmla="*/ 12 w 63"/>
                <a:gd name="T19" fmla="*/ 23 h 36"/>
                <a:gd name="T20" fmla="*/ 5 w 63"/>
                <a:gd name="T21" fmla="*/ 16 h 36"/>
                <a:gd name="T22" fmla="*/ 1 w 63"/>
                <a:gd name="T23" fmla="*/ 13 h 36"/>
                <a:gd name="T24" fmla="*/ 0 w 63"/>
                <a:gd name="T25" fmla="*/ 11 h 36"/>
                <a:gd name="T26" fmla="*/ 1 w 63"/>
                <a:gd name="T27" fmla="*/ 8 h 36"/>
                <a:gd name="T28" fmla="*/ 5 w 63"/>
                <a:gd name="T29" fmla="*/ 4 h 36"/>
                <a:gd name="T30" fmla="*/ 12 w 63"/>
                <a:gd name="T31" fmla="*/ 0 h 36"/>
                <a:gd name="T32" fmla="*/ 24 w 63"/>
                <a:gd name="T33" fmla="*/ 0 h 36"/>
                <a:gd name="T34" fmla="*/ 31 w 63"/>
                <a:gd name="T35" fmla="*/ 2 h 36"/>
                <a:gd name="T36" fmla="*/ 39 w 63"/>
                <a:gd name="T37" fmla="*/ 5 h 36"/>
                <a:gd name="T38" fmla="*/ 47 w 63"/>
                <a:gd name="T39" fmla="*/ 9 h 36"/>
                <a:gd name="T40" fmla="*/ 55 w 63"/>
                <a:gd name="T41" fmla="*/ 14 h 36"/>
                <a:gd name="T42" fmla="*/ 59 w 63"/>
                <a:gd name="T43" fmla="*/ 19 h 36"/>
                <a:gd name="T44" fmla="*/ 63 w 63"/>
                <a:gd name="T45" fmla="*/ 24 h 36"/>
                <a:gd name="T46" fmla="*/ 63 w 63"/>
                <a:gd name="T47" fmla="*/ 30 h 36"/>
                <a:gd name="T48" fmla="*/ 58 w 63"/>
                <a:gd name="T49" fmla="*/ 36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3"/>
                <a:gd name="T76" fmla="*/ 0 h 36"/>
                <a:gd name="T77" fmla="*/ 63 w 63"/>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3" h="36">
                  <a:moveTo>
                    <a:pt x="58" y="36"/>
                  </a:moveTo>
                  <a:lnTo>
                    <a:pt x="57" y="36"/>
                  </a:lnTo>
                  <a:lnTo>
                    <a:pt x="55" y="36"/>
                  </a:lnTo>
                  <a:lnTo>
                    <a:pt x="51" y="36"/>
                  </a:lnTo>
                  <a:lnTo>
                    <a:pt x="48" y="35"/>
                  </a:lnTo>
                  <a:lnTo>
                    <a:pt x="42" y="35"/>
                  </a:lnTo>
                  <a:lnTo>
                    <a:pt x="36" y="32"/>
                  </a:lnTo>
                  <a:lnTo>
                    <a:pt x="31" y="31"/>
                  </a:lnTo>
                  <a:lnTo>
                    <a:pt x="24" y="29"/>
                  </a:lnTo>
                  <a:lnTo>
                    <a:pt x="12" y="23"/>
                  </a:lnTo>
                  <a:lnTo>
                    <a:pt x="5" y="16"/>
                  </a:lnTo>
                  <a:lnTo>
                    <a:pt x="1" y="13"/>
                  </a:lnTo>
                  <a:lnTo>
                    <a:pt x="0" y="11"/>
                  </a:lnTo>
                  <a:lnTo>
                    <a:pt x="1" y="8"/>
                  </a:lnTo>
                  <a:lnTo>
                    <a:pt x="5" y="4"/>
                  </a:lnTo>
                  <a:lnTo>
                    <a:pt x="12" y="0"/>
                  </a:lnTo>
                  <a:lnTo>
                    <a:pt x="24" y="0"/>
                  </a:lnTo>
                  <a:lnTo>
                    <a:pt x="31" y="2"/>
                  </a:lnTo>
                  <a:lnTo>
                    <a:pt x="39" y="5"/>
                  </a:lnTo>
                  <a:lnTo>
                    <a:pt x="47" y="9"/>
                  </a:lnTo>
                  <a:lnTo>
                    <a:pt x="55" y="14"/>
                  </a:lnTo>
                  <a:lnTo>
                    <a:pt x="59" y="19"/>
                  </a:lnTo>
                  <a:lnTo>
                    <a:pt x="63" y="24"/>
                  </a:lnTo>
                  <a:lnTo>
                    <a:pt x="63" y="30"/>
                  </a:lnTo>
                  <a:lnTo>
                    <a:pt x="58" y="36"/>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8" name="Freeform 72"/>
            <p:cNvSpPr>
              <a:spLocks/>
            </p:cNvSpPr>
            <p:nvPr/>
          </p:nvSpPr>
          <p:spPr bwMode="gray">
            <a:xfrm>
              <a:off x="4862" y="1501"/>
              <a:ext cx="81" cy="61"/>
            </a:xfrm>
            <a:custGeom>
              <a:avLst/>
              <a:gdLst>
                <a:gd name="T0" fmla="*/ 64 w 73"/>
                <a:gd name="T1" fmla="*/ 13 h 57"/>
                <a:gd name="T2" fmla="*/ 62 w 73"/>
                <a:gd name="T3" fmla="*/ 12 h 57"/>
                <a:gd name="T4" fmla="*/ 54 w 73"/>
                <a:gd name="T5" fmla="*/ 8 h 57"/>
                <a:gd name="T6" fmla="*/ 46 w 73"/>
                <a:gd name="T7" fmla="*/ 5 h 57"/>
                <a:gd name="T8" fmla="*/ 37 w 73"/>
                <a:gd name="T9" fmla="*/ 2 h 57"/>
                <a:gd name="T10" fmla="*/ 30 w 73"/>
                <a:gd name="T11" fmla="*/ 0 h 57"/>
                <a:gd name="T12" fmla="*/ 25 w 73"/>
                <a:gd name="T13" fmla="*/ 2 h 57"/>
                <a:gd name="T14" fmla="*/ 19 w 73"/>
                <a:gd name="T15" fmla="*/ 6 h 57"/>
                <a:gd name="T16" fmla="*/ 12 w 73"/>
                <a:gd name="T17" fmla="*/ 13 h 57"/>
                <a:gd name="T18" fmla="*/ 5 w 73"/>
                <a:gd name="T19" fmla="*/ 21 h 57"/>
                <a:gd name="T20" fmla="*/ 1 w 73"/>
                <a:gd name="T21" fmla="*/ 30 h 57"/>
                <a:gd name="T22" fmla="*/ 0 w 73"/>
                <a:gd name="T23" fmla="*/ 38 h 57"/>
                <a:gd name="T24" fmla="*/ 5 w 73"/>
                <a:gd name="T25" fmla="*/ 44 h 57"/>
                <a:gd name="T26" fmla="*/ 12 w 73"/>
                <a:gd name="T27" fmla="*/ 46 h 57"/>
                <a:gd name="T28" fmla="*/ 19 w 73"/>
                <a:gd name="T29" fmla="*/ 46 h 57"/>
                <a:gd name="T30" fmla="*/ 24 w 73"/>
                <a:gd name="T31" fmla="*/ 46 h 57"/>
                <a:gd name="T32" fmla="*/ 30 w 73"/>
                <a:gd name="T33" fmla="*/ 51 h 57"/>
                <a:gd name="T34" fmla="*/ 38 w 73"/>
                <a:gd name="T35" fmla="*/ 56 h 57"/>
                <a:gd name="T36" fmla="*/ 48 w 73"/>
                <a:gd name="T37" fmla="*/ 57 h 57"/>
                <a:gd name="T38" fmla="*/ 57 w 73"/>
                <a:gd name="T39" fmla="*/ 56 h 57"/>
                <a:gd name="T40" fmla="*/ 61 w 73"/>
                <a:gd name="T41" fmla="*/ 55 h 57"/>
                <a:gd name="T42" fmla="*/ 60 w 73"/>
                <a:gd name="T43" fmla="*/ 52 h 57"/>
                <a:gd name="T44" fmla="*/ 57 w 73"/>
                <a:gd name="T45" fmla="*/ 46 h 57"/>
                <a:gd name="T46" fmla="*/ 56 w 73"/>
                <a:gd name="T47" fmla="*/ 40 h 57"/>
                <a:gd name="T48" fmla="*/ 61 w 73"/>
                <a:gd name="T49" fmla="*/ 34 h 57"/>
                <a:gd name="T50" fmla="*/ 68 w 73"/>
                <a:gd name="T51" fmla="*/ 29 h 57"/>
                <a:gd name="T52" fmla="*/ 73 w 73"/>
                <a:gd name="T53" fmla="*/ 25 h 57"/>
                <a:gd name="T54" fmla="*/ 72 w 73"/>
                <a:gd name="T55" fmla="*/ 20 h 57"/>
                <a:gd name="T56" fmla="*/ 64 w 73"/>
                <a:gd name="T57" fmla="*/ 13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
                <a:gd name="T88" fmla="*/ 0 h 57"/>
                <a:gd name="T89" fmla="*/ 73 w 73"/>
                <a:gd name="T90" fmla="*/ 57 h 5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 h="57">
                  <a:moveTo>
                    <a:pt x="64" y="13"/>
                  </a:moveTo>
                  <a:lnTo>
                    <a:pt x="62" y="12"/>
                  </a:lnTo>
                  <a:lnTo>
                    <a:pt x="54" y="8"/>
                  </a:lnTo>
                  <a:lnTo>
                    <a:pt x="46" y="5"/>
                  </a:lnTo>
                  <a:lnTo>
                    <a:pt x="37" y="2"/>
                  </a:lnTo>
                  <a:lnTo>
                    <a:pt x="30" y="0"/>
                  </a:lnTo>
                  <a:lnTo>
                    <a:pt x="25" y="2"/>
                  </a:lnTo>
                  <a:lnTo>
                    <a:pt x="19" y="6"/>
                  </a:lnTo>
                  <a:lnTo>
                    <a:pt x="12" y="13"/>
                  </a:lnTo>
                  <a:lnTo>
                    <a:pt x="5" y="21"/>
                  </a:lnTo>
                  <a:lnTo>
                    <a:pt x="1" y="30"/>
                  </a:lnTo>
                  <a:lnTo>
                    <a:pt x="0" y="38"/>
                  </a:lnTo>
                  <a:lnTo>
                    <a:pt x="5" y="44"/>
                  </a:lnTo>
                  <a:lnTo>
                    <a:pt x="12" y="46"/>
                  </a:lnTo>
                  <a:lnTo>
                    <a:pt x="19" y="46"/>
                  </a:lnTo>
                  <a:lnTo>
                    <a:pt x="24" y="46"/>
                  </a:lnTo>
                  <a:lnTo>
                    <a:pt x="30" y="51"/>
                  </a:lnTo>
                  <a:lnTo>
                    <a:pt x="38" y="56"/>
                  </a:lnTo>
                  <a:lnTo>
                    <a:pt x="48" y="57"/>
                  </a:lnTo>
                  <a:lnTo>
                    <a:pt x="57" y="56"/>
                  </a:lnTo>
                  <a:lnTo>
                    <a:pt x="61" y="55"/>
                  </a:lnTo>
                  <a:lnTo>
                    <a:pt x="60" y="52"/>
                  </a:lnTo>
                  <a:lnTo>
                    <a:pt x="57" y="46"/>
                  </a:lnTo>
                  <a:lnTo>
                    <a:pt x="56" y="40"/>
                  </a:lnTo>
                  <a:lnTo>
                    <a:pt x="61" y="34"/>
                  </a:lnTo>
                  <a:lnTo>
                    <a:pt x="68" y="29"/>
                  </a:lnTo>
                  <a:lnTo>
                    <a:pt x="73" y="25"/>
                  </a:lnTo>
                  <a:lnTo>
                    <a:pt x="72" y="20"/>
                  </a:lnTo>
                  <a:lnTo>
                    <a:pt x="64" y="13"/>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19" name="Freeform 73"/>
            <p:cNvSpPr>
              <a:spLocks/>
            </p:cNvSpPr>
            <p:nvPr/>
          </p:nvSpPr>
          <p:spPr bwMode="gray">
            <a:xfrm>
              <a:off x="4711" y="1635"/>
              <a:ext cx="127" cy="85"/>
            </a:xfrm>
            <a:custGeom>
              <a:avLst/>
              <a:gdLst>
                <a:gd name="T0" fmla="*/ 116 w 116"/>
                <a:gd name="T1" fmla="*/ 69 h 79"/>
                <a:gd name="T2" fmla="*/ 113 w 116"/>
                <a:gd name="T3" fmla="*/ 72 h 79"/>
                <a:gd name="T4" fmla="*/ 109 w 116"/>
                <a:gd name="T5" fmla="*/ 75 h 79"/>
                <a:gd name="T6" fmla="*/ 103 w 116"/>
                <a:gd name="T7" fmla="*/ 79 h 79"/>
                <a:gd name="T8" fmla="*/ 95 w 116"/>
                <a:gd name="T9" fmla="*/ 76 h 79"/>
                <a:gd name="T10" fmla="*/ 88 w 116"/>
                <a:gd name="T11" fmla="*/ 71 h 79"/>
                <a:gd name="T12" fmla="*/ 82 w 116"/>
                <a:gd name="T13" fmla="*/ 63 h 79"/>
                <a:gd name="T14" fmla="*/ 76 w 116"/>
                <a:gd name="T15" fmla="*/ 54 h 79"/>
                <a:gd name="T16" fmla="*/ 67 w 116"/>
                <a:gd name="T17" fmla="*/ 49 h 79"/>
                <a:gd name="T18" fmla="*/ 61 w 116"/>
                <a:gd name="T19" fmla="*/ 46 h 79"/>
                <a:gd name="T20" fmla="*/ 57 w 116"/>
                <a:gd name="T21" fmla="*/ 43 h 79"/>
                <a:gd name="T22" fmla="*/ 51 w 116"/>
                <a:gd name="T23" fmla="*/ 40 h 79"/>
                <a:gd name="T24" fmla="*/ 47 w 116"/>
                <a:gd name="T25" fmla="*/ 36 h 79"/>
                <a:gd name="T26" fmla="*/ 41 w 116"/>
                <a:gd name="T27" fmla="*/ 33 h 79"/>
                <a:gd name="T28" fmla="*/ 36 w 116"/>
                <a:gd name="T29" fmla="*/ 29 h 79"/>
                <a:gd name="T30" fmla="*/ 30 w 116"/>
                <a:gd name="T31" fmla="*/ 25 h 79"/>
                <a:gd name="T32" fmla="*/ 25 w 116"/>
                <a:gd name="T33" fmla="*/ 21 h 79"/>
                <a:gd name="T34" fmla="*/ 15 w 116"/>
                <a:gd name="T35" fmla="*/ 13 h 79"/>
                <a:gd name="T36" fmla="*/ 7 w 116"/>
                <a:gd name="T37" fmla="*/ 7 h 79"/>
                <a:gd name="T38" fmla="*/ 3 w 116"/>
                <a:gd name="T39" fmla="*/ 3 h 79"/>
                <a:gd name="T40" fmla="*/ 0 w 116"/>
                <a:gd name="T41" fmla="*/ 0 h 79"/>
                <a:gd name="T42" fmla="*/ 4 w 116"/>
                <a:gd name="T43" fmla="*/ 2 h 79"/>
                <a:gd name="T44" fmla="*/ 11 w 116"/>
                <a:gd name="T45" fmla="*/ 3 h 79"/>
                <a:gd name="T46" fmla="*/ 21 w 116"/>
                <a:gd name="T47" fmla="*/ 5 h 79"/>
                <a:gd name="T48" fmla="*/ 32 w 116"/>
                <a:gd name="T49" fmla="*/ 7 h 79"/>
                <a:gd name="T50" fmla="*/ 37 w 116"/>
                <a:gd name="T51" fmla="*/ 8 h 79"/>
                <a:gd name="T52" fmla="*/ 43 w 116"/>
                <a:gd name="T53" fmla="*/ 8 h 79"/>
                <a:gd name="T54" fmla="*/ 49 w 116"/>
                <a:gd name="T55" fmla="*/ 8 h 79"/>
                <a:gd name="T56" fmla="*/ 55 w 116"/>
                <a:gd name="T57" fmla="*/ 8 h 79"/>
                <a:gd name="T58" fmla="*/ 59 w 116"/>
                <a:gd name="T59" fmla="*/ 8 h 79"/>
                <a:gd name="T60" fmla="*/ 64 w 116"/>
                <a:gd name="T61" fmla="*/ 10 h 79"/>
                <a:gd name="T62" fmla="*/ 67 w 116"/>
                <a:gd name="T63" fmla="*/ 11 h 79"/>
                <a:gd name="T64" fmla="*/ 71 w 116"/>
                <a:gd name="T65" fmla="*/ 14 h 79"/>
                <a:gd name="T66" fmla="*/ 75 w 116"/>
                <a:gd name="T67" fmla="*/ 22 h 79"/>
                <a:gd name="T68" fmla="*/ 79 w 116"/>
                <a:gd name="T69" fmla="*/ 28 h 79"/>
                <a:gd name="T70" fmla="*/ 80 w 116"/>
                <a:gd name="T71" fmla="*/ 33 h 79"/>
                <a:gd name="T72" fmla="*/ 81 w 116"/>
                <a:gd name="T73" fmla="*/ 35 h 79"/>
                <a:gd name="T74" fmla="*/ 82 w 116"/>
                <a:gd name="T75" fmla="*/ 36 h 79"/>
                <a:gd name="T76" fmla="*/ 86 w 116"/>
                <a:gd name="T77" fmla="*/ 38 h 79"/>
                <a:gd name="T78" fmla="*/ 90 w 116"/>
                <a:gd name="T79" fmla="*/ 42 h 79"/>
                <a:gd name="T80" fmla="*/ 96 w 116"/>
                <a:gd name="T81" fmla="*/ 45 h 79"/>
                <a:gd name="T82" fmla="*/ 102 w 116"/>
                <a:gd name="T83" fmla="*/ 51 h 79"/>
                <a:gd name="T84" fmla="*/ 108 w 116"/>
                <a:gd name="T85" fmla="*/ 57 h 79"/>
                <a:gd name="T86" fmla="*/ 112 w 116"/>
                <a:gd name="T87" fmla="*/ 63 h 79"/>
                <a:gd name="T88" fmla="*/ 116 w 116"/>
                <a:gd name="T89" fmla="*/ 69 h 7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6"/>
                <a:gd name="T136" fmla="*/ 0 h 79"/>
                <a:gd name="T137" fmla="*/ 116 w 116"/>
                <a:gd name="T138" fmla="*/ 79 h 7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6" h="79">
                  <a:moveTo>
                    <a:pt x="116" y="69"/>
                  </a:moveTo>
                  <a:lnTo>
                    <a:pt x="113" y="72"/>
                  </a:lnTo>
                  <a:lnTo>
                    <a:pt x="109" y="75"/>
                  </a:lnTo>
                  <a:lnTo>
                    <a:pt x="103" y="79"/>
                  </a:lnTo>
                  <a:lnTo>
                    <a:pt x="95" y="76"/>
                  </a:lnTo>
                  <a:lnTo>
                    <a:pt x="88" y="71"/>
                  </a:lnTo>
                  <a:lnTo>
                    <a:pt x="82" y="63"/>
                  </a:lnTo>
                  <a:lnTo>
                    <a:pt x="76" y="54"/>
                  </a:lnTo>
                  <a:lnTo>
                    <a:pt x="67" y="49"/>
                  </a:lnTo>
                  <a:lnTo>
                    <a:pt x="61" y="46"/>
                  </a:lnTo>
                  <a:lnTo>
                    <a:pt x="57" y="43"/>
                  </a:lnTo>
                  <a:lnTo>
                    <a:pt x="51" y="40"/>
                  </a:lnTo>
                  <a:lnTo>
                    <a:pt x="47" y="36"/>
                  </a:lnTo>
                  <a:lnTo>
                    <a:pt x="41" y="33"/>
                  </a:lnTo>
                  <a:lnTo>
                    <a:pt x="36" y="29"/>
                  </a:lnTo>
                  <a:lnTo>
                    <a:pt x="30" y="25"/>
                  </a:lnTo>
                  <a:lnTo>
                    <a:pt x="25" y="21"/>
                  </a:lnTo>
                  <a:lnTo>
                    <a:pt x="15" y="13"/>
                  </a:lnTo>
                  <a:lnTo>
                    <a:pt x="7" y="7"/>
                  </a:lnTo>
                  <a:lnTo>
                    <a:pt x="3" y="3"/>
                  </a:lnTo>
                  <a:lnTo>
                    <a:pt x="0" y="0"/>
                  </a:lnTo>
                  <a:lnTo>
                    <a:pt x="4" y="2"/>
                  </a:lnTo>
                  <a:lnTo>
                    <a:pt x="11" y="3"/>
                  </a:lnTo>
                  <a:lnTo>
                    <a:pt x="21" y="5"/>
                  </a:lnTo>
                  <a:lnTo>
                    <a:pt x="32" y="7"/>
                  </a:lnTo>
                  <a:lnTo>
                    <a:pt x="37" y="8"/>
                  </a:lnTo>
                  <a:lnTo>
                    <a:pt x="43" y="8"/>
                  </a:lnTo>
                  <a:lnTo>
                    <a:pt x="49" y="8"/>
                  </a:lnTo>
                  <a:lnTo>
                    <a:pt x="55" y="8"/>
                  </a:lnTo>
                  <a:lnTo>
                    <a:pt x="59" y="8"/>
                  </a:lnTo>
                  <a:lnTo>
                    <a:pt x="64" y="10"/>
                  </a:lnTo>
                  <a:lnTo>
                    <a:pt x="67" y="11"/>
                  </a:lnTo>
                  <a:lnTo>
                    <a:pt x="71" y="14"/>
                  </a:lnTo>
                  <a:lnTo>
                    <a:pt x="75" y="22"/>
                  </a:lnTo>
                  <a:lnTo>
                    <a:pt x="79" y="28"/>
                  </a:lnTo>
                  <a:lnTo>
                    <a:pt x="80" y="33"/>
                  </a:lnTo>
                  <a:lnTo>
                    <a:pt x="81" y="35"/>
                  </a:lnTo>
                  <a:lnTo>
                    <a:pt x="82" y="36"/>
                  </a:lnTo>
                  <a:lnTo>
                    <a:pt x="86" y="38"/>
                  </a:lnTo>
                  <a:lnTo>
                    <a:pt x="90" y="42"/>
                  </a:lnTo>
                  <a:lnTo>
                    <a:pt x="96" y="45"/>
                  </a:lnTo>
                  <a:lnTo>
                    <a:pt x="102" y="51"/>
                  </a:lnTo>
                  <a:lnTo>
                    <a:pt x="108" y="57"/>
                  </a:lnTo>
                  <a:lnTo>
                    <a:pt x="112" y="63"/>
                  </a:lnTo>
                  <a:lnTo>
                    <a:pt x="116" y="69"/>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0" name="Freeform 74"/>
            <p:cNvSpPr>
              <a:spLocks/>
            </p:cNvSpPr>
            <p:nvPr/>
          </p:nvSpPr>
          <p:spPr bwMode="gray">
            <a:xfrm>
              <a:off x="4549" y="1709"/>
              <a:ext cx="116" cy="92"/>
            </a:xfrm>
            <a:custGeom>
              <a:avLst/>
              <a:gdLst>
                <a:gd name="T0" fmla="*/ 106 w 106"/>
                <a:gd name="T1" fmla="*/ 74 h 83"/>
                <a:gd name="T2" fmla="*/ 104 w 106"/>
                <a:gd name="T3" fmla="*/ 74 h 83"/>
                <a:gd name="T4" fmla="*/ 99 w 106"/>
                <a:gd name="T5" fmla="*/ 73 h 83"/>
                <a:gd name="T6" fmla="*/ 90 w 106"/>
                <a:gd name="T7" fmla="*/ 70 h 83"/>
                <a:gd name="T8" fmla="*/ 77 w 106"/>
                <a:gd name="T9" fmla="*/ 64 h 83"/>
                <a:gd name="T10" fmla="*/ 66 w 106"/>
                <a:gd name="T11" fmla="*/ 56 h 83"/>
                <a:gd name="T12" fmla="*/ 58 w 106"/>
                <a:gd name="T13" fmla="*/ 48 h 83"/>
                <a:gd name="T14" fmla="*/ 52 w 106"/>
                <a:gd name="T15" fmla="*/ 41 h 83"/>
                <a:gd name="T16" fmla="*/ 46 w 106"/>
                <a:gd name="T17" fmla="*/ 33 h 83"/>
                <a:gd name="T18" fmla="*/ 43 w 106"/>
                <a:gd name="T19" fmla="*/ 28 h 83"/>
                <a:gd name="T20" fmla="*/ 38 w 106"/>
                <a:gd name="T21" fmla="*/ 24 h 83"/>
                <a:gd name="T22" fmla="*/ 32 w 106"/>
                <a:gd name="T23" fmla="*/ 19 h 83"/>
                <a:gd name="T24" fmla="*/ 25 w 106"/>
                <a:gd name="T25" fmla="*/ 14 h 83"/>
                <a:gd name="T26" fmla="*/ 18 w 106"/>
                <a:gd name="T27" fmla="*/ 10 h 83"/>
                <a:gd name="T28" fmla="*/ 13 w 106"/>
                <a:gd name="T29" fmla="*/ 5 h 83"/>
                <a:gd name="T30" fmla="*/ 7 w 106"/>
                <a:gd name="T31" fmla="*/ 3 h 83"/>
                <a:gd name="T32" fmla="*/ 2 w 106"/>
                <a:gd name="T33" fmla="*/ 0 h 83"/>
                <a:gd name="T34" fmla="*/ 0 w 106"/>
                <a:gd name="T35" fmla="*/ 3 h 83"/>
                <a:gd name="T36" fmla="*/ 3 w 106"/>
                <a:gd name="T37" fmla="*/ 11 h 83"/>
                <a:gd name="T38" fmla="*/ 9 w 106"/>
                <a:gd name="T39" fmla="*/ 22 h 83"/>
                <a:gd name="T40" fmla="*/ 13 w 106"/>
                <a:gd name="T41" fmla="*/ 33 h 83"/>
                <a:gd name="T42" fmla="*/ 13 w 106"/>
                <a:gd name="T43" fmla="*/ 41 h 83"/>
                <a:gd name="T44" fmla="*/ 15 w 106"/>
                <a:gd name="T45" fmla="*/ 50 h 83"/>
                <a:gd name="T46" fmla="*/ 18 w 106"/>
                <a:gd name="T47" fmla="*/ 58 h 83"/>
                <a:gd name="T48" fmla="*/ 26 w 106"/>
                <a:gd name="T49" fmla="*/ 64 h 83"/>
                <a:gd name="T50" fmla="*/ 35 w 106"/>
                <a:gd name="T51" fmla="*/ 67 h 83"/>
                <a:gd name="T52" fmla="*/ 43 w 106"/>
                <a:gd name="T53" fmla="*/ 68 h 83"/>
                <a:gd name="T54" fmla="*/ 51 w 106"/>
                <a:gd name="T55" fmla="*/ 71 h 83"/>
                <a:gd name="T56" fmla="*/ 60 w 106"/>
                <a:gd name="T57" fmla="*/ 74 h 83"/>
                <a:gd name="T58" fmla="*/ 66 w 106"/>
                <a:gd name="T59" fmla="*/ 77 h 83"/>
                <a:gd name="T60" fmla="*/ 71 w 106"/>
                <a:gd name="T61" fmla="*/ 80 h 83"/>
                <a:gd name="T62" fmla="*/ 78 w 106"/>
                <a:gd name="T63" fmla="*/ 82 h 83"/>
                <a:gd name="T64" fmla="*/ 85 w 106"/>
                <a:gd name="T65" fmla="*/ 83 h 83"/>
                <a:gd name="T66" fmla="*/ 92 w 106"/>
                <a:gd name="T67" fmla="*/ 83 h 83"/>
                <a:gd name="T68" fmla="*/ 98 w 106"/>
                <a:gd name="T69" fmla="*/ 82 h 83"/>
                <a:gd name="T70" fmla="*/ 102 w 106"/>
                <a:gd name="T71" fmla="*/ 80 h 83"/>
                <a:gd name="T72" fmla="*/ 106 w 106"/>
                <a:gd name="T73" fmla="*/ 74 h 8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6"/>
                <a:gd name="T112" fmla="*/ 0 h 83"/>
                <a:gd name="T113" fmla="*/ 106 w 106"/>
                <a:gd name="T114" fmla="*/ 83 h 8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6" h="83">
                  <a:moveTo>
                    <a:pt x="106" y="74"/>
                  </a:moveTo>
                  <a:lnTo>
                    <a:pt x="104" y="74"/>
                  </a:lnTo>
                  <a:lnTo>
                    <a:pt x="99" y="73"/>
                  </a:lnTo>
                  <a:lnTo>
                    <a:pt x="90" y="70"/>
                  </a:lnTo>
                  <a:lnTo>
                    <a:pt x="77" y="64"/>
                  </a:lnTo>
                  <a:lnTo>
                    <a:pt x="66" y="56"/>
                  </a:lnTo>
                  <a:lnTo>
                    <a:pt x="58" y="48"/>
                  </a:lnTo>
                  <a:lnTo>
                    <a:pt x="52" y="41"/>
                  </a:lnTo>
                  <a:lnTo>
                    <a:pt x="46" y="33"/>
                  </a:lnTo>
                  <a:lnTo>
                    <a:pt x="43" y="28"/>
                  </a:lnTo>
                  <a:lnTo>
                    <a:pt x="38" y="24"/>
                  </a:lnTo>
                  <a:lnTo>
                    <a:pt x="32" y="19"/>
                  </a:lnTo>
                  <a:lnTo>
                    <a:pt x="25" y="14"/>
                  </a:lnTo>
                  <a:lnTo>
                    <a:pt x="18" y="10"/>
                  </a:lnTo>
                  <a:lnTo>
                    <a:pt x="13" y="5"/>
                  </a:lnTo>
                  <a:lnTo>
                    <a:pt x="7" y="3"/>
                  </a:lnTo>
                  <a:lnTo>
                    <a:pt x="2" y="0"/>
                  </a:lnTo>
                  <a:lnTo>
                    <a:pt x="0" y="3"/>
                  </a:lnTo>
                  <a:lnTo>
                    <a:pt x="3" y="11"/>
                  </a:lnTo>
                  <a:lnTo>
                    <a:pt x="9" y="22"/>
                  </a:lnTo>
                  <a:lnTo>
                    <a:pt x="13" y="33"/>
                  </a:lnTo>
                  <a:lnTo>
                    <a:pt x="13" y="41"/>
                  </a:lnTo>
                  <a:lnTo>
                    <a:pt x="15" y="50"/>
                  </a:lnTo>
                  <a:lnTo>
                    <a:pt x="18" y="58"/>
                  </a:lnTo>
                  <a:lnTo>
                    <a:pt x="26" y="64"/>
                  </a:lnTo>
                  <a:lnTo>
                    <a:pt x="35" y="67"/>
                  </a:lnTo>
                  <a:lnTo>
                    <a:pt x="43" y="68"/>
                  </a:lnTo>
                  <a:lnTo>
                    <a:pt x="51" y="71"/>
                  </a:lnTo>
                  <a:lnTo>
                    <a:pt x="60" y="74"/>
                  </a:lnTo>
                  <a:lnTo>
                    <a:pt x="66" y="77"/>
                  </a:lnTo>
                  <a:lnTo>
                    <a:pt x="71" y="80"/>
                  </a:lnTo>
                  <a:lnTo>
                    <a:pt x="78" y="82"/>
                  </a:lnTo>
                  <a:lnTo>
                    <a:pt x="85" y="83"/>
                  </a:lnTo>
                  <a:lnTo>
                    <a:pt x="92" y="83"/>
                  </a:lnTo>
                  <a:lnTo>
                    <a:pt x="98" y="82"/>
                  </a:lnTo>
                  <a:lnTo>
                    <a:pt x="102" y="80"/>
                  </a:lnTo>
                  <a:lnTo>
                    <a:pt x="106" y="74"/>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1" name="Freeform 75"/>
            <p:cNvSpPr>
              <a:spLocks/>
            </p:cNvSpPr>
            <p:nvPr/>
          </p:nvSpPr>
          <p:spPr bwMode="gray">
            <a:xfrm>
              <a:off x="4580" y="2524"/>
              <a:ext cx="24" cy="35"/>
            </a:xfrm>
            <a:custGeom>
              <a:avLst/>
              <a:gdLst>
                <a:gd name="T0" fmla="*/ 17 w 23"/>
                <a:gd name="T1" fmla="*/ 31 h 31"/>
                <a:gd name="T2" fmla="*/ 23 w 23"/>
                <a:gd name="T3" fmla="*/ 13 h 31"/>
                <a:gd name="T4" fmla="*/ 20 w 23"/>
                <a:gd name="T5" fmla="*/ 0 h 31"/>
                <a:gd name="T6" fmla="*/ 17 w 23"/>
                <a:gd name="T7" fmla="*/ 0 h 31"/>
                <a:gd name="T8" fmla="*/ 11 w 23"/>
                <a:gd name="T9" fmla="*/ 1 h 31"/>
                <a:gd name="T10" fmla="*/ 4 w 23"/>
                <a:gd name="T11" fmla="*/ 5 h 31"/>
                <a:gd name="T12" fmla="*/ 0 w 23"/>
                <a:gd name="T13" fmla="*/ 13 h 31"/>
                <a:gd name="T14" fmla="*/ 3 w 23"/>
                <a:gd name="T15" fmla="*/ 21 h 31"/>
                <a:gd name="T16" fmla="*/ 9 w 23"/>
                <a:gd name="T17" fmla="*/ 27 h 31"/>
                <a:gd name="T18" fmla="*/ 14 w 23"/>
                <a:gd name="T19" fmla="*/ 30 h 31"/>
                <a:gd name="T20" fmla="*/ 17 w 23"/>
                <a:gd name="T21" fmla="*/ 31 h 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31"/>
                <a:gd name="T35" fmla="*/ 23 w 23"/>
                <a:gd name="T36" fmla="*/ 31 h 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31">
                  <a:moveTo>
                    <a:pt x="17" y="31"/>
                  </a:moveTo>
                  <a:lnTo>
                    <a:pt x="23" y="13"/>
                  </a:lnTo>
                  <a:lnTo>
                    <a:pt x="20" y="0"/>
                  </a:lnTo>
                  <a:lnTo>
                    <a:pt x="17" y="0"/>
                  </a:lnTo>
                  <a:lnTo>
                    <a:pt x="11" y="1"/>
                  </a:lnTo>
                  <a:lnTo>
                    <a:pt x="4" y="5"/>
                  </a:lnTo>
                  <a:lnTo>
                    <a:pt x="0" y="13"/>
                  </a:lnTo>
                  <a:lnTo>
                    <a:pt x="3" y="21"/>
                  </a:lnTo>
                  <a:lnTo>
                    <a:pt x="9" y="27"/>
                  </a:lnTo>
                  <a:lnTo>
                    <a:pt x="14" y="30"/>
                  </a:lnTo>
                  <a:lnTo>
                    <a:pt x="17" y="31"/>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2" name="Freeform 76"/>
            <p:cNvSpPr>
              <a:spLocks/>
            </p:cNvSpPr>
            <p:nvPr/>
          </p:nvSpPr>
          <p:spPr bwMode="gray">
            <a:xfrm>
              <a:off x="4556" y="2570"/>
              <a:ext cx="26" cy="20"/>
            </a:xfrm>
            <a:custGeom>
              <a:avLst/>
              <a:gdLst>
                <a:gd name="T0" fmla="*/ 23 w 23"/>
                <a:gd name="T1" fmla="*/ 0 h 17"/>
                <a:gd name="T2" fmla="*/ 17 w 23"/>
                <a:gd name="T3" fmla="*/ 17 h 17"/>
                <a:gd name="T4" fmla="*/ 0 w 23"/>
                <a:gd name="T5" fmla="*/ 10 h 17"/>
                <a:gd name="T6" fmla="*/ 2 w 23"/>
                <a:gd name="T7" fmla="*/ 8 h 17"/>
                <a:gd name="T8" fmla="*/ 8 w 23"/>
                <a:gd name="T9" fmla="*/ 4 h 17"/>
                <a:gd name="T10" fmla="*/ 16 w 23"/>
                <a:gd name="T11" fmla="*/ 0 h 17"/>
                <a:gd name="T12" fmla="*/ 23 w 23"/>
                <a:gd name="T13" fmla="*/ 0 h 17"/>
                <a:gd name="T14" fmla="*/ 0 60000 65536"/>
                <a:gd name="T15" fmla="*/ 0 60000 65536"/>
                <a:gd name="T16" fmla="*/ 0 60000 65536"/>
                <a:gd name="T17" fmla="*/ 0 60000 65536"/>
                <a:gd name="T18" fmla="*/ 0 60000 65536"/>
                <a:gd name="T19" fmla="*/ 0 60000 65536"/>
                <a:gd name="T20" fmla="*/ 0 60000 65536"/>
                <a:gd name="T21" fmla="*/ 0 w 23"/>
                <a:gd name="T22" fmla="*/ 0 h 17"/>
                <a:gd name="T23" fmla="*/ 23 w 23"/>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17">
                  <a:moveTo>
                    <a:pt x="23" y="0"/>
                  </a:moveTo>
                  <a:lnTo>
                    <a:pt x="17" y="17"/>
                  </a:lnTo>
                  <a:lnTo>
                    <a:pt x="0" y="10"/>
                  </a:lnTo>
                  <a:lnTo>
                    <a:pt x="2" y="8"/>
                  </a:lnTo>
                  <a:lnTo>
                    <a:pt x="8" y="4"/>
                  </a:lnTo>
                  <a:lnTo>
                    <a:pt x="16" y="0"/>
                  </a:lnTo>
                  <a:lnTo>
                    <a:pt x="23"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3" name="Freeform 77"/>
            <p:cNvSpPr>
              <a:spLocks/>
            </p:cNvSpPr>
            <p:nvPr/>
          </p:nvSpPr>
          <p:spPr bwMode="gray">
            <a:xfrm>
              <a:off x="3844" y="2268"/>
              <a:ext cx="17" cy="22"/>
            </a:xfrm>
            <a:custGeom>
              <a:avLst/>
              <a:gdLst>
                <a:gd name="T0" fmla="val 14166163"/>
                <a:gd name="T1" fmla="*/ 0 h 18"/>
                <a:gd name="T2" fmla="*/ 0 w 16"/>
                <a:gd name="T3" fmla="*/ 4 h 18"/>
                <a:gd name="T4" fmla="*/ 0 w 16"/>
                <a:gd name="T5" fmla="*/ 7 h 18"/>
                <a:gd name="T6" fmla="*/ 1 w 16"/>
                <a:gd name="T7" fmla="*/ 12 h 18"/>
                <a:gd name="T8" fmla="*/ 4 w 16"/>
                <a:gd name="T9" fmla="*/ 17 h 18"/>
                <a:gd name="T10" fmla="*/ 10 w 16"/>
                <a:gd name="T11" fmla="*/ 18 h 18"/>
                <a:gd name="T12" fmla="*/ 15 w 16"/>
                <a:gd name="T13" fmla="*/ 14 h 18"/>
                <a:gd name="T14" fmla="*/ 16 w 16"/>
                <a:gd name="T15" fmla="*/ 8 h 18"/>
                <a:gd name="T16" fmla="*/ 15 w 16"/>
                <a:gd name="T17" fmla="*/ 2 h 18"/>
                <a:gd name="T18" fmla="*/ 14 w 16"/>
                <a:gd name="T19" fmla="*/ 0 h 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18"/>
                <a:gd name="T32" fmla="*/ 16 w 16"/>
                <a:gd name="T33" fmla="*/ 18 h 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18">
                  <a:moveTo>
                    <a:pt x="14" y="0"/>
                  </a:moveTo>
                  <a:lnTo>
                    <a:pt x="0" y="4"/>
                  </a:lnTo>
                  <a:lnTo>
                    <a:pt x="0" y="7"/>
                  </a:lnTo>
                  <a:lnTo>
                    <a:pt x="1" y="12"/>
                  </a:lnTo>
                  <a:lnTo>
                    <a:pt x="4" y="17"/>
                  </a:lnTo>
                  <a:lnTo>
                    <a:pt x="10" y="18"/>
                  </a:lnTo>
                  <a:lnTo>
                    <a:pt x="15" y="14"/>
                  </a:lnTo>
                  <a:lnTo>
                    <a:pt x="16" y="8"/>
                  </a:lnTo>
                  <a:lnTo>
                    <a:pt x="15" y="2"/>
                  </a:lnTo>
                  <a:lnTo>
                    <a:pt x="14"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4" name="Freeform 78"/>
            <p:cNvSpPr>
              <a:spLocks/>
            </p:cNvSpPr>
            <p:nvPr/>
          </p:nvSpPr>
          <p:spPr bwMode="gray">
            <a:xfrm>
              <a:off x="3855" y="2303"/>
              <a:ext cx="15" cy="24"/>
            </a:xfrm>
            <a:custGeom>
              <a:avLst/>
              <a:gdLst>
                <a:gd name="T0" fmla="*/ 14 w 14"/>
                <a:gd name="T1" fmla="*/ 4 h 22"/>
                <a:gd name="T2" fmla="*/ 10 w 14"/>
                <a:gd name="T3" fmla="*/ 22 h 22"/>
                <a:gd name="T4" fmla="*/ 0 w 14"/>
                <a:gd name="T5" fmla="*/ 4 h 22"/>
                <a:gd name="T6" fmla="*/ 1 w 14"/>
                <a:gd name="T7" fmla="*/ 3 h 22"/>
                <a:gd name="T8" fmla="*/ 5 w 14"/>
                <a:gd name="T9" fmla="*/ 1 h 22"/>
                <a:gd name="T10" fmla="*/ 9 w 14"/>
                <a:gd name="T11" fmla="*/ 0 h 22"/>
                <a:gd name="T12" fmla="*/ 14 w 14"/>
                <a:gd name="T13" fmla="*/ 4 h 22"/>
                <a:gd name="T14" fmla="*/ 0 60000 65536"/>
                <a:gd name="T15" fmla="*/ 0 60000 65536"/>
                <a:gd name="T16" fmla="*/ 0 60000 65536"/>
                <a:gd name="T17" fmla="*/ 0 60000 65536"/>
                <a:gd name="T18" fmla="*/ 0 60000 65536"/>
                <a:gd name="T19" fmla="*/ 0 60000 65536"/>
                <a:gd name="T20" fmla="*/ 0 60000 65536"/>
                <a:gd name="T21" fmla="*/ 0 w 14"/>
                <a:gd name="T22" fmla="*/ 0 h 22"/>
                <a:gd name="T23" fmla="*/ 14 w 14"/>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22">
                  <a:moveTo>
                    <a:pt x="14" y="4"/>
                  </a:moveTo>
                  <a:lnTo>
                    <a:pt x="10" y="22"/>
                  </a:lnTo>
                  <a:lnTo>
                    <a:pt x="0" y="4"/>
                  </a:lnTo>
                  <a:lnTo>
                    <a:pt x="1" y="3"/>
                  </a:lnTo>
                  <a:lnTo>
                    <a:pt x="5" y="1"/>
                  </a:lnTo>
                  <a:lnTo>
                    <a:pt x="9" y="0"/>
                  </a:lnTo>
                  <a:lnTo>
                    <a:pt x="14" y="4"/>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5" name="Freeform 79"/>
            <p:cNvSpPr>
              <a:spLocks/>
            </p:cNvSpPr>
            <p:nvPr/>
          </p:nvSpPr>
          <p:spPr bwMode="gray">
            <a:xfrm>
              <a:off x="3721" y="2001"/>
              <a:ext cx="20" cy="26"/>
            </a:xfrm>
            <a:custGeom>
              <a:avLst/>
              <a:gdLst>
                <a:gd name="T0" fmla="*/ 7 w 17"/>
                <a:gd name="T1" fmla="*/ 0 h 24"/>
                <a:gd name="T2" fmla="*/ 9 w 17"/>
                <a:gd name="T3" fmla="*/ 1 h 24"/>
                <a:gd name="T4" fmla="*/ 14 w 17"/>
                <a:gd name="T5" fmla="*/ 5 h 24"/>
                <a:gd name="T6" fmla="*/ 17 w 17"/>
                <a:gd name="T7" fmla="*/ 11 h 24"/>
                <a:gd name="T8" fmla="*/ 14 w 17"/>
                <a:gd name="T9" fmla="*/ 17 h 24"/>
                <a:gd name="T10" fmla="*/ 8 w 17"/>
                <a:gd name="T11" fmla="*/ 20 h 24"/>
                <a:gd name="T12" fmla="*/ 5 w 17"/>
                <a:gd name="T13" fmla="*/ 23 h 24"/>
                <a:gd name="T14" fmla="*/ 3 w 17"/>
                <a:gd name="T15" fmla="*/ 24 h 24"/>
                <a:gd name="T16" fmla="*/ 3 w 17"/>
                <a:gd name="T17" fmla="*/ 24 h 24"/>
                <a:gd name="T18" fmla="*/ 2 w 17"/>
                <a:gd name="T19" fmla="*/ 20 h 24"/>
                <a:gd name="T20" fmla="*/ 0 w 17"/>
                <a:gd name="T21" fmla="*/ 11 h 24"/>
                <a:gd name="T22" fmla="*/ 0 w 17"/>
                <a:gd name="T23" fmla="*/ 3 h 24"/>
                <a:gd name="T24" fmla="*/ 7 w 17"/>
                <a:gd name="T25" fmla="*/ 0 h 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
                <a:gd name="T40" fmla="*/ 0 h 24"/>
                <a:gd name="T41" fmla="*/ 17 w 17"/>
                <a:gd name="T42" fmla="*/ 24 h 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 h="24">
                  <a:moveTo>
                    <a:pt x="7" y="0"/>
                  </a:moveTo>
                  <a:lnTo>
                    <a:pt x="9" y="1"/>
                  </a:lnTo>
                  <a:lnTo>
                    <a:pt x="14" y="5"/>
                  </a:lnTo>
                  <a:lnTo>
                    <a:pt x="17" y="11"/>
                  </a:lnTo>
                  <a:lnTo>
                    <a:pt x="14" y="17"/>
                  </a:lnTo>
                  <a:lnTo>
                    <a:pt x="8" y="20"/>
                  </a:lnTo>
                  <a:lnTo>
                    <a:pt x="5" y="23"/>
                  </a:lnTo>
                  <a:lnTo>
                    <a:pt x="3" y="24"/>
                  </a:lnTo>
                  <a:lnTo>
                    <a:pt x="2" y="20"/>
                  </a:lnTo>
                  <a:lnTo>
                    <a:pt x="0" y="11"/>
                  </a:lnTo>
                  <a:lnTo>
                    <a:pt x="0" y="3"/>
                  </a:lnTo>
                  <a:lnTo>
                    <a:pt x="7"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6" name="Freeform 80"/>
            <p:cNvSpPr>
              <a:spLocks/>
            </p:cNvSpPr>
            <p:nvPr/>
          </p:nvSpPr>
          <p:spPr bwMode="gray">
            <a:xfrm>
              <a:off x="4792" y="2842"/>
              <a:ext cx="13" cy="13"/>
            </a:xfrm>
            <a:custGeom>
              <a:avLst/>
              <a:gdLst>
                <a:gd name="T0" fmla="*/ 8 w 13"/>
                <a:gd name="T1" fmla="*/ 0 h 11"/>
                <a:gd name="T2" fmla="*/ 9 w 13"/>
                <a:gd name="T3" fmla="*/ 1 h 11"/>
                <a:gd name="T4" fmla="*/ 13 w 13"/>
                <a:gd name="T5" fmla="*/ 3 h 11"/>
                <a:gd name="T6" fmla="*/ 13 w 13"/>
                <a:gd name="T7" fmla="*/ 8 h 11"/>
                <a:gd name="T8" fmla="*/ 8 w 13"/>
                <a:gd name="T9" fmla="*/ 11 h 11"/>
                <a:gd name="T10" fmla="*/ 1 w 13"/>
                <a:gd name="T11" fmla="*/ 11 h 11"/>
                <a:gd name="T12" fmla="*/ 0 w 13"/>
                <a:gd name="T13" fmla="*/ 8 h 11"/>
                <a:gd name="T14" fmla="*/ 2 w 13"/>
                <a:gd name="T15" fmla="*/ 3 h 11"/>
                <a:gd name="T16" fmla="*/ 8 w 13"/>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11"/>
                <a:gd name="T29" fmla="*/ 13 w 13"/>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11">
                  <a:moveTo>
                    <a:pt x="8" y="0"/>
                  </a:moveTo>
                  <a:lnTo>
                    <a:pt x="9" y="1"/>
                  </a:lnTo>
                  <a:lnTo>
                    <a:pt x="13" y="3"/>
                  </a:lnTo>
                  <a:lnTo>
                    <a:pt x="13" y="8"/>
                  </a:lnTo>
                  <a:lnTo>
                    <a:pt x="8" y="11"/>
                  </a:lnTo>
                  <a:lnTo>
                    <a:pt x="1" y="11"/>
                  </a:lnTo>
                  <a:lnTo>
                    <a:pt x="0" y="8"/>
                  </a:lnTo>
                  <a:lnTo>
                    <a:pt x="2" y="3"/>
                  </a:lnTo>
                  <a:lnTo>
                    <a:pt x="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7" name="Freeform 81"/>
            <p:cNvSpPr>
              <a:spLocks/>
            </p:cNvSpPr>
            <p:nvPr/>
          </p:nvSpPr>
          <p:spPr bwMode="gray">
            <a:xfrm>
              <a:off x="5307" y="2916"/>
              <a:ext cx="13" cy="13"/>
            </a:xfrm>
            <a:custGeom>
              <a:avLst/>
              <a:gdLst>
                <a:gd name="T0" fmla="*/ 8 w 13"/>
                <a:gd name="T1" fmla="*/ 0 h 11"/>
                <a:gd name="T2" fmla="*/ 9 w 13"/>
                <a:gd name="T3" fmla="*/ 1 h 11"/>
                <a:gd name="T4" fmla="*/ 13 w 13"/>
                <a:gd name="T5" fmla="*/ 3 h 11"/>
                <a:gd name="T6" fmla="*/ 13 w 13"/>
                <a:gd name="T7" fmla="*/ 7 h 11"/>
                <a:gd name="T8" fmla="*/ 8 w 13"/>
                <a:gd name="T9" fmla="*/ 10 h 11"/>
                <a:gd name="T10" fmla="*/ 1 w 13"/>
                <a:gd name="T11" fmla="*/ 11 h 11"/>
                <a:gd name="T12" fmla="*/ 0 w 13"/>
                <a:gd name="T13" fmla="*/ 8 h 11"/>
                <a:gd name="T14" fmla="*/ 2 w 13"/>
                <a:gd name="T15" fmla="*/ 3 h 11"/>
                <a:gd name="T16" fmla="*/ 8 w 13"/>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11"/>
                <a:gd name="T29" fmla="*/ 13 w 13"/>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11">
                  <a:moveTo>
                    <a:pt x="8" y="0"/>
                  </a:moveTo>
                  <a:lnTo>
                    <a:pt x="9" y="1"/>
                  </a:lnTo>
                  <a:lnTo>
                    <a:pt x="13" y="3"/>
                  </a:lnTo>
                  <a:lnTo>
                    <a:pt x="13" y="7"/>
                  </a:lnTo>
                  <a:lnTo>
                    <a:pt x="8" y="10"/>
                  </a:lnTo>
                  <a:lnTo>
                    <a:pt x="1" y="11"/>
                  </a:lnTo>
                  <a:lnTo>
                    <a:pt x="0" y="8"/>
                  </a:lnTo>
                  <a:lnTo>
                    <a:pt x="2" y="3"/>
                  </a:lnTo>
                  <a:lnTo>
                    <a:pt x="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8" name="Freeform 82"/>
            <p:cNvSpPr>
              <a:spLocks/>
            </p:cNvSpPr>
            <p:nvPr/>
          </p:nvSpPr>
          <p:spPr bwMode="gray">
            <a:xfrm>
              <a:off x="5116" y="2829"/>
              <a:ext cx="14" cy="13"/>
            </a:xfrm>
            <a:custGeom>
              <a:avLst/>
              <a:gdLst>
                <a:gd name="T0" fmla="*/ 8 w 13"/>
                <a:gd name="T1" fmla="*/ 0 h 12"/>
                <a:gd name="T2" fmla="*/ 9 w 13"/>
                <a:gd name="T3" fmla="*/ 1 h 12"/>
                <a:gd name="T4" fmla="*/ 13 w 13"/>
                <a:gd name="T5" fmla="*/ 4 h 12"/>
                <a:gd name="T6" fmla="*/ 13 w 13"/>
                <a:gd name="T7" fmla="*/ 7 h 12"/>
                <a:gd name="T8" fmla="*/ 8 w 13"/>
                <a:gd name="T9" fmla="*/ 11 h 12"/>
                <a:gd name="T10" fmla="*/ 1 w 13"/>
                <a:gd name="T11" fmla="*/ 12 h 12"/>
                <a:gd name="T12" fmla="*/ 0 w 13"/>
                <a:gd name="T13" fmla="*/ 8 h 12"/>
                <a:gd name="T14" fmla="*/ 2 w 13"/>
                <a:gd name="T15" fmla="*/ 4 h 12"/>
                <a:gd name="T16" fmla="*/ 8 w 13"/>
                <a:gd name="T17" fmla="*/ 0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12"/>
                <a:gd name="T29" fmla="*/ 13 w 13"/>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12">
                  <a:moveTo>
                    <a:pt x="8" y="0"/>
                  </a:moveTo>
                  <a:lnTo>
                    <a:pt x="9" y="1"/>
                  </a:lnTo>
                  <a:lnTo>
                    <a:pt x="13" y="4"/>
                  </a:lnTo>
                  <a:lnTo>
                    <a:pt x="13" y="7"/>
                  </a:lnTo>
                  <a:lnTo>
                    <a:pt x="8" y="11"/>
                  </a:lnTo>
                  <a:lnTo>
                    <a:pt x="1" y="12"/>
                  </a:lnTo>
                  <a:lnTo>
                    <a:pt x="0" y="8"/>
                  </a:lnTo>
                  <a:lnTo>
                    <a:pt x="2" y="4"/>
                  </a:lnTo>
                  <a:lnTo>
                    <a:pt x="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29" name="Freeform 83"/>
            <p:cNvSpPr>
              <a:spLocks/>
            </p:cNvSpPr>
            <p:nvPr/>
          </p:nvSpPr>
          <p:spPr bwMode="gray">
            <a:xfrm>
              <a:off x="5456" y="2988"/>
              <a:ext cx="13" cy="11"/>
            </a:xfrm>
            <a:custGeom>
              <a:avLst/>
              <a:gdLst>
                <a:gd name="T0" fmla="*/ 8 w 13"/>
                <a:gd name="T1" fmla="*/ 0 h 11"/>
                <a:gd name="T2" fmla="*/ 9 w 13"/>
                <a:gd name="T3" fmla="*/ 2 h 11"/>
                <a:gd name="T4" fmla="*/ 13 w 13"/>
                <a:gd name="T5" fmla="*/ 4 h 11"/>
                <a:gd name="T6" fmla="*/ 13 w 13"/>
                <a:gd name="T7" fmla="*/ 7 h 11"/>
                <a:gd name="T8" fmla="*/ 8 w 13"/>
                <a:gd name="T9" fmla="*/ 11 h 11"/>
                <a:gd name="T10" fmla="*/ 1 w 13"/>
                <a:gd name="T11" fmla="*/ 11 h 11"/>
                <a:gd name="T12" fmla="*/ 0 w 13"/>
                <a:gd name="T13" fmla="*/ 7 h 11"/>
                <a:gd name="T14" fmla="*/ 2 w 13"/>
                <a:gd name="T15" fmla="*/ 3 h 11"/>
                <a:gd name="T16" fmla="*/ 8 w 13"/>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11"/>
                <a:gd name="T29" fmla="*/ 13 w 13"/>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11">
                  <a:moveTo>
                    <a:pt x="8" y="0"/>
                  </a:moveTo>
                  <a:lnTo>
                    <a:pt x="9" y="2"/>
                  </a:lnTo>
                  <a:lnTo>
                    <a:pt x="13" y="4"/>
                  </a:lnTo>
                  <a:lnTo>
                    <a:pt x="13" y="7"/>
                  </a:lnTo>
                  <a:lnTo>
                    <a:pt x="8" y="11"/>
                  </a:lnTo>
                  <a:lnTo>
                    <a:pt x="1" y="11"/>
                  </a:lnTo>
                  <a:lnTo>
                    <a:pt x="0" y="7"/>
                  </a:lnTo>
                  <a:lnTo>
                    <a:pt x="2" y="3"/>
                  </a:lnTo>
                  <a:lnTo>
                    <a:pt x="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0" name="Freeform 84"/>
            <p:cNvSpPr>
              <a:spLocks/>
            </p:cNvSpPr>
            <p:nvPr/>
          </p:nvSpPr>
          <p:spPr bwMode="gray">
            <a:xfrm>
              <a:off x="5390" y="2758"/>
              <a:ext cx="13" cy="11"/>
            </a:xfrm>
            <a:custGeom>
              <a:avLst/>
              <a:gdLst>
                <a:gd name="T0" fmla="*/ 8 w 13"/>
                <a:gd name="T1" fmla="*/ 0 h 10"/>
                <a:gd name="T2" fmla="*/ 10 w 13"/>
                <a:gd name="T3" fmla="*/ 1 h 10"/>
                <a:gd name="T4" fmla="*/ 13 w 13"/>
                <a:gd name="T5" fmla="*/ 3 h 10"/>
                <a:gd name="T6" fmla="*/ 13 w 13"/>
                <a:gd name="T7" fmla="*/ 7 h 10"/>
                <a:gd name="T8" fmla="*/ 8 w 13"/>
                <a:gd name="T9" fmla="*/ 10 h 10"/>
                <a:gd name="T10" fmla="*/ 1 w 13"/>
                <a:gd name="T11" fmla="*/ 10 h 10"/>
                <a:gd name="T12" fmla="*/ 0 w 13"/>
                <a:gd name="T13" fmla="*/ 7 h 10"/>
                <a:gd name="T14" fmla="*/ 4 w 13"/>
                <a:gd name="T15" fmla="*/ 2 h 10"/>
                <a:gd name="T16" fmla="*/ 8 w 13"/>
                <a:gd name="T17" fmla="*/ 0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10"/>
                <a:gd name="T29" fmla="*/ 13 w 13"/>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10">
                  <a:moveTo>
                    <a:pt x="8" y="0"/>
                  </a:moveTo>
                  <a:lnTo>
                    <a:pt x="10" y="1"/>
                  </a:lnTo>
                  <a:lnTo>
                    <a:pt x="13" y="3"/>
                  </a:lnTo>
                  <a:lnTo>
                    <a:pt x="13" y="7"/>
                  </a:lnTo>
                  <a:lnTo>
                    <a:pt x="8" y="10"/>
                  </a:lnTo>
                  <a:lnTo>
                    <a:pt x="1" y="10"/>
                  </a:lnTo>
                  <a:lnTo>
                    <a:pt x="0" y="7"/>
                  </a:lnTo>
                  <a:lnTo>
                    <a:pt x="4" y="2"/>
                  </a:lnTo>
                  <a:lnTo>
                    <a:pt x="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1" name="Freeform 85"/>
            <p:cNvSpPr>
              <a:spLocks/>
            </p:cNvSpPr>
            <p:nvPr/>
          </p:nvSpPr>
          <p:spPr bwMode="gray">
            <a:xfrm>
              <a:off x="5217" y="2732"/>
              <a:ext cx="13" cy="13"/>
            </a:xfrm>
            <a:custGeom>
              <a:avLst/>
              <a:gdLst>
                <a:gd name="T0" fmla="*/ 8 w 13"/>
                <a:gd name="T1" fmla="*/ 0 h 10"/>
                <a:gd name="T2" fmla="*/ 10 w 13"/>
                <a:gd name="T3" fmla="*/ 1 h 10"/>
                <a:gd name="T4" fmla="*/ 13 w 13"/>
                <a:gd name="T5" fmla="*/ 3 h 10"/>
                <a:gd name="T6" fmla="*/ 13 w 13"/>
                <a:gd name="T7" fmla="*/ 7 h 10"/>
                <a:gd name="T8" fmla="*/ 8 w 13"/>
                <a:gd name="T9" fmla="*/ 10 h 10"/>
                <a:gd name="T10" fmla="*/ 1 w 13"/>
                <a:gd name="T11" fmla="*/ 10 h 10"/>
                <a:gd name="T12" fmla="*/ 0 w 13"/>
                <a:gd name="T13" fmla="*/ 7 h 10"/>
                <a:gd name="T14" fmla="*/ 3 w 13"/>
                <a:gd name="T15" fmla="*/ 2 h 10"/>
                <a:gd name="T16" fmla="*/ 8 w 13"/>
                <a:gd name="T17" fmla="*/ 0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10"/>
                <a:gd name="T29" fmla="*/ 13 w 13"/>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10">
                  <a:moveTo>
                    <a:pt x="8" y="0"/>
                  </a:moveTo>
                  <a:lnTo>
                    <a:pt x="10" y="1"/>
                  </a:lnTo>
                  <a:lnTo>
                    <a:pt x="13" y="3"/>
                  </a:lnTo>
                  <a:lnTo>
                    <a:pt x="13" y="7"/>
                  </a:lnTo>
                  <a:lnTo>
                    <a:pt x="8" y="10"/>
                  </a:lnTo>
                  <a:lnTo>
                    <a:pt x="1" y="10"/>
                  </a:lnTo>
                  <a:lnTo>
                    <a:pt x="0" y="7"/>
                  </a:lnTo>
                  <a:lnTo>
                    <a:pt x="3" y="2"/>
                  </a:lnTo>
                  <a:lnTo>
                    <a:pt x="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2" name="Freeform 86"/>
            <p:cNvSpPr>
              <a:spLocks/>
            </p:cNvSpPr>
            <p:nvPr/>
          </p:nvSpPr>
          <p:spPr bwMode="gray">
            <a:xfrm>
              <a:off x="5460" y="2638"/>
              <a:ext cx="13" cy="13"/>
            </a:xfrm>
            <a:custGeom>
              <a:avLst/>
              <a:gdLst>
                <a:gd name="T0" fmla="*/ 7 w 12"/>
                <a:gd name="T1" fmla="*/ 0 h 12"/>
                <a:gd name="T2" fmla="*/ 9 w 12"/>
                <a:gd name="T3" fmla="*/ 1 h 12"/>
                <a:gd name="T4" fmla="*/ 11 w 12"/>
                <a:gd name="T5" fmla="*/ 4 h 12"/>
                <a:gd name="T6" fmla="*/ 12 w 12"/>
                <a:gd name="T7" fmla="*/ 7 h 12"/>
                <a:gd name="T8" fmla="*/ 7 w 12"/>
                <a:gd name="T9" fmla="*/ 11 h 12"/>
                <a:gd name="T10" fmla="*/ 1 w 12"/>
                <a:gd name="T11" fmla="*/ 12 h 12"/>
                <a:gd name="T12" fmla="*/ 0 w 12"/>
                <a:gd name="T13" fmla="*/ 8 h 12"/>
                <a:gd name="T14" fmla="*/ 2 w 12"/>
                <a:gd name="T15" fmla="*/ 4 h 12"/>
                <a:gd name="T16" fmla="*/ 7 w 12"/>
                <a:gd name="T17" fmla="*/ 0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7" y="0"/>
                  </a:moveTo>
                  <a:lnTo>
                    <a:pt x="9" y="1"/>
                  </a:lnTo>
                  <a:lnTo>
                    <a:pt x="11" y="4"/>
                  </a:lnTo>
                  <a:lnTo>
                    <a:pt x="12" y="7"/>
                  </a:lnTo>
                  <a:lnTo>
                    <a:pt x="7" y="11"/>
                  </a:lnTo>
                  <a:lnTo>
                    <a:pt x="1" y="12"/>
                  </a:lnTo>
                  <a:lnTo>
                    <a:pt x="0" y="8"/>
                  </a:lnTo>
                  <a:lnTo>
                    <a:pt x="2" y="4"/>
                  </a:lnTo>
                  <a:lnTo>
                    <a:pt x="7"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3" name="Freeform 87"/>
            <p:cNvSpPr>
              <a:spLocks/>
            </p:cNvSpPr>
            <p:nvPr/>
          </p:nvSpPr>
          <p:spPr bwMode="gray">
            <a:xfrm>
              <a:off x="5243" y="2811"/>
              <a:ext cx="22" cy="13"/>
            </a:xfrm>
            <a:custGeom>
              <a:avLst/>
              <a:gdLst>
                <a:gd name="T0" fmla="*/ 13 w 18"/>
                <a:gd name="T1" fmla="*/ 0 h 12"/>
                <a:gd name="T2" fmla="*/ 12 w 18"/>
                <a:gd name="T3" fmla="*/ 0 h 12"/>
                <a:gd name="T4" fmla="*/ 11 w 18"/>
                <a:gd name="T5" fmla="*/ 1 h 12"/>
                <a:gd name="T6" fmla="*/ 10 w 18"/>
                <a:gd name="T7" fmla="*/ 1 h 12"/>
                <a:gd name="T8" fmla="*/ 9 w 18"/>
                <a:gd name="T9" fmla="*/ 2 h 12"/>
                <a:gd name="T10" fmla="*/ 8 w 18"/>
                <a:gd name="T11" fmla="*/ 1 h 12"/>
                <a:gd name="T12" fmla="*/ 8 w 18"/>
                <a:gd name="T13" fmla="*/ 1 h 12"/>
                <a:gd name="T14" fmla="*/ 7 w 18"/>
                <a:gd name="T15" fmla="*/ 0 h 12"/>
                <a:gd name="T16" fmla="*/ 7 w 18"/>
                <a:gd name="T17" fmla="*/ 0 h 12"/>
                <a:gd name="T18" fmla="*/ 2 w 18"/>
                <a:gd name="T19" fmla="*/ 4 h 12"/>
                <a:gd name="T20" fmla="*/ 0 w 18"/>
                <a:gd name="T21" fmla="*/ 8 h 12"/>
                <a:gd name="T22" fmla="*/ 1 w 18"/>
                <a:gd name="T23" fmla="*/ 12 h 12"/>
                <a:gd name="T24" fmla="*/ 7 w 18"/>
                <a:gd name="T25" fmla="*/ 12 h 12"/>
                <a:gd name="T26" fmla="*/ 7 w 18"/>
                <a:gd name="T27" fmla="*/ 10 h 12"/>
                <a:gd name="T28" fmla="*/ 7 w 18"/>
                <a:gd name="T29" fmla="*/ 10 h 12"/>
                <a:gd name="T30" fmla="*/ 7 w 18"/>
                <a:gd name="T31" fmla="*/ 10 h 12"/>
                <a:gd name="T32" fmla="*/ 8 w 18"/>
                <a:gd name="T33" fmla="*/ 10 h 12"/>
                <a:gd name="T34" fmla="*/ 9 w 18"/>
                <a:gd name="T35" fmla="*/ 12 h 12"/>
                <a:gd name="T36" fmla="*/ 10 w 18"/>
                <a:gd name="T37" fmla="*/ 12 h 12"/>
                <a:gd name="T38" fmla="*/ 11 w 18"/>
                <a:gd name="T39" fmla="*/ 12 h 12"/>
                <a:gd name="T40" fmla="*/ 13 w 18"/>
                <a:gd name="T41" fmla="*/ 10 h 12"/>
                <a:gd name="T42" fmla="*/ 18 w 18"/>
                <a:gd name="T43" fmla="*/ 7 h 12"/>
                <a:gd name="T44" fmla="*/ 18 w 18"/>
                <a:gd name="T45" fmla="*/ 4 h 12"/>
                <a:gd name="T46" fmla="*/ 15 w 18"/>
                <a:gd name="T47" fmla="*/ 1 h 12"/>
                <a:gd name="T48" fmla="*/ 13 w 18"/>
                <a:gd name="T49" fmla="*/ 0 h 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
                <a:gd name="T76" fmla="*/ 0 h 12"/>
                <a:gd name="T77" fmla="*/ 18 w 18"/>
                <a:gd name="T78" fmla="*/ 12 h 1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 h="12">
                  <a:moveTo>
                    <a:pt x="13" y="0"/>
                  </a:moveTo>
                  <a:lnTo>
                    <a:pt x="12" y="0"/>
                  </a:lnTo>
                  <a:lnTo>
                    <a:pt x="11" y="1"/>
                  </a:lnTo>
                  <a:lnTo>
                    <a:pt x="10" y="1"/>
                  </a:lnTo>
                  <a:lnTo>
                    <a:pt x="9" y="2"/>
                  </a:lnTo>
                  <a:lnTo>
                    <a:pt x="8" y="1"/>
                  </a:lnTo>
                  <a:lnTo>
                    <a:pt x="7" y="0"/>
                  </a:lnTo>
                  <a:lnTo>
                    <a:pt x="2" y="4"/>
                  </a:lnTo>
                  <a:lnTo>
                    <a:pt x="0" y="8"/>
                  </a:lnTo>
                  <a:lnTo>
                    <a:pt x="1" y="12"/>
                  </a:lnTo>
                  <a:lnTo>
                    <a:pt x="7" y="12"/>
                  </a:lnTo>
                  <a:lnTo>
                    <a:pt x="7" y="10"/>
                  </a:lnTo>
                  <a:lnTo>
                    <a:pt x="8" y="10"/>
                  </a:lnTo>
                  <a:lnTo>
                    <a:pt x="9" y="12"/>
                  </a:lnTo>
                  <a:lnTo>
                    <a:pt x="10" y="12"/>
                  </a:lnTo>
                  <a:lnTo>
                    <a:pt x="11" y="12"/>
                  </a:lnTo>
                  <a:lnTo>
                    <a:pt x="13" y="10"/>
                  </a:lnTo>
                  <a:lnTo>
                    <a:pt x="18" y="7"/>
                  </a:lnTo>
                  <a:lnTo>
                    <a:pt x="18" y="4"/>
                  </a:lnTo>
                  <a:lnTo>
                    <a:pt x="15" y="1"/>
                  </a:lnTo>
                  <a:lnTo>
                    <a:pt x="13"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4" name="Freeform 88"/>
            <p:cNvSpPr>
              <a:spLocks/>
            </p:cNvSpPr>
            <p:nvPr/>
          </p:nvSpPr>
          <p:spPr bwMode="gray">
            <a:xfrm>
              <a:off x="5572" y="2780"/>
              <a:ext cx="13" cy="11"/>
            </a:xfrm>
            <a:custGeom>
              <a:avLst/>
              <a:gdLst>
                <a:gd name="T0" fmla="*/ 8 w 13"/>
                <a:gd name="T1" fmla="*/ 0 h 11"/>
                <a:gd name="T2" fmla="*/ 9 w 13"/>
                <a:gd name="T3" fmla="*/ 2 h 11"/>
                <a:gd name="T4" fmla="*/ 13 w 13"/>
                <a:gd name="T5" fmla="*/ 4 h 11"/>
                <a:gd name="T6" fmla="*/ 13 w 13"/>
                <a:gd name="T7" fmla="*/ 7 h 11"/>
                <a:gd name="T8" fmla="*/ 8 w 13"/>
                <a:gd name="T9" fmla="*/ 11 h 11"/>
                <a:gd name="T10" fmla="*/ 1 w 13"/>
                <a:gd name="T11" fmla="*/ 11 h 11"/>
                <a:gd name="T12" fmla="*/ 0 w 13"/>
                <a:gd name="T13" fmla="*/ 7 h 11"/>
                <a:gd name="T14" fmla="*/ 3 w 13"/>
                <a:gd name="T15" fmla="*/ 3 h 11"/>
                <a:gd name="T16" fmla="*/ 8 w 13"/>
                <a:gd name="T17" fmla="*/ 0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11"/>
                <a:gd name="T29" fmla="*/ 13 w 13"/>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11">
                  <a:moveTo>
                    <a:pt x="8" y="0"/>
                  </a:moveTo>
                  <a:lnTo>
                    <a:pt x="9" y="2"/>
                  </a:lnTo>
                  <a:lnTo>
                    <a:pt x="13" y="4"/>
                  </a:lnTo>
                  <a:lnTo>
                    <a:pt x="13" y="7"/>
                  </a:lnTo>
                  <a:lnTo>
                    <a:pt x="8" y="11"/>
                  </a:lnTo>
                  <a:lnTo>
                    <a:pt x="1" y="11"/>
                  </a:lnTo>
                  <a:lnTo>
                    <a:pt x="0" y="7"/>
                  </a:lnTo>
                  <a:lnTo>
                    <a:pt x="3" y="3"/>
                  </a:lnTo>
                  <a:lnTo>
                    <a:pt x="8"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5" name="Freeform 89"/>
            <p:cNvSpPr>
              <a:spLocks/>
            </p:cNvSpPr>
            <p:nvPr/>
          </p:nvSpPr>
          <p:spPr bwMode="gray">
            <a:xfrm>
              <a:off x="5390" y="2570"/>
              <a:ext cx="11" cy="11"/>
            </a:xfrm>
            <a:custGeom>
              <a:avLst/>
              <a:gdLst>
                <a:gd name="T0" fmla="*/ 7 w 12"/>
                <a:gd name="T1" fmla="*/ 0 h 10"/>
                <a:gd name="T2" fmla="*/ 8 w 12"/>
                <a:gd name="T3" fmla="*/ 1 h 10"/>
                <a:gd name="T4" fmla="*/ 12 w 12"/>
                <a:gd name="T5" fmla="*/ 4 h 10"/>
                <a:gd name="T6" fmla="*/ 12 w 12"/>
                <a:gd name="T7" fmla="*/ 7 h 10"/>
                <a:gd name="T8" fmla="*/ 7 w 12"/>
                <a:gd name="T9" fmla="*/ 10 h 10"/>
                <a:gd name="T10" fmla="*/ 1 w 12"/>
                <a:gd name="T11" fmla="*/ 10 h 10"/>
                <a:gd name="T12" fmla="*/ 0 w 12"/>
                <a:gd name="T13" fmla="*/ 7 h 10"/>
                <a:gd name="T14" fmla="*/ 2 w 12"/>
                <a:gd name="T15" fmla="*/ 2 h 10"/>
                <a:gd name="T16" fmla="*/ 7 w 12"/>
                <a:gd name="T17" fmla="*/ 0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0"/>
                <a:gd name="T29" fmla="*/ 12 w 12"/>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0">
                  <a:moveTo>
                    <a:pt x="7" y="0"/>
                  </a:moveTo>
                  <a:lnTo>
                    <a:pt x="8" y="1"/>
                  </a:lnTo>
                  <a:lnTo>
                    <a:pt x="12" y="4"/>
                  </a:lnTo>
                  <a:lnTo>
                    <a:pt x="12" y="7"/>
                  </a:lnTo>
                  <a:lnTo>
                    <a:pt x="7" y="10"/>
                  </a:lnTo>
                  <a:lnTo>
                    <a:pt x="1" y="10"/>
                  </a:lnTo>
                  <a:lnTo>
                    <a:pt x="0" y="7"/>
                  </a:lnTo>
                  <a:lnTo>
                    <a:pt x="2" y="2"/>
                  </a:lnTo>
                  <a:lnTo>
                    <a:pt x="7"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6" name="Freeform 90"/>
            <p:cNvSpPr>
              <a:spLocks/>
            </p:cNvSpPr>
            <p:nvPr/>
          </p:nvSpPr>
          <p:spPr bwMode="gray">
            <a:xfrm>
              <a:off x="5029" y="2872"/>
              <a:ext cx="15" cy="31"/>
            </a:xfrm>
            <a:custGeom>
              <a:avLst/>
              <a:gdLst>
                <a:gd name="T0" fmla="*/ 15 w 15"/>
                <a:gd name="T1" fmla="*/ 0 h 27"/>
                <a:gd name="T2" fmla="*/ 11 w 15"/>
                <a:gd name="T3" fmla="*/ 3 h 27"/>
                <a:gd name="T4" fmla="*/ 4 w 15"/>
                <a:gd name="T5" fmla="*/ 11 h 27"/>
                <a:gd name="T6" fmla="*/ 0 w 15"/>
                <a:gd name="T7" fmla="*/ 20 h 27"/>
                <a:gd name="T8" fmla="*/ 4 w 15"/>
                <a:gd name="T9" fmla="*/ 27 h 27"/>
                <a:gd name="T10" fmla="*/ 11 w 15"/>
                <a:gd name="T11" fmla="*/ 26 h 27"/>
                <a:gd name="T12" fmla="*/ 15 w 15"/>
                <a:gd name="T13" fmla="*/ 16 h 27"/>
                <a:gd name="T14" fmla="*/ 15 w 15"/>
                <a:gd name="T15" fmla="*/ 5 h 27"/>
                <a:gd name="T16" fmla="*/ 15 w 15"/>
                <a:gd name="T17" fmla="*/ 0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27"/>
                <a:gd name="T29" fmla="*/ 15 w 15"/>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27">
                  <a:moveTo>
                    <a:pt x="15" y="0"/>
                  </a:moveTo>
                  <a:lnTo>
                    <a:pt x="11" y="3"/>
                  </a:lnTo>
                  <a:lnTo>
                    <a:pt x="4" y="11"/>
                  </a:lnTo>
                  <a:lnTo>
                    <a:pt x="0" y="20"/>
                  </a:lnTo>
                  <a:lnTo>
                    <a:pt x="4" y="27"/>
                  </a:lnTo>
                  <a:lnTo>
                    <a:pt x="11" y="26"/>
                  </a:lnTo>
                  <a:lnTo>
                    <a:pt x="15" y="16"/>
                  </a:lnTo>
                  <a:lnTo>
                    <a:pt x="15" y="5"/>
                  </a:lnTo>
                  <a:lnTo>
                    <a:pt x="15" y="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7" name="Freeform 91"/>
            <p:cNvSpPr>
              <a:spLocks/>
            </p:cNvSpPr>
            <p:nvPr/>
          </p:nvSpPr>
          <p:spPr bwMode="gray">
            <a:xfrm>
              <a:off x="4488" y="2057"/>
              <a:ext cx="26" cy="22"/>
            </a:xfrm>
            <a:custGeom>
              <a:avLst/>
              <a:gdLst>
                <a:gd name="T0" fmla="*/ 24 w 24"/>
                <a:gd name="T1" fmla="*/ 7 h 21"/>
                <a:gd name="T2" fmla="*/ 22 w 24"/>
                <a:gd name="T3" fmla="*/ 5 h 21"/>
                <a:gd name="T4" fmla="*/ 18 w 24"/>
                <a:gd name="T5" fmla="*/ 1 h 21"/>
                <a:gd name="T6" fmla="*/ 12 w 24"/>
                <a:gd name="T7" fmla="*/ 0 h 21"/>
                <a:gd name="T8" fmla="*/ 5 w 24"/>
                <a:gd name="T9" fmla="*/ 3 h 21"/>
                <a:gd name="T10" fmla="*/ 0 w 24"/>
                <a:gd name="T11" fmla="*/ 8 h 21"/>
                <a:gd name="T12" fmla="*/ 2 w 24"/>
                <a:gd name="T13" fmla="*/ 14 h 21"/>
                <a:gd name="T14" fmla="*/ 4 w 24"/>
                <a:gd name="T15" fmla="*/ 18 h 21"/>
                <a:gd name="T16" fmla="*/ 5 w 24"/>
                <a:gd name="T17" fmla="*/ 20 h 21"/>
                <a:gd name="T18" fmla="*/ 9 w 24"/>
                <a:gd name="T19" fmla="*/ 21 h 21"/>
                <a:gd name="T20" fmla="*/ 14 w 24"/>
                <a:gd name="T21" fmla="*/ 21 h 21"/>
                <a:gd name="T22" fmla="*/ 21 w 24"/>
                <a:gd name="T23" fmla="*/ 18 h 21"/>
                <a:gd name="T24" fmla="*/ 24 w 24"/>
                <a:gd name="T25" fmla="*/ 7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21"/>
                <a:gd name="T41" fmla="*/ 24 w 24"/>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21">
                  <a:moveTo>
                    <a:pt x="24" y="7"/>
                  </a:moveTo>
                  <a:lnTo>
                    <a:pt x="22" y="5"/>
                  </a:lnTo>
                  <a:lnTo>
                    <a:pt x="18" y="1"/>
                  </a:lnTo>
                  <a:lnTo>
                    <a:pt x="12" y="0"/>
                  </a:lnTo>
                  <a:lnTo>
                    <a:pt x="5" y="3"/>
                  </a:lnTo>
                  <a:lnTo>
                    <a:pt x="0" y="8"/>
                  </a:lnTo>
                  <a:lnTo>
                    <a:pt x="2" y="14"/>
                  </a:lnTo>
                  <a:lnTo>
                    <a:pt x="4" y="18"/>
                  </a:lnTo>
                  <a:lnTo>
                    <a:pt x="5" y="20"/>
                  </a:lnTo>
                  <a:lnTo>
                    <a:pt x="9" y="21"/>
                  </a:lnTo>
                  <a:lnTo>
                    <a:pt x="14" y="21"/>
                  </a:lnTo>
                  <a:lnTo>
                    <a:pt x="21" y="18"/>
                  </a:lnTo>
                  <a:lnTo>
                    <a:pt x="24" y="7"/>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8" name="Freeform 92"/>
            <p:cNvSpPr>
              <a:spLocks/>
            </p:cNvSpPr>
            <p:nvPr/>
          </p:nvSpPr>
          <p:spPr bwMode="gray">
            <a:xfrm>
              <a:off x="4963" y="2899"/>
              <a:ext cx="33" cy="15"/>
            </a:xfrm>
            <a:custGeom>
              <a:avLst/>
              <a:gdLst>
                <a:gd name="T0" fmla="*/ 29 w 29"/>
                <a:gd name="T1" fmla="*/ 10 h 14"/>
                <a:gd name="T2" fmla="*/ 8 w 29"/>
                <a:gd name="T3" fmla="*/ 0 h 14"/>
                <a:gd name="T4" fmla="*/ 0 w 29"/>
                <a:gd name="T5" fmla="*/ 10 h 14"/>
                <a:gd name="T6" fmla="*/ 3 w 29"/>
                <a:gd name="T7" fmla="*/ 11 h 14"/>
                <a:gd name="T8" fmla="*/ 10 w 29"/>
                <a:gd name="T9" fmla="*/ 12 h 14"/>
                <a:gd name="T10" fmla="*/ 19 w 29"/>
                <a:gd name="T11" fmla="*/ 14 h 14"/>
                <a:gd name="T12" fmla="*/ 29 w 29"/>
                <a:gd name="T13" fmla="*/ 10 h 14"/>
                <a:gd name="T14" fmla="*/ 0 60000 65536"/>
                <a:gd name="T15" fmla="*/ 0 60000 65536"/>
                <a:gd name="T16" fmla="*/ 0 60000 65536"/>
                <a:gd name="T17" fmla="*/ 0 60000 65536"/>
                <a:gd name="T18" fmla="*/ 0 60000 65536"/>
                <a:gd name="T19" fmla="*/ 0 60000 65536"/>
                <a:gd name="T20" fmla="*/ 0 60000 65536"/>
                <a:gd name="T21" fmla="*/ 0 w 29"/>
                <a:gd name="T22" fmla="*/ 0 h 14"/>
                <a:gd name="T23" fmla="*/ 29 w 29"/>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 h="14">
                  <a:moveTo>
                    <a:pt x="29" y="10"/>
                  </a:moveTo>
                  <a:lnTo>
                    <a:pt x="8" y="0"/>
                  </a:lnTo>
                  <a:lnTo>
                    <a:pt x="0" y="10"/>
                  </a:lnTo>
                  <a:lnTo>
                    <a:pt x="3" y="11"/>
                  </a:lnTo>
                  <a:lnTo>
                    <a:pt x="10" y="12"/>
                  </a:lnTo>
                  <a:lnTo>
                    <a:pt x="19" y="14"/>
                  </a:lnTo>
                  <a:lnTo>
                    <a:pt x="29" y="10"/>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sp>
          <p:nvSpPr>
            <p:cNvPr id="339" name="Freeform 93"/>
            <p:cNvSpPr>
              <a:spLocks/>
            </p:cNvSpPr>
            <p:nvPr/>
          </p:nvSpPr>
          <p:spPr bwMode="gray">
            <a:xfrm>
              <a:off x="5136" y="2239"/>
              <a:ext cx="24" cy="22"/>
            </a:xfrm>
            <a:custGeom>
              <a:avLst/>
              <a:gdLst>
                <a:gd name="T0" fmla="*/ 23 w 23"/>
                <a:gd name="T1" fmla="*/ 21 h 21"/>
                <a:gd name="T2" fmla="*/ 23 w 23"/>
                <a:gd name="T3" fmla="*/ 17 h 21"/>
                <a:gd name="T4" fmla="*/ 21 w 23"/>
                <a:gd name="T5" fmla="*/ 10 h 21"/>
                <a:gd name="T6" fmla="*/ 19 w 23"/>
                <a:gd name="T7" fmla="*/ 4 h 21"/>
                <a:gd name="T8" fmla="*/ 13 w 23"/>
                <a:gd name="T9" fmla="*/ 0 h 21"/>
                <a:gd name="T10" fmla="*/ 6 w 23"/>
                <a:gd name="T11" fmla="*/ 0 h 21"/>
                <a:gd name="T12" fmla="*/ 2 w 23"/>
                <a:gd name="T13" fmla="*/ 0 h 21"/>
                <a:gd name="T14" fmla="*/ 0 w 23"/>
                <a:gd name="T15" fmla="*/ 0 h 21"/>
                <a:gd name="T16" fmla="*/ 0 w 23"/>
                <a:gd name="T17" fmla="*/ 4 h 21"/>
                <a:gd name="T18" fmla="*/ 3 w 23"/>
                <a:gd name="T19" fmla="*/ 8 h 21"/>
                <a:gd name="T20" fmla="*/ 10 w 23"/>
                <a:gd name="T21" fmla="*/ 12 h 21"/>
                <a:gd name="T22" fmla="*/ 17 w 23"/>
                <a:gd name="T23" fmla="*/ 16 h 21"/>
                <a:gd name="T24" fmla="*/ 23 w 23"/>
                <a:gd name="T25" fmla="*/ 21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
                <a:gd name="T40" fmla="*/ 0 h 21"/>
                <a:gd name="T41" fmla="*/ 23 w 23"/>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 h="21">
                  <a:moveTo>
                    <a:pt x="23" y="21"/>
                  </a:moveTo>
                  <a:lnTo>
                    <a:pt x="23" y="17"/>
                  </a:lnTo>
                  <a:lnTo>
                    <a:pt x="21" y="10"/>
                  </a:lnTo>
                  <a:lnTo>
                    <a:pt x="19" y="4"/>
                  </a:lnTo>
                  <a:lnTo>
                    <a:pt x="13" y="0"/>
                  </a:lnTo>
                  <a:lnTo>
                    <a:pt x="6" y="0"/>
                  </a:lnTo>
                  <a:lnTo>
                    <a:pt x="2" y="0"/>
                  </a:lnTo>
                  <a:lnTo>
                    <a:pt x="0" y="0"/>
                  </a:lnTo>
                  <a:lnTo>
                    <a:pt x="0" y="4"/>
                  </a:lnTo>
                  <a:lnTo>
                    <a:pt x="3" y="8"/>
                  </a:lnTo>
                  <a:lnTo>
                    <a:pt x="10" y="12"/>
                  </a:lnTo>
                  <a:lnTo>
                    <a:pt x="17" y="16"/>
                  </a:lnTo>
                  <a:lnTo>
                    <a:pt x="23" y="21"/>
                  </a:lnTo>
                  <a:close/>
                </a:path>
              </a:pathLst>
            </a:custGeom>
            <a:grpFill/>
            <a:ln w="12700">
              <a:solidFill>
                <a:srgbClr val="FFFFFF"/>
              </a:solidFill>
              <a:round/>
              <a:headEnd/>
              <a:tailEnd/>
            </a:ln>
          </p:spPr>
          <p:txBody>
            <a:bodyPr/>
            <a:lstStyle/>
            <a:p>
              <a:pPr>
                <a:defRPr/>
              </a:pPr>
              <a:endParaRPr lang="en-US" sz="900" kern="0">
                <a:solidFill>
                  <a:sysClr val="windowText" lastClr="000000"/>
                </a:solidFill>
                <a:latin typeface="Arial" pitchFamily="34" charset="0"/>
                <a:cs typeface="Arial" pitchFamily="34" charset="0"/>
              </a:endParaRPr>
            </a:p>
          </p:txBody>
        </p:sp>
      </p:grpSp>
      <p:sp>
        <p:nvSpPr>
          <p:cNvPr id="342" name="Oval 341"/>
          <p:cNvSpPr/>
          <p:nvPr/>
        </p:nvSpPr>
        <p:spPr>
          <a:xfrm>
            <a:off x="5479197" y="5781597"/>
            <a:ext cx="92936" cy="86656"/>
          </a:xfrm>
          <a:prstGeom prst="ellipse">
            <a:avLst/>
          </a:prstGeom>
          <a:solidFill>
            <a:srgbClr val="86B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00">
              <a:latin typeface="Arial" pitchFamily="34" charset="0"/>
              <a:cs typeface="Arial" pitchFamily="34" charset="0"/>
            </a:endParaRPr>
          </a:p>
        </p:txBody>
      </p:sp>
      <p:sp>
        <p:nvSpPr>
          <p:cNvPr id="343" name="Oval 342"/>
          <p:cNvSpPr/>
          <p:nvPr/>
        </p:nvSpPr>
        <p:spPr>
          <a:xfrm>
            <a:off x="6045665" y="5864985"/>
            <a:ext cx="92936" cy="86656"/>
          </a:xfrm>
          <a:prstGeom prst="ellipse">
            <a:avLst/>
          </a:prstGeom>
          <a:solidFill>
            <a:srgbClr val="86B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00">
              <a:latin typeface="Arial" pitchFamily="34" charset="0"/>
              <a:cs typeface="Arial" pitchFamily="34" charset="0"/>
            </a:endParaRPr>
          </a:p>
        </p:txBody>
      </p:sp>
      <p:sp>
        <p:nvSpPr>
          <p:cNvPr id="344" name="Oval 343"/>
          <p:cNvSpPr/>
          <p:nvPr/>
        </p:nvSpPr>
        <p:spPr>
          <a:xfrm>
            <a:off x="6491363" y="2202501"/>
            <a:ext cx="92936" cy="86656"/>
          </a:xfrm>
          <a:prstGeom prst="ellipse">
            <a:avLst/>
          </a:prstGeom>
          <a:solidFill>
            <a:srgbClr val="86B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00">
              <a:latin typeface="Arial" pitchFamily="34" charset="0"/>
              <a:cs typeface="Arial" pitchFamily="34" charset="0"/>
            </a:endParaRPr>
          </a:p>
        </p:txBody>
      </p:sp>
      <p:sp>
        <p:nvSpPr>
          <p:cNvPr id="345" name="Oval 344"/>
          <p:cNvSpPr/>
          <p:nvPr/>
        </p:nvSpPr>
        <p:spPr>
          <a:xfrm>
            <a:off x="5608593" y="2080870"/>
            <a:ext cx="92936" cy="86656"/>
          </a:xfrm>
          <a:prstGeom prst="ellipse">
            <a:avLst/>
          </a:prstGeom>
          <a:solidFill>
            <a:srgbClr val="86B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00">
              <a:latin typeface="Arial" pitchFamily="34" charset="0"/>
              <a:cs typeface="Arial" pitchFamily="34" charset="0"/>
            </a:endParaRPr>
          </a:p>
        </p:txBody>
      </p:sp>
      <p:sp>
        <p:nvSpPr>
          <p:cNvPr id="346" name="Oval 345"/>
          <p:cNvSpPr/>
          <p:nvPr/>
        </p:nvSpPr>
        <p:spPr>
          <a:xfrm>
            <a:off x="5260662" y="2198767"/>
            <a:ext cx="92936" cy="86656"/>
          </a:xfrm>
          <a:prstGeom prst="ellipse">
            <a:avLst/>
          </a:prstGeom>
          <a:solidFill>
            <a:srgbClr val="86B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00">
              <a:latin typeface="Arial" pitchFamily="34" charset="0"/>
              <a:cs typeface="Arial" pitchFamily="34" charset="0"/>
            </a:endParaRPr>
          </a:p>
        </p:txBody>
      </p:sp>
      <p:sp>
        <p:nvSpPr>
          <p:cNvPr id="347" name="Oval 346"/>
          <p:cNvSpPr/>
          <p:nvPr/>
        </p:nvSpPr>
        <p:spPr>
          <a:xfrm>
            <a:off x="4826466" y="2678968"/>
            <a:ext cx="92936" cy="86656"/>
          </a:xfrm>
          <a:prstGeom prst="ellipse">
            <a:avLst/>
          </a:prstGeom>
          <a:solidFill>
            <a:srgbClr val="86B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00">
              <a:latin typeface="Arial" pitchFamily="34" charset="0"/>
              <a:cs typeface="Arial" pitchFamily="34" charset="0"/>
            </a:endParaRPr>
          </a:p>
        </p:txBody>
      </p:sp>
      <p:sp>
        <p:nvSpPr>
          <p:cNvPr id="348" name="Oval 347"/>
          <p:cNvSpPr/>
          <p:nvPr/>
        </p:nvSpPr>
        <p:spPr>
          <a:xfrm>
            <a:off x="4459605" y="3024739"/>
            <a:ext cx="92936" cy="86656"/>
          </a:xfrm>
          <a:prstGeom prst="ellipse">
            <a:avLst/>
          </a:prstGeom>
          <a:solidFill>
            <a:srgbClr val="86B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00">
              <a:latin typeface="Arial" pitchFamily="34" charset="0"/>
              <a:cs typeface="Arial" pitchFamily="34" charset="0"/>
            </a:endParaRPr>
          </a:p>
        </p:txBody>
      </p:sp>
      <p:sp>
        <p:nvSpPr>
          <p:cNvPr id="349" name="Oval 348"/>
          <p:cNvSpPr/>
          <p:nvPr/>
        </p:nvSpPr>
        <p:spPr>
          <a:xfrm>
            <a:off x="4598351" y="3246145"/>
            <a:ext cx="92936" cy="86656"/>
          </a:xfrm>
          <a:prstGeom prst="ellipse">
            <a:avLst/>
          </a:prstGeom>
          <a:solidFill>
            <a:srgbClr val="86B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00">
              <a:latin typeface="Arial" pitchFamily="34" charset="0"/>
              <a:cs typeface="Arial" pitchFamily="34" charset="0"/>
            </a:endParaRPr>
          </a:p>
        </p:txBody>
      </p:sp>
      <p:sp>
        <p:nvSpPr>
          <p:cNvPr id="350" name="Oval 349"/>
          <p:cNvSpPr/>
          <p:nvPr/>
        </p:nvSpPr>
        <p:spPr>
          <a:xfrm>
            <a:off x="4034697" y="3012432"/>
            <a:ext cx="92936" cy="86656"/>
          </a:xfrm>
          <a:prstGeom prst="ellipse">
            <a:avLst/>
          </a:prstGeom>
          <a:solidFill>
            <a:srgbClr val="86B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00">
              <a:latin typeface="Arial" pitchFamily="34" charset="0"/>
              <a:cs typeface="Arial" pitchFamily="34" charset="0"/>
            </a:endParaRPr>
          </a:p>
        </p:txBody>
      </p:sp>
      <p:pic>
        <p:nvPicPr>
          <p:cNvPr id="379" name="Picture 378"/>
          <p:cNvPicPr>
            <a:picLocks noChangeAspect="1"/>
          </p:cNvPicPr>
          <p:nvPr/>
        </p:nvPicPr>
        <p:blipFill rotWithShape="1">
          <a:blip r:embed="rId13"/>
          <a:srcRect t="1" r="82083" b="-607"/>
          <a:stretch/>
        </p:blipFill>
        <p:spPr>
          <a:xfrm>
            <a:off x="1903598" y="3359897"/>
            <a:ext cx="234244" cy="187325"/>
          </a:xfrm>
          <a:prstGeom prst="rect">
            <a:avLst/>
          </a:prstGeom>
        </p:spPr>
      </p:pic>
      <p:pic>
        <p:nvPicPr>
          <p:cNvPr id="380" name="Picture 379"/>
          <p:cNvPicPr>
            <a:picLocks noChangeAspect="1"/>
          </p:cNvPicPr>
          <p:nvPr/>
        </p:nvPicPr>
        <p:blipFill rotWithShape="1">
          <a:blip r:embed="rId14">
            <a:clrChange>
              <a:clrFrom>
                <a:srgbClr val="FEFEFE"/>
              </a:clrFrom>
              <a:clrTo>
                <a:srgbClr val="FEFEFE">
                  <a:alpha val="0"/>
                </a:srgbClr>
              </a:clrTo>
            </a:clrChange>
          </a:blip>
          <a:srcRect r="78735" b="-3983"/>
          <a:stretch/>
        </p:blipFill>
        <p:spPr>
          <a:xfrm>
            <a:off x="3320995" y="5278933"/>
            <a:ext cx="220813" cy="246688"/>
          </a:xfrm>
          <a:prstGeom prst="rect">
            <a:avLst/>
          </a:prstGeom>
        </p:spPr>
      </p:pic>
      <p:pic>
        <p:nvPicPr>
          <p:cNvPr id="381" name="Picture 380"/>
          <p:cNvPicPr>
            <a:picLocks noChangeAspect="1"/>
          </p:cNvPicPr>
          <p:nvPr/>
        </p:nvPicPr>
        <p:blipFill rotWithShape="1">
          <a:blip r:embed="rId15"/>
          <a:srcRect l="2118" r="82546" b="18219"/>
          <a:stretch/>
        </p:blipFill>
        <p:spPr>
          <a:xfrm>
            <a:off x="7871388" y="5064026"/>
            <a:ext cx="229720" cy="227019"/>
          </a:xfrm>
          <a:prstGeom prst="rect">
            <a:avLst/>
          </a:prstGeom>
        </p:spPr>
      </p:pic>
      <p:pic>
        <p:nvPicPr>
          <p:cNvPr id="382" name="Picture 381"/>
          <p:cNvPicPr>
            <a:picLocks noChangeAspect="1"/>
          </p:cNvPicPr>
          <p:nvPr/>
        </p:nvPicPr>
        <p:blipFill rotWithShape="1">
          <a:blip r:embed="rId16">
            <a:clrChange>
              <a:clrFrom>
                <a:srgbClr val="FFFFFF"/>
              </a:clrFrom>
              <a:clrTo>
                <a:srgbClr val="FFFFFF">
                  <a:alpha val="0"/>
                </a:srgbClr>
              </a:clrTo>
            </a:clrChange>
          </a:blip>
          <a:srcRect t="2" r="83899" b="-390"/>
          <a:stretch/>
        </p:blipFill>
        <p:spPr>
          <a:xfrm>
            <a:off x="1749563" y="2316356"/>
            <a:ext cx="194657" cy="199365"/>
          </a:xfrm>
          <a:prstGeom prst="rect">
            <a:avLst/>
          </a:prstGeom>
        </p:spPr>
      </p:pic>
      <p:pic>
        <p:nvPicPr>
          <p:cNvPr id="384" name="Picture 383"/>
          <p:cNvPicPr>
            <a:picLocks noChangeAspect="1"/>
          </p:cNvPicPr>
          <p:nvPr/>
        </p:nvPicPr>
        <p:blipFill rotWithShape="1">
          <a:blip r:embed="rId17"/>
          <a:srcRect l="990" t="11584" r="76773" b="8731"/>
          <a:stretch/>
        </p:blipFill>
        <p:spPr>
          <a:xfrm>
            <a:off x="1838513" y="1238890"/>
            <a:ext cx="204695" cy="192289"/>
          </a:xfrm>
          <a:prstGeom prst="rect">
            <a:avLst/>
          </a:prstGeom>
        </p:spPr>
      </p:pic>
      <p:pic>
        <p:nvPicPr>
          <p:cNvPr id="385" name="Picture 384"/>
          <p:cNvPicPr>
            <a:picLocks noChangeAspect="1"/>
          </p:cNvPicPr>
          <p:nvPr/>
        </p:nvPicPr>
        <p:blipFill rotWithShape="1">
          <a:blip r:embed="rId18"/>
          <a:srcRect l="3741" t="-1847" r="70885" b="-4078"/>
          <a:stretch/>
        </p:blipFill>
        <p:spPr>
          <a:xfrm>
            <a:off x="2218093" y="4337259"/>
            <a:ext cx="213360" cy="234694"/>
          </a:xfrm>
          <a:prstGeom prst="rect">
            <a:avLst/>
          </a:prstGeom>
        </p:spPr>
      </p:pic>
      <p:pic>
        <p:nvPicPr>
          <p:cNvPr id="386" name="Picture 385"/>
          <p:cNvPicPr>
            <a:picLocks noChangeAspect="1"/>
          </p:cNvPicPr>
          <p:nvPr/>
        </p:nvPicPr>
        <p:blipFill rotWithShape="1">
          <a:blip r:embed="rId19"/>
          <a:srcRect l="4636" t="12111" r="77570" b="-9437"/>
          <a:stretch/>
        </p:blipFill>
        <p:spPr>
          <a:xfrm>
            <a:off x="3734694" y="1007633"/>
            <a:ext cx="243840" cy="259080"/>
          </a:xfrm>
          <a:prstGeom prst="rect">
            <a:avLst/>
          </a:prstGeom>
        </p:spPr>
      </p:pic>
      <p:pic>
        <p:nvPicPr>
          <p:cNvPr id="387" name="Picture 386"/>
          <p:cNvPicPr>
            <a:picLocks noChangeAspect="1"/>
          </p:cNvPicPr>
          <p:nvPr/>
        </p:nvPicPr>
        <p:blipFill rotWithShape="1">
          <a:blip r:embed="rId20"/>
          <a:srcRect l="759" t="10712" r="83934" b="14535"/>
          <a:stretch/>
        </p:blipFill>
        <p:spPr>
          <a:xfrm>
            <a:off x="5556884" y="1009958"/>
            <a:ext cx="192881" cy="200025"/>
          </a:xfrm>
          <a:prstGeom prst="rect">
            <a:avLst/>
          </a:prstGeom>
        </p:spPr>
      </p:pic>
      <p:pic>
        <p:nvPicPr>
          <p:cNvPr id="388" name="Picture 387"/>
          <p:cNvPicPr>
            <a:picLocks noChangeAspect="1"/>
          </p:cNvPicPr>
          <p:nvPr/>
        </p:nvPicPr>
        <p:blipFill rotWithShape="1">
          <a:blip r:embed="rId21"/>
          <a:srcRect l="2255" t="36" r="69834" b="-541"/>
          <a:stretch/>
        </p:blipFill>
        <p:spPr>
          <a:xfrm>
            <a:off x="7692129" y="1240769"/>
            <a:ext cx="223070" cy="209550"/>
          </a:xfrm>
          <a:prstGeom prst="rect">
            <a:avLst/>
          </a:prstGeom>
        </p:spPr>
      </p:pic>
      <p:pic>
        <p:nvPicPr>
          <p:cNvPr id="389" name="Picture 5"/>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8165043" y="3203974"/>
            <a:ext cx="259398" cy="2961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90" name="Picture 4"/>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8568597" y="3213104"/>
            <a:ext cx="507553" cy="280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92" name="Picture 391"/>
          <p:cNvPicPr>
            <a:picLocks noChangeAspect="1"/>
          </p:cNvPicPr>
          <p:nvPr/>
        </p:nvPicPr>
        <p:blipFill>
          <a:blip r:embed="rId24"/>
          <a:stretch>
            <a:fillRect/>
          </a:stretch>
        </p:blipFill>
        <p:spPr>
          <a:xfrm>
            <a:off x="9246403" y="3208021"/>
            <a:ext cx="418320" cy="288924"/>
          </a:xfrm>
          <a:prstGeom prst="rect">
            <a:avLst/>
          </a:prstGeom>
        </p:spPr>
      </p:pic>
      <p:sp>
        <p:nvSpPr>
          <p:cNvPr id="420" name="Title 5"/>
          <p:cNvSpPr>
            <a:spLocks noGrp="1"/>
          </p:cNvSpPr>
          <p:nvPr>
            <p:ph type="title"/>
          </p:nvPr>
        </p:nvSpPr>
        <p:spPr/>
        <p:txBody>
          <a:bodyPr/>
          <a:lstStyle/>
          <a:p>
            <a:pPr algn="r"/>
            <a:r>
              <a:rPr lang="en-US" dirty="0"/>
              <a:t>	</a:t>
            </a:r>
            <a:r>
              <a:rPr lang="en-US" b="1" dirty="0">
                <a:effectLst>
                  <a:outerShdw blurRad="38100" dist="38100" dir="2700000" algn="tl">
                    <a:srgbClr val="000000">
                      <a:alpha val="43137"/>
                    </a:srgbClr>
                  </a:outerShdw>
                </a:effectLst>
              </a:rPr>
              <a:t>Greek banking overview</a:t>
            </a:r>
            <a:endParaRPr lang="el-GR" b="1" dirty="0">
              <a:effectLst>
                <a:outerShdw blurRad="38100" dist="38100" dir="2700000" algn="tl">
                  <a:srgbClr val="000000">
                    <a:alpha val="43137"/>
                  </a:srgbClr>
                </a:outerShdw>
              </a:effectLst>
            </a:endParaRPr>
          </a:p>
        </p:txBody>
      </p:sp>
      <p:graphicFrame>
        <p:nvGraphicFramePr>
          <p:cNvPr id="130" name="Group 3"/>
          <p:cNvGraphicFramePr>
            <a:graphicFrameLocks noGrp="1"/>
          </p:cNvGraphicFramePr>
          <p:nvPr>
            <p:ph sz="quarter" idx="4294967295"/>
            <p:custDataLst>
              <p:tags r:id="rId8"/>
            </p:custDataLst>
            <p:extLst>
              <p:ext uri="{D42A27DB-BD31-4B8C-83A1-F6EECF244321}">
                <p14:modId xmlns:p14="http://schemas.microsoft.com/office/powerpoint/2010/main" val="2575631700"/>
              </p:ext>
            </p:extLst>
          </p:nvPr>
        </p:nvGraphicFramePr>
        <p:xfrm>
          <a:off x="3769824" y="985248"/>
          <a:ext cx="1572690" cy="844935"/>
        </p:xfrm>
        <a:graphic>
          <a:graphicData uri="http://schemas.openxmlformats.org/drawingml/2006/table">
            <a:tbl>
              <a:tblPr/>
              <a:tblGrid>
                <a:gridCol w="999311">
                  <a:extLst>
                    <a:ext uri="{9D8B030D-6E8A-4147-A177-3AD203B41FA5}">
                      <a16:colId xmlns:a16="http://schemas.microsoft.com/office/drawing/2014/main" val="20000"/>
                    </a:ext>
                  </a:extLst>
                </a:gridCol>
                <a:gridCol w="573379">
                  <a:extLst>
                    <a:ext uri="{9D8B030D-6E8A-4147-A177-3AD203B41FA5}">
                      <a16:colId xmlns:a16="http://schemas.microsoft.com/office/drawing/2014/main" val="20001"/>
                    </a:ext>
                  </a:extLst>
                </a:gridCol>
              </a:tblGrid>
              <a:tr h="252000">
                <a:tc gridSpan="2">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1000" b="1" i="0" u="none" strike="noStrike" cap="none" normalizeH="0" baseline="0" dirty="0">
                          <a:ln>
                            <a:noFill/>
                          </a:ln>
                          <a:solidFill>
                            <a:srgbClr val="0076A8"/>
                          </a:solidFill>
                          <a:effectLst/>
                          <a:latin typeface="+mn-lt"/>
                        </a:rPr>
                        <a:t>      C.B. of </a:t>
                      </a:r>
                      <a:r>
                        <a:rPr kumimoji="0" lang="en-US" sz="1000" b="1" i="0" u="none" strike="noStrike" cap="none" normalizeH="0" baseline="0" dirty="0" err="1">
                          <a:ln>
                            <a:noFill/>
                          </a:ln>
                          <a:solidFill>
                            <a:srgbClr val="0076A8"/>
                          </a:solidFill>
                          <a:effectLst/>
                          <a:latin typeface="+mn-lt"/>
                        </a:rPr>
                        <a:t>Serres</a:t>
                      </a:r>
                      <a:endParaRPr kumimoji="0" lang="en-US" sz="1000" b="1" i="0" u="none" strike="noStrike" cap="none" normalizeH="0" baseline="0" dirty="0">
                        <a:ln>
                          <a:noFill/>
                        </a:ln>
                        <a:solidFill>
                          <a:srgbClr val="0076A8"/>
                        </a:solidFill>
                        <a:effectLst/>
                        <a:latin typeface="+mn-lt"/>
                      </a:endParaRPr>
                    </a:p>
                  </a:txBody>
                  <a:tcPr marL="0" marR="0" marT="0" marB="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solidFill>
                        <a:schemeClr val="bg1"/>
                      </a:solidFill>
                      <a:prstDash val="solid"/>
                      <a:round/>
                      <a:headEnd type="none" w="med" len="med"/>
                      <a:tailEnd type="none" w="med" len="med"/>
                    </a:lnL>
                    <a:lnR w="12700" cmpd="sng">
                      <a:noFill/>
                      <a:prstDash val="soli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3</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21</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1</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151" name="Group 3"/>
          <p:cNvGraphicFramePr>
            <a:graphicFrameLocks noGrp="1"/>
          </p:cNvGraphicFramePr>
          <p:nvPr>
            <p:ph sz="quarter" idx="4294967295"/>
            <p:custDataLst>
              <p:tags r:id="rId9"/>
            </p:custDataLst>
            <p:extLst>
              <p:ext uri="{D42A27DB-BD31-4B8C-83A1-F6EECF244321}">
                <p14:modId xmlns:p14="http://schemas.microsoft.com/office/powerpoint/2010/main" val="45370720"/>
              </p:ext>
            </p:extLst>
          </p:nvPr>
        </p:nvGraphicFramePr>
        <p:xfrm>
          <a:off x="1751646" y="2283262"/>
          <a:ext cx="1572690" cy="845745"/>
        </p:xfrm>
        <a:graphic>
          <a:graphicData uri="http://schemas.openxmlformats.org/drawingml/2006/table">
            <a:tbl>
              <a:tblPr/>
              <a:tblGrid>
                <a:gridCol w="999311">
                  <a:extLst>
                    <a:ext uri="{9D8B030D-6E8A-4147-A177-3AD203B41FA5}">
                      <a16:colId xmlns:a16="http://schemas.microsoft.com/office/drawing/2014/main" val="20000"/>
                    </a:ext>
                  </a:extLst>
                </a:gridCol>
                <a:gridCol w="573379">
                  <a:extLst>
                    <a:ext uri="{9D8B030D-6E8A-4147-A177-3AD203B41FA5}">
                      <a16:colId xmlns:a16="http://schemas.microsoft.com/office/drawing/2014/main" val="20001"/>
                    </a:ext>
                  </a:extLst>
                </a:gridCol>
              </a:tblGrid>
              <a:tr h="252000">
                <a:tc gridSpan="2">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1000" b="1" i="0" u="none" strike="noStrike" cap="none" normalizeH="0" baseline="0" dirty="0">
                          <a:ln>
                            <a:noFill/>
                          </a:ln>
                          <a:solidFill>
                            <a:srgbClr val="0076A8"/>
                          </a:solidFill>
                          <a:effectLst/>
                          <a:latin typeface="+mn-lt"/>
                        </a:rPr>
                        <a:t>      C.B. of Thessaly</a:t>
                      </a:r>
                    </a:p>
                  </a:txBody>
                  <a:tcPr marL="0" marR="0" marT="0" marB="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solidFill>
                        <a:schemeClr val="bg1"/>
                      </a:solidFill>
                      <a:prstDash val="solid"/>
                      <a:round/>
                      <a:headEnd type="none" w="med" len="med"/>
                      <a:tailEnd type="none" w="med" len="med"/>
                    </a:lnL>
                    <a:lnR w="12700" cmpd="sng">
                      <a:noFill/>
                      <a:prstDash val="soli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10</a:t>
                      </a:r>
                      <a:endParaRPr lang="el-GR" sz="900" kern="1200" dirty="0">
                        <a:solidFill>
                          <a:srgbClr val="000000"/>
                        </a:solidFill>
                        <a:latin typeface="+mn-lt"/>
                        <a:ea typeface="+mn-ea"/>
                        <a:cs typeface="Arial" pitchFamily="34" charset="0"/>
                      </a:endParaRPr>
                    </a:p>
                  </a:txBody>
                  <a:tcPr marL="49525" marR="49525" marT="45776" marB="45776"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8</a:t>
                      </a:r>
                      <a:r>
                        <a:rPr lang="el-GR" sz="900" kern="1200" dirty="0">
                          <a:solidFill>
                            <a:srgbClr val="000000"/>
                          </a:solidFill>
                          <a:latin typeface="+mn-lt"/>
                          <a:ea typeface="+mn-ea"/>
                          <a:cs typeface="Arial" pitchFamily="34" charset="0"/>
                        </a:rPr>
                        <a:t>3</a:t>
                      </a:r>
                    </a:p>
                  </a:txBody>
                  <a:tcPr marL="49525" marR="49525" marT="45776" marB="45776"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10</a:t>
                      </a:r>
                      <a:endParaRPr lang="el-GR" sz="900" kern="1200" dirty="0">
                        <a:solidFill>
                          <a:srgbClr val="000000"/>
                        </a:solidFill>
                        <a:latin typeface="+mn-lt"/>
                        <a:ea typeface="+mn-ea"/>
                        <a:cs typeface="Arial" pitchFamily="34" charset="0"/>
                      </a:endParaRPr>
                    </a:p>
                  </a:txBody>
                  <a:tcPr marL="49525" marR="49525" marT="45776" marB="45776"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156" name="Group 3"/>
          <p:cNvGraphicFramePr>
            <a:graphicFrameLocks noGrp="1"/>
          </p:cNvGraphicFramePr>
          <p:nvPr>
            <p:ph sz="quarter" idx="4294967295"/>
            <p:custDataLst>
              <p:tags r:id="rId10"/>
            </p:custDataLst>
            <p:extLst/>
          </p:nvPr>
        </p:nvGraphicFramePr>
        <p:xfrm>
          <a:off x="1918988" y="3330638"/>
          <a:ext cx="1572690" cy="844935"/>
        </p:xfrm>
        <a:graphic>
          <a:graphicData uri="http://schemas.openxmlformats.org/drawingml/2006/table">
            <a:tbl>
              <a:tblPr/>
              <a:tblGrid>
                <a:gridCol w="999311">
                  <a:extLst>
                    <a:ext uri="{9D8B030D-6E8A-4147-A177-3AD203B41FA5}">
                      <a16:colId xmlns:a16="http://schemas.microsoft.com/office/drawing/2014/main" val="20000"/>
                    </a:ext>
                  </a:extLst>
                </a:gridCol>
                <a:gridCol w="573379">
                  <a:extLst>
                    <a:ext uri="{9D8B030D-6E8A-4147-A177-3AD203B41FA5}">
                      <a16:colId xmlns:a16="http://schemas.microsoft.com/office/drawing/2014/main" val="20001"/>
                    </a:ext>
                  </a:extLst>
                </a:gridCol>
              </a:tblGrid>
              <a:tr h="252000">
                <a:tc gridSpan="2">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r>
                        <a:rPr kumimoji="0" lang="en-US" sz="1000" b="1" i="0" u="none" strike="noStrike" cap="none" normalizeH="0" baseline="0" dirty="0">
                          <a:ln>
                            <a:noFill/>
                          </a:ln>
                          <a:solidFill>
                            <a:srgbClr val="0076A8"/>
                          </a:solidFill>
                          <a:effectLst/>
                          <a:latin typeface="+mn-lt"/>
                        </a:rPr>
                        <a:t>      C.B. of Epirus</a:t>
                      </a:r>
                    </a:p>
                  </a:txBody>
                  <a:tcPr marL="0" marR="0" marT="0" marB="0" anchor="ctr" horzOverflow="overflow">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r" defTabSz="914400" rtl="0" eaLnBrk="1" fontAlgn="base" latinLnBrk="0" hangingPunct="1">
                        <a:lnSpc>
                          <a:spcPct val="106000"/>
                        </a:lnSpc>
                        <a:spcBef>
                          <a:spcPct val="50000"/>
                        </a:spcBef>
                        <a:spcAft>
                          <a:spcPct val="0"/>
                        </a:spcAft>
                        <a:buClr>
                          <a:schemeClr val="tx1"/>
                        </a:buClr>
                        <a:buSzTx/>
                        <a:buFont typeface="Arial" panose="020B0604020202020204" pitchFamily="34" charset="0"/>
                        <a:buNone/>
                        <a:tabLst/>
                      </a:pPr>
                      <a:endParaRPr kumimoji="0" lang="en-US" sz="1000" b="1" i="0" u="none" strike="noStrike" cap="none" normalizeH="0" baseline="0" dirty="0">
                        <a:ln>
                          <a:noFill/>
                        </a:ln>
                        <a:solidFill>
                          <a:srgbClr val="0076A8"/>
                        </a:solidFill>
                        <a:effectLst/>
                        <a:latin typeface="+mn-lt"/>
                      </a:endParaRPr>
                    </a:p>
                  </a:txBody>
                  <a:tcPr marL="36000" marR="36000" marT="3600" marB="3600" anchor="ctr" horzOverflow="overflow">
                    <a:lnL w="6350" cap="flat" cmpd="sng" algn="ctr">
                      <a:solidFill>
                        <a:schemeClr val="bg1"/>
                      </a:solidFill>
                      <a:prstDash val="solid"/>
                      <a:round/>
                      <a:headEnd type="none" w="med" len="med"/>
                      <a:tailEnd type="none" w="med" len="med"/>
                    </a:lnL>
                    <a:lnR w="12700" cmpd="sng">
                      <a:noFill/>
                      <a:prstDash val="solid"/>
                    </a:lnR>
                    <a:lnT w="38100" cap="flat" cmpd="sng" algn="ctr">
                      <a:solidFill>
                        <a:srgbClr val="0076A8"/>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1">
                <a:tc>
                  <a:txBody>
                    <a:bodyPr/>
                    <a:lstStyle/>
                    <a:p>
                      <a:pPr algn="l" rtl="0" fontAlgn="b"/>
                      <a:r>
                        <a:rPr lang="en-US" sz="900" b="0" i="0" u="none" strike="noStrike" dirty="0">
                          <a:solidFill>
                            <a:srgbClr val="000000"/>
                          </a:solidFill>
                          <a:effectLst/>
                          <a:latin typeface="+mn-lt"/>
                        </a:rPr>
                        <a:t>Branches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GB" sz="900" kern="1200" dirty="0">
                          <a:solidFill>
                            <a:srgbClr val="000000"/>
                          </a:solidFill>
                          <a:latin typeface="+mn-lt"/>
                          <a:ea typeface="+mn-ea"/>
                          <a:cs typeface="Arial" pitchFamily="34" charset="0"/>
                        </a:rPr>
                        <a:t>9</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0501">
                <a:tc>
                  <a:txBody>
                    <a:bodyPr/>
                    <a:lstStyle/>
                    <a:p>
                      <a:pPr algn="l" fontAlgn="b"/>
                      <a:r>
                        <a:rPr lang="en-US" sz="900" b="0" i="0" u="none" strike="noStrike" dirty="0">
                          <a:solidFill>
                            <a:srgbClr val="000000"/>
                          </a:solidFill>
                          <a:effectLst/>
                          <a:latin typeface="+mn-lt"/>
                        </a:rPr>
                        <a:t>Employees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76</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90501">
                <a:tc>
                  <a:txBody>
                    <a:bodyPr/>
                    <a:lstStyle/>
                    <a:p>
                      <a:pPr algn="l" fontAlgn="b"/>
                      <a:r>
                        <a:rPr lang="en-US" sz="900" b="0" i="0" u="none" strike="noStrike" dirty="0">
                          <a:solidFill>
                            <a:srgbClr val="000000"/>
                          </a:solidFill>
                          <a:effectLst/>
                          <a:latin typeface="+mn-lt"/>
                        </a:rPr>
                        <a:t>ATMs</a:t>
                      </a:r>
                    </a:p>
                  </a:txBody>
                  <a:tcPr marL="0" marR="0" marT="0" marB="0"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lnSpc>
                          <a:spcPts val="800"/>
                        </a:lnSpc>
                      </a:pPr>
                      <a:r>
                        <a:rPr lang="en-US" sz="900" kern="1200" dirty="0">
                          <a:solidFill>
                            <a:srgbClr val="000000"/>
                          </a:solidFill>
                          <a:latin typeface="+mn-lt"/>
                          <a:ea typeface="+mn-ea"/>
                          <a:cs typeface="Arial" pitchFamily="34" charset="0"/>
                        </a:rPr>
                        <a:t>14</a:t>
                      </a:r>
                      <a:endParaRPr lang="el-GR" sz="900" kern="1200" dirty="0">
                        <a:solidFill>
                          <a:srgbClr val="000000"/>
                        </a:solidFill>
                        <a:latin typeface="+mn-lt"/>
                        <a:ea typeface="+mn-ea"/>
                        <a:cs typeface="Arial" pitchFamily="34" charset="0"/>
                      </a:endParaRPr>
                    </a:p>
                  </a:txBody>
                  <a:tcPr marL="49525" marR="49525" marT="45641" marB="45641" anchor="ctr">
                    <a:lnL w="12700" cmpd="sng">
                      <a:noFill/>
                      <a:prstDash val="solid"/>
                    </a:lnL>
                    <a:lnR w="12700" cmpd="sng">
                      <a:noFill/>
                      <a:prstDash val="solid"/>
                    </a:lnR>
                    <a:lnT w="6350" cap="flat" cmpd="sng" algn="ctr">
                      <a:solidFill>
                        <a:srgbClr val="BBBCBC"/>
                      </a:solidFill>
                      <a:prstDash val="solid"/>
                      <a:round/>
                      <a:headEnd type="none" w="med" len="med"/>
                      <a:tailEnd type="none" w="med" len="med"/>
                    </a:lnT>
                    <a:lnB w="6350" cap="flat" cmpd="sng" algn="ctr">
                      <a:solidFill>
                        <a:srgbClr val="BBBCB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cxnSp>
        <p:nvCxnSpPr>
          <p:cNvPr id="241" name="Straight Arrow Connector 240"/>
          <p:cNvCxnSpPr>
            <a:stCxn id="344" idx="7"/>
          </p:cNvCxnSpPr>
          <p:nvPr/>
        </p:nvCxnSpPr>
        <p:spPr>
          <a:xfrm flipV="1">
            <a:off x="6570689" y="1958341"/>
            <a:ext cx="870018" cy="256850"/>
          </a:xfrm>
          <a:prstGeom prst="straightConnector1">
            <a:avLst/>
          </a:prstGeom>
          <a:ln w="3175">
            <a:solidFill>
              <a:srgbClr val="86BC25"/>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87" name="Straight Arrow Connector 186"/>
          <p:cNvCxnSpPr>
            <a:stCxn id="345" idx="0"/>
          </p:cNvCxnSpPr>
          <p:nvPr/>
        </p:nvCxnSpPr>
        <p:spPr>
          <a:xfrm flipV="1">
            <a:off x="5655061" y="1828800"/>
            <a:ext cx="132106" cy="252070"/>
          </a:xfrm>
          <a:prstGeom prst="straightConnector1">
            <a:avLst/>
          </a:prstGeom>
          <a:ln w="3175">
            <a:solidFill>
              <a:srgbClr val="86BC25"/>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a:stCxn id="346" idx="1"/>
          </p:cNvCxnSpPr>
          <p:nvPr/>
        </p:nvCxnSpPr>
        <p:spPr>
          <a:xfrm flipH="1" flipV="1">
            <a:off x="4987068" y="1859281"/>
            <a:ext cx="287205" cy="352177"/>
          </a:xfrm>
          <a:prstGeom prst="straightConnector1">
            <a:avLst/>
          </a:prstGeom>
          <a:ln w="3175">
            <a:solidFill>
              <a:srgbClr val="86BC25"/>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a:stCxn id="347" idx="1"/>
          </p:cNvCxnSpPr>
          <p:nvPr/>
        </p:nvCxnSpPr>
        <p:spPr>
          <a:xfrm flipH="1" flipV="1">
            <a:off x="3501168" y="2004060"/>
            <a:ext cx="1338909" cy="687598"/>
          </a:xfrm>
          <a:prstGeom prst="straightConnector1">
            <a:avLst/>
          </a:prstGeom>
          <a:ln w="3175">
            <a:solidFill>
              <a:srgbClr val="86BC25"/>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6" name="Straight Arrow Connector 195"/>
          <p:cNvCxnSpPr>
            <a:stCxn id="348" idx="1"/>
          </p:cNvCxnSpPr>
          <p:nvPr/>
        </p:nvCxnSpPr>
        <p:spPr>
          <a:xfrm flipH="1" flipV="1">
            <a:off x="3516407" y="2654301"/>
            <a:ext cx="956808" cy="383128"/>
          </a:xfrm>
          <a:prstGeom prst="straightConnector1">
            <a:avLst/>
          </a:prstGeom>
          <a:ln w="3175">
            <a:solidFill>
              <a:srgbClr val="86BC25"/>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9" name="Straight Arrow Connector 198"/>
          <p:cNvCxnSpPr/>
          <p:nvPr/>
        </p:nvCxnSpPr>
        <p:spPr>
          <a:xfrm flipH="1">
            <a:off x="3584987" y="3108960"/>
            <a:ext cx="464820" cy="556260"/>
          </a:xfrm>
          <a:prstGeom prst="straightConnector1">
            <a:avLst/>
          </a:prstGeom>
          <a:ln w="3175">
            <a:solidFill>
              <a:srgbClr val="86BC25"/>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9" idx="3"/>
          </p:cNvCxnSpPr>
          <p:nvPr/>
        </p:nvCxnSpPr>
        <p:spPr>
          <a:xfrm flipH="1">
            <a:off x="3948207" y="3320112"/>
            <a:ext cx="663754" cy="1226489"/>
          </a:xfrm>
          <a:prstGeom prst="straightConnector1">
            <a:avLst/>
          </a:prstGeom>
          <a:ln w="3175">
            <a:solidFill>
              <a:srgbClr val="86BC25"/>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a:stCxn id="342" idx="2"/>
          </p:cNvCxnSpPr>
          <p:nvPr/>
        </p:nvCxnSpPr>
        <p:spPr>
          <a:xfrm flipH="1" flipV="1">
            <a:off x="5040407" y="5727701"/>
            <a:ext cx="438790" cy="97224"/>
          </a:xfrm>
          <a:prstGeom prst="straightConnector1">
            <a:avLst/>
          </a:prstGeom>
          <a:ln w="3175">
            <a:solidFill>
              <a:srgbClr val="86BC25"/>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9" name="Straight Arrow Connector 208"/>
          <p:cNvCxnSpPr>
            <a:stCxn id="343" idx="6"/>
          </p:cNvCxnSpPr>
          <p:nvPr/>
        </p:nvCxnSpPr>
        <p:spPr>
          <a:xfrm flipV="1">
            <a:off x="6138602" y="5613401"/>
            <a:ext cx="1532199" cy="294913"/>
          </a:xfrm>
          <a:prstGeom prst="straightConnector1">
            <a:avLst/>
          </a:prstGeom>
          <a:ln w="3175">
            <a:solidFill>
              <a:srgbClr val="86BC25"/>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73" name="TextBox 372"/>
          <p:cNvSpPr txBox="1"/>
          <p:nvPr/>
        </p:nvSpPr>
        <p:spPr>
          <a:xfrm>
            <a:off x="7162800" y="2984500"/>
            <a:ext cx="3168000" cy="153888"/>
          </a:xfrm>
          <a:prstGeom prst="rect">
            <a:avLst/>
          </a:prstGeom>
          <a:solidFill>
            <a:schemeClr val="bg1">
              <a:lumMod val="95000"/>
            </a:schemeClr>
          </a:solidFill>
        </p:spPr>
        <p:txBody>
          <a:bodyPr wrap="square" lIns="0" tIns="0" rIns="0" bIns="0" rtlCol="0">
            <a:spAutoFit/>
          </a:bodyPr>
          <a:lstStyle/>
          <a:p>
            <a:pPr>
              <a:spcBef>
                <a:spcPts val="600"/>
              </a:spcBef>
              <a:buSzPct val="100000"/>
            </a:pPr>
            <a:r>
              <a:rPr lang="en-US" sz="1000" b="1" dirty="0">
                <a:solidFill>
                  <a:srgbClr val="0097A9"/>
                </a:solidFill>
              </a:rPr>
              <a:t>Systemic Banks</a:t>
            </a:r>
            <a:endParaRPr lang="el-GR" sz="1000" b="1" dirty="0">
              <a:solidFill>
                <a:srgbClr val="0097A9"/>
              </a:solidFill>
            </a:endParaRPr>
          </a:p>
        </p:txBody>
      </p:sp>
      <p:sp>
        <p:nvSpPr>
          <p:cNvPr id="375" name="TextBox 374"/>
          <p:cNvSpPr txBox="1"/>
          <p:nvPr/>
        </p:nvSpPr>
        <p:spPr>
          <a:xfrm>
            <a:off x="9517080" y="5941047"/>
            <a:ext cx="1152000" cy="246221"/>
          </a:xfrm>
          <a:prstGeom prst="rect">
            <a:avLst/>
          </a:prstGeom>
          <a:noFill/>
        </p:spPr>
        <p:txBody>
          <a:bodyPr wrap="square" lIns="0" tIns="0" rIns="0" bIns="0" rtlCol="0">
            <a:spAutoFit/>
          </a:bodyPr>
          <a:lstStyle/>
          <a:p>
            <a:pPr>
              <a:buSzPct val="100000"/>
            </a:pPr>
            <a:r>
              <a:rPr lang="en-US" sz="800" dirty="0">
                <a:solidFill>
                  <a:srgbClr val="313131"/>
                </a:solidFill>
              </a:rPr>
              <a:t>*: FY 2015</a:t>
            </a:r>
          </a:p>
          <a:p>
            <a:pPr>
              <a:buSzPct val="100000"/>
            </a:pPr>
            <a:r>
              <a:rPr lang="en-US" sz="800" dirty="0">
                <a:solidFill>
                  <a:srgbClr val="313131"/>
                </a:solidFill>
              </a:rPr>
              <a:t>**: Corporate website</a:t>
            </a:r>
            <a:endParaRPr lang="el-GR" sz="800" dirty="0">
              <a:solidFill>
                <a:srgbClr val="313131"/>
              </a:solidFill>
            </a:endParaRPr>
          </a:p>
        </p:txBody>
      </p:sp>
      <p:pic>
        <p:nvPicPr>
          <p:cNvPr id="135" name="Εικόνα 134"/>
          <p:cNvPicPr>
            <a:picLocks noChangeAspect="1"/>
          </p:cNvPicPr>
          <p:nvPr/>
        </p:nvPicPr>
        <p:blipFill>
          <a:blip r:embed="rId25"/>
          <a:stretch>
            <a:fillRect/>
          </a:stretch>
        </p:blipFill>
        <p:spPr>
          <a:xfrm>
            <a:off x="58057" y="0"/>
            <a:ext cx="8106986" cy="723215"/>
          </a:xfrm>
          <a:prstGeom prst="rect">
            <a:avLst/>
          </a:prstGeom>
        </p:spPr>
      </p:pic>
      <p:pic>
        <p:nvPicPr>
          <p:cNvPr id="3" name="Εικόνα 2"/>
          <p:cNvPicPr>
            <a:picLocks noChangeAspect="1"/>
          </p:cNvPicPr>
          <p:nvPr/>
        </p:nvPicPr>
        <p:blipFill>
          <a:blip r:embed="rId26"/>
          <a:stretch>
            <a:fillRect/>
          </a:stretch>
        </p:blipFill>
        <p:spPr>
          <a:xfrm>
            <a:off x="9664723" y="1808452"/>
            <a:ext cx="1593828" cy="889985"/>
          </a:xfrm>
          <a:prstGeom prst="rect">
            <a:avLst/>
          </a:prstGeom>
          <a:ln w="28575">
            <a:solidFill>
              <a:schemeClr val="tx1"/>
            </a:solidFill>
          </a:ln>
        </p:spPr>
      </p:pic>
      <p:pic>
        <p:nvPicPr>
          <p:cNvPr id="8" name="Εικόνα 7"/>
          <p:cNvPicPr>
            <a:picLocks noChangeAspect="1"/>
          </p:cNvPicPr>
          <p:nvPr/>
        </p:nvPicPr>
        <p:blipFill>
          <a:blip r:embed="rId27"/>
          <a:stretch>
            <a:fillRect/>
          </a:stretch>
        </p:blipFill>
        <p:spPr>
          <a:xfrm>
            <a:off x="9964783" y="4810848"/>
            <a:ext cx="1830978" cy="845682"/>
          </a:xfrm>
          <a:prstGeom prst="rect">
            <a:avLst/>
          </a:prstGeom>
          <a:ln w="28575">
            <a:solidFill>
              <a:schemeClr val="tx1"/>
            </a:solidFill>
          </a:ln>
        </p:spPr>
      </p:pic>
    </p:spTree>
    <p:extLst>
      <p:ext uri="{BB962C8B-B14F-4D97-AF65-F5344CB8AC3E}">
        <p14:creationId xmlns:p14="http://schemas.microsoft.com/office/powerpoint/2010/main" val="386715224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Θέση περιεχομένου 2"/>
          <p:cNvSpPr txBox="1">
            <a:spLocks/>
          </p:cNvSpPr>
          <p:nvPr/>
        </p:nvSpPr>
        <p:spPr>
          <a:xfrm>
            <a:off x="467543" y="1488680"/>
            <a:ext cx="11467281" cy="48206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just">
              <a:buFont typeface="Wingdings" panose="05000000000000000000" pitchFamily="2" charset="2"/>
              <a:buChar char="Ø"/>
            </a:pPr>
            <a:endParaRPr lang="en-GB" sz="20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Εικόνα 5"/>
          <p:cNvPicPr>
            <a:picLocks noChangeAspect="1"/>
          </p:cNvPicPr>
          <p:nvPr/>
        </p:nvPicPr>
        <p:blipFill>
          <a:blip r:embed="rId2"/>
          <a:stretch>
            <a:fillRect/>
          </a:stretch>
        </p:blipFill>
        <p:spPr>
          <a:xfrm>
            <a:off x="58057" y="0"/>
            <a:ext cx="8106986" cy="723215"/>
          </a:xfrm>
          <a:prstGeom prst="rect">
            <a:avLst/>
          </a:prstGeom>
        </p:spPr>
      </p:pic>
      <p:sp>
        <p:nvSpPr>
          <p:cNvPr id="2" name="Τίτλος 1">
            <a:extLst>
              <a:ext uri="{FF2B5EF4-FFF2-40B4-BE49-F238E27FC236}">
                <a16:creationId xmlns:a16="http://schemas.microsoft.com/office/drawing/2014/main" id="{F7747183-0842-41A2-BEBA-78785B6CEE51}"/>
              </a:ext>
            </a:extLst>
          </p:cNvPr>
          <p:cNvSpPr>
            <a:spLocks noGrp="1"/>
          </p:cNvSpPr>
          <p:nvPr>
            <p:ph type="title"/>
          </p:nvPr>
        </p:nvSpPr>
        <p:spPr/>
        <p:txBody>
          <a:bodyPr/>
          <a:lstStyle/>
          <a:p>
            <a:r>
              <a:rPr lang="el-GR" dirty="0"/>
              <a:t>Κίνδυνοι που αντιμετωπίζουν</a:t>
            </a:r>
            <a:endParaRPr lang="en-US" dirty="0"/>
          </a:p>
        </p:txBody>
      </p:sp>
      <p:sp>
        <p:nvSpPr>
          <p:cNvPr id="4" name="Θέση περιεχομένου 3">
            <a:extLst>
              <a:ext uri="{FF2B5EF4-FFF2-40B4-BE49-F238E27FC236}">
                <a16:creationId xmlns:a16="http://schemas.microsoft.com/office/drawing/2014/main" id="{C2CB64F8-BF4A-4C3E-B924-5F85268597B0}"/>
              </a:ext>
            </a:extLst>
          </p:cNvPr>
          <p:cNvSpPr>
            <a:spLocks noGrp="1"/>
          </p:cNvSpPr>
          <p:nvPr>
            <p:ph idx="1"/>
          </p:nvPr>
        </p:nvSpPr>
        <p:spPr/>
        <p:txBody>
          <a:bodyPr>
            <a:normAutofit/>
          </a:bodyPr>
          <a:lstStyle/>
          <a:p>
            <a:pPr algn="just">
              <a:lnSpc>
                <a:spcPct val="150000"/>
              </a:lnSpc>
              <a:spcBef>
                <a:spcPts val="600"/>
              </a:spcBef>
              <a:spcAft>
                <a:spcPts val="600"/>
              </a:spcAft>
              <a:buFont typeface="Wingdings" panose="05000000000000000000" pitchFamily="2" charset="2"/>
              <a:buChar char="Ø"/>
            </a:pPr>
            <a:r>
              <a:rPr lang="el-GR" dirty="0">
                <a:latin typeface="Calibri" panose="020F0502020204030204" pitchFamily="34" charset="0"/>
                <a:ea typeface="Calibri" panose="020F0502020204030204" pitchFamily="34" charset="0"/>
                <a:cs typeface="Times New Roman" panose="02020603050405020304" pitchFamily="18" charset="0"/>
              </a:rPr>
              <a:t>Η οικονομική κατάσταση της χώρας</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buFont typeface="Wingdings" panose="05000000000000000000" pitchFamily="2" charset="2"/>
              <a:buChar char="Ø"/>
            </a:pPr>
            <a:r>
              <a:rPr lang="el-GR" dirty="0">
                <a:latin typeface="Calibri" panose="020F0502020204030204" pitchFamily="34" charset="0"/>
                <a:ea typeface="Calibri" panose="020F0502020204030204" pitchFamily="34" charset="0"/>
                <a:cs typeface="Times New Roman" panose="02020603050405020304" pitchFamily="18" charset="0"/>
              </a:rPr>
              <a:t>Ο κίνδυνος κεφαλαίου</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buFont typeface="Wingdings" panose="05000000000000000000" pitchFamily="2" charset="2"/>
              <a:buChar char="Ø"/>
            </a:pPr>
            <a:r>
              <a:rPr lang="el-GR" dirty="0">
                <a:latin typeface="Calibri" panose="020F0502020204030204" pitchFamily="34" charset="0"/>
                <a:ea typeface="Calibri" panose="020F0502020204030204" pitchFamily="34" charset="0"/>
                <a:cs typeface="Times New Roman" panose="02020603050405020304" pitchFamily="18" charset="0"/>
              </a:rPr>
              <a:t>Ο κίνδυνος ρευστότητας</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buFont typeface="Wingdings" panose="05000000000000000000" pitchFamily="2" charset="2"/>
              <a:buChar char="Ø"/>
            </a:pPr>
            <a:r>
              <a:rPr lang="el-GR" dirty="0">
                <a:latin typeface="Calibri" panose="020F0502020204030204" pitchFamily="34" charset="0"/>
                <a:ea typeface="Calibri" panose="020F0502020204030204" pitchFamily="34" charset="0"/>
                <a:cs typeface="Times New Roman" panose="02020603050405020304" pitchFamily="18" charset="0"/>
              </a:rPr>
              <a:t>Διαχείριση των ΜΕΑ</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buFont typeface="Wingdings" panose="05000000000000000000" pitchFamily="2" charset="2"/>
              <a:buChar char="Ø"/>
            </a:pPr>
            <a:r>
              <a:rPr lang="el-GR" dirty="0">
                <a:latin typeface="Calibri" panose="020F0502020204030204" pitchFamily="34" charset="0"/>
                <a:ea typeface="Calibri" panose="020F0502020204030204" pitchFamily="34" charset="0"/>
                <a:cs typeface="Times New Roman" panose="02020603050405020304" pitchFamily="18" charset="0"/>
              </a:rPr>
              <a:t>Κίνδυνος συγκέντρωσης λόγω γεωγραφικής διασποράς</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107070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800" y="1634490"/>
            <a:ext cx="4076700" cy="4385310"/>
          </a:xfrm>
          <a:prstGeom prst="rect">
            <a:avLst/>
          </a:prstGeom>
        </p:spPr>
      </p:pic>
      <p:sp>
        <p:nvSpPr>
          <p:cNvPr id="7" name="Ορθογώνιο 6"/>
          <p:cNvSpPr/>
          <p:nvPr/>
        </p:nvSpPr>
        <p:spPr>
          <a:xfrm>
            <a:off x="4690611" y="823348"/>
            <a:ext cx="7226300" cy="5594352"/>
          </a:xfrm>
          <a:prstGeom prst="rect">
            <a:avLst/>
          </a:prstGeom>
        </p:spPr>
        <p:txBody>
          <a:bodyPr wrap="square">
            <a:spAutoFit/>
          </a:bodyPr>
          <a:lstStyle/>
          <a:p>
            <a:pPr algn="just">
              <a:lnSpc>
                <a:spcPct val="107000"/>
              </a:lnSpc>
              <a:spcAft>
                <a:spcPts val="800"/>
              </a:spcAft>
            </a:pPr>
            <a:r>
              <a:rPr lang="el-GR" sz="2000" dirty="0">
                <a:latin typeface="Calibri" panose="020F0502020204030204" pitchFamily="34" charset="0"/>
                <a:ea typeface="Calibri" panose="020F0502020204030204" pitchFamily="34" charset="0"/>
                <a:cs typeface="Times New Roman" panose="02020603050405020304" pitchFamily="18" charset="0"/>
              </a:rPr>
              <a:t>Η σημερινή κατάσταση της χώρας, υπό συνθήκες, αποτελεί μια  ευκαιρία για τον όμιλο συνεταιριστικών τραπεζών.</a:t>
            </a:r>
          </a:p>
          <a:p>
            <a:pPr algn="just">
              <a:lnSpc>
                <a:spcPct val="107000"/>
              </a:lnSpc>
              <a:spcAft>
                <a:spcPts val="800"/>
              </a:spcAft>
            </a:pPr>
            <a:r>
              <a:rPr lang="el-GR" sz="2000" dirty="0">
                <a:latin typeface="Calibri" panose="020F0502020204030204" pitchFamily="34" charset="0"/>
                <a:ea typeface="Calibri" panose="020F0502020204030204" pitchFamily="34" charset="0"/>
                <a:cs typeface="Times New Roman" panose="02020603050405020304" pitchFamily="18" charset="0"/>
              </a:rPr>
              <a:t>Οι προκλήσεις που καλείται να αντιμετωπίσει ο όμιλος είναι</a:t>
            </a:r>
            <a:r>
              <a:rPr lang="en-US" sz="2000" dirty="0">
                <a:latin typeface="Calibri" panose="020F0502020204030204" pitchFamily="34" charset="0"/>
                <a:ea typeface="Calibri" panose="020F0502020204030204" pitchFamily="34" charset="0"/>
                <a:cs typeface="Times New Roman" panose="02020603050405020304" pitchFamily="18" charset="0"/>
              </a:rPr>
              <a:t>:</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Ø"/>
            </a:pPr>
            <a:r>
              <a:rPr lang="el-GR" sz="2000" dirty="0" err="1">
                <a:latin typeface="Calibri" panose="020F0502020204030204" pitchFamily="34" charset="0"/>
                <a:ea typeface="Calibri" panose="020F0502020204030204" pitchFamily="34" charset="0"/>
                <a:cs typeface="Times New Roman" panose="02020603050405020304" pitchFamily="18" charset="0"/>
              </a:rPr>
              <a:t>Υπερσυγκέντρωση</a:t>
            </a:r>
            <a:r>
              <a:rPr lang="el-GR" sz="2000" dirty="0">
                <a:latin typeface="Calibri" panose="020F0502020204030204" pitchFamily="34" charset="0"/>
                <a:ea typeface="Calibri" panose="020F0502020204030204" pitchFamily="34" charset="0"/>
                <a:cs typeface="Times New Roman" panose="02020603050405020304" pitchFamily="18" charset="0"/>
              </a:rPr>
              <a:t> του Τραπεζικού Συστήματος</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buFont typeface="Courier New" panose="02070309020205020404" pitchFamily="49" charset="0"/>
              <a:buChar char="o"/>
            </a:pPr>
            <a:r>
              <a:rPr lang="el-GR" sz="2000" dirty="0">
                <a:latin typeface="Calibri" panose="020F0502020204030204" pitchFamily="34" charset="0"/>
                <a:ea typeface="Calibri" panose="020F0502020204030204" pitchFamily="34" charset="0"/>
                <a:cs typeface="Times New Roman" panose="02020603050405020304" pitchFamily="18" charset="0"/>
              </a:rPr>
              <a:t>Μόνο 4 συστημικές και 1 εμπορική τράπεζα λειτουργούν σήμερα (από 19 το 2010)</a:t>
            </a:r>
            <a:r>
              <a:rPr lang="en-GB" sz="2000" dirty="0">
                <a:latin typeface="Calibri" panose="020F0502020204030204" pitchFamily="34" charset="0"/>
                <a:ea typeface="Calibri" panose="020F0502020204030204" pitchFamily="34" charset="0"/>
                <a:cs typeface="Times New Roman" panose="02020603050405020304" pitchFamily="18" charset="0"/>
              </a:rPr>
              <a:t> </a:t>
            </a:r>
          </a:p>
          <a:p>
            <a:pPr marL="800100" lvl="1" indent="-342900" algn="just">
              <a:buFont typeface="Courier New" panose="02070309020205020404" pitchFamily="49" charset="0"/>
              <a:buChar char="o"/>
            </a:pPr>
            <a:r>
              <a:rPr lang="el-GR" sz="2000" dirty="0">
                <a:latin typeface="Calibri" panose="020F0502020204030204" pitchFamily="34" charset="0"/>
                <a:ea typeface="Calibri" panose="020F0502020204030204" pitchFamily="34" charset="0"/>
                <a:cs typeface="Times New Roman" panose="02020603050405020304" pitchFamily="18" charset="0"/>
              </a:rPr>
              <a:t>Η εκκαθάριση 7 συνεταιριστικών τραπεζών και της Πανελλήνιας τράπεζας, άφησε ένα σημαντικό κενό στην χώρα.</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Ø"/>
            </a:pPr>
            <a:r>
              <a:rPr lang="el-GR" sz="2000" dirty="0">
                <a:latin typeface="Calibri" panose="020F0502020204030204" pitchFamily="34" charset="0"/>
                <a:ea typeface="Calibri" panose="020F0502020204030204" pitchFamily="34" charset="0"/>
                <a:cs typeface="Times New Roman" panose="02020603050405020304" pitchFamily="18" charset="0"/>
              </a:rPr>
              <a:t>Οι Συνεταιριστικές Τράπεζες γνωρίζουν καλύτερα από τον καθένα τις ανάγκες της τοπικής κοινωνίας και αγορά και λειτουργούν ως πραγματικοί μοχλοί ανάπτυξης.</a:t>
            </a:r>
          </a:p>
          <a:p>
            <a:pPr marL="342900" indent="-342900" algn="just">
              <a:buFont typeface="Wingdings" panose="05000000000000000000" pitchFamily="2" charset="2"/>
              <a:buChar char="Ø"/>
            </a:pPr>
            <a:r>
              <a:rPr lang="el-GR" sz="2000" dirty="0">
                <a:latin typeface="Calibri" panose="020F0502020204030204" pitchFamily="34" charset="0"/>
                <a:ea typeface="Calibri" panose="020F0502020204030204" pitchFamily="34" charset="0"/>
                <a:cs typeface="Times New Roman" panose="02020603050405020304" pitchFamily="18" charset="0"/>
              </a:rPr>
              <a:t>Η πρόθεση της Ευρωπαϊκής Επιτροπής να διαθέσει πόρους στις περιφέρειες δίνει την ευκαιρία στις ΣΤ να διαδραματίσουν καθοριστικό ρόλο.</a:t>
            </a:r>
          </a:p>
          <a:p>
            <a:pPr marL="342900" lvl="0" indent="-342900" algn="just">
              <a:buFont typeface="Wingdings" panose="05000000000000000000" pitchFamily="2" charset="2"/>
              <a:buChar char="Ø"/>
            </a:pPr>
            <a:r>
              <a:rPr lang="el-GR" sz="2000" dirty="0">
                <a:latin typeface="Calibri" panose="020F0502020204030204" pitchFamily="34" charset="0"/>
                <a:ea typeface="Calibri" panose="020F0502020204030204" pitchFamily="34" charset="0"/>
                <a:cs typeface="Times New Roman" panose="02020603050405020304" pitchFamily="18" charset="0"/>
              </a:rPr>
              <a:t>Στηρίζουν έμπρακτα ιδιαίτερα τον πρωτογενή τομέα και τις επιχειρήσεις της κοινωνικής οικονομίας…</a:t>
            </a:r>
          </a:p>
        </p:txBody>
      </p:sp>
      <p:sp>
        <p:nvSpPr>
          <p:cNvPr id="8" name="TextBox 7"/>
          <p:cNvSpPr txBox="1"/>
          <p:nvPr/>
        </p:nvSpPr>
        <p:spPr>
          <a:xfrm>
            <a:off x="165100" y="1088571"/>
            <a:ext cx="4343400" cy="400110"/>
          </a:xfrm>
          <a:prstGeom prst="rect">
            <a:avLst/>
          </a:prstGeom>
          <a:noFill/>
        </p:spPr>
        <p:txBody>
          <a:bodyPr wrap="square" rtlCol="0">
            <a:spAutoFit/>
          </a:bodyPr>
          <a:lstStyle/>
          <a:p>
            <a:r>
              <a:rPr lang="el-GR" sz="2000" b="1" dirty="0"/>
              <a:t>Ευκαιρίες και προκλήσεις</a:t>
            </a:r>
          </a:p>
        </p:txBody>
      </p:sp>
      <p:pic>
        <p:nvPicPr>
          <p:cNvPr id="9" name="Εικόνα 8"/>
          <p:cNvPicPr>
            <a:picLocks noChangeAspect="1"/>
          </p:cNvPicPr>
          <p:nvPr/>
        </p:nvPicPr>
        <p:blipFill>
          <a:blip r:embed="rId3"/>
          <a:stretch>
            <a:fillRect/>
          </a:stretch>
        </p:blipFill>
        <p:spPr>
          <a:xfrm>
            <a:off x="58057" y="0"/>
            <a:ext cx="8106986" cy="723215"/>
          </a:xfrm>
          <a:prstGeom prst="rect">
            <a:avLst/>
          </a:prstGeom>
        </p:spPr>
      </p:pic>
    </p:spTree>
    <p:extLst>
      <p:ext uri="{BB962C8B-B14F-4D97-AF65-F5344CB8AC3E}">
        <p14:creationId xmlns:p14="http://schemas.microsoft.com/office/powerpoint/2010/main" val="422836986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37B13C-BCA3-4A2A-9532-9FEC6977172C}"/>
              </a:ext>
            </a:extLst>
          </p:cNvPr>
          <p:cNvSpPr>
            <a:spLocks noGrp="1"/>
          </p:cNvSpPr>
          <p:nvPr>
            <p:ph type="title"/>
          </p:nvPr>
        </p:nvSpPr>
        <p:spPr/>
        <p:txBody>
          <a:bodyPr/>
          <a:lstStyle/>
          <a:p>
            <a:r>
              <a:rPr lang="el-GR" dirty="0"/>
              <a:t>Τι σημαίνει στηρίζω την τοπική οικονομία…</a:t>
            </a:r>
            <a:endParaRPr lang="en-US" dirty="0"/>
          </a:p>
        </p:txBody>
      </p:sp>
      <p:graphicFrame>
        <p:nvGraphicFramePr>
          <p:cNvPr id="4" name="Θέση περιεχομένου 3">
            <a:extLst>
              <a:ext uri="{FF2B5EF4-FFF2-40B4-BE49-F238E27FC236}">
                <a16:creationId xmlns:a16="http://schemas.microsoft.com/office/drawing/2014/main" id="{CD065E42-E3E5-41EE-939C-0C1F5D55704C}"/>
              </a:ext>
            </a:extLst>
          </p:cNvPr>
          <p:cNvGraphicFramePr>
            <a:graphicFrameLocks noGrp="1"/>
          </p:cNvGraphicFramePr>
          <p:nvPr>
            <p:ph idx="1"/>
            <p:extLst>
              <p:ext uri="{D42A27DB-BD31-4B8C-83A1-F6EECF244321}">
                <p14:modId xmlns:p14="http://schemas.microsoft.com/office/powerpoint/2010/main" val="149387622"/>
              </p:ext>
            </p:extLst>
          </p:nvPr>
        </p:nvGraphicFramePr>
        <p:xfrm>
          <a:off x="838200" y="1825625"/>
          <a:ext cx="10515600" cy="198120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529775573"/>
                    </a:ext>
                  </a:extLst>
                </a:gridCol>
                <a:gridCol w="2628900">
                  <a:extLst>
                    <a:ext uri="{9D8B030D-6E8A-4147-A177-3AD203B41FA5}">
                      <a16:colId xmlns:a16="http://schemas.microsoft.com/office/drawing/2014/main" val="540003947"/>
                    </a:ext>
                  </a:extLst>
                </a:gridCol>
                <a:gridCol w="2628900">
                  <a:extLst>
                    <a:ext uri="{9D8B030D-6E8A-4147-A177-3AD203B41FA5}">
                      <a16:colId xmlns:a16="http://schemas.microsoft.com/office/drawing/2014/main" val="1523799333"/>
                    </a:ext>
                  </a:extLst>
                </a:gridCol>
                <a:gridCol w="2628900">
                  <a:extLst>
                    <a:ext uri="{9D8B030D-6E8A-4147-A177-3AD203B41FA5}">
                      <a16:colId xmlns:a16="http://schemas.microsoft.com/office/drawing/2014/main" val="2296674879"/>
                    </a:ext>
                  </a:extLst>
                </a:gridCol>
              </a:tblGrid>
              <a:tr h="370840">
                <a:tc>
                  <a:txBody>
                    <a:bodyPr/>
                    <a:lstStyle/>
                    <a:p>
                      <a:pPr algn="ctr"/>
                      <a:endParaRPr lang="en-US" sz="2000" dirty="0"/>
                    </a:p>
                  </a:txBody>
                  <a:tcPr/>
                </a:tc>
                <a:tc>
                  <a:txBody>
                    <a:bodyPr/>
                    <a:lstStyle/>
                    <a:p>
                      <a:pPr algn="ctr"/>
                      <a:r>
                        <a:rPr lang="el-GR" sz="2000" dirty="0"/>
                        <a:t>2010</a:t>
                      </a:r>
                      <a:endParaRPr lang="en-US" sz="2000" dirty="0"/>
                    </a:p>
                  </a:txBody>
                  <a:tcPr/>
                </a:tc>
                <a:tc>
                  <a:txBody>
                    <a:bodyPr/>
                    <a:lstStyle/>
                    <a:p>
                      <a:pPr algn="ctr"/>
                      <a:r>
                        <a:rPr lang="el-GR" sz="2000" dirty="0"/>
                        <a:t>2017</a:t>
                      </a:r>
                      <a:endParaRPr lang="en-US" sz="2000" dirty="0"/>
                    </a:p>
                  </a:txBody>
                  <a:tcPr/>
                </a:tc>
                <a:tc>
                  <a:txBody>
                    <a:bodyPr/>
                    <a:lstStyle/>
                    <a:p>
                      <a:pPr algn="ctr"/>
                      <a:r>
                        <a:rPr lang="el-GR" dirty="0"/>
                        <a:t>Μεταβολή</a:t>
                      </a:r>
                      <a:endParaRPr lang="en-US" dirty="0"/>
                    </a:p>
                  </a:txBody>
                  <a:tcPr/>
                </a:tc>
                <a:extLst>
                  <a:ext uri="{0D108BD9-81ED-4DB2-BD59-A6C34878D82A}">
                    <a16:rowId xmlns:a16="http://schemas.microsoft.com/office/drawing/2014/main" val="909810163"/>
                  </a:ext>
                </a:extLst>
              </a:tr>
              <a:tr h="370840">
                <a:tc>
                  <a:txBody>
                    <a:bodyPr/>
                    <a:lstStyle/>
                    <a:p>
                      <a:r>
                        <a:rPr lang="el-GR" sz="2000" dirty="0"/>
                        <a:t>Ενεργητικό</a:t>
                      </a:r>
                      <a:endParaRPr lang="en-US" sz="2000" dirty="0"/>
                    </a:p>
                  </a:txBody>
                  <a:tcPr/>
                </a:tc>
                <a:tc>
                  <a:txBody>
                    <a:bodyPr/>
                    <a:lstStyle/>
                    <a:p>
                      <a:pPr algn="r"/>
                      <a:r>
                        <a:rPr lang="el-GR" sz="2000" dirty="0"/>
                        <a:t>1.200.000.000 €</a:t>
                      </a:r>
                      <a:endParaRPr lang="en-US" sz="2000" dirty="0"/>
                    </a:p>
                  </a:txBody>
                  <a:tcPr/>
                </a:tc>
                <a:tc>
                  <a:txBody>
                    <a:bodyPr/>
                    <a:lstStyle/>
                    <a:p>
                      <a:pPr algn="r"/>
                      <a:r>
                        <a:rPr lang="el-GR" sz="2000" dirty="0"/>
                        <a:t>2.5</a:t>
                      </a:r>
                      <a:r>
                        <a:rPr lang="en-US" sz="2000" dirty="0"/>
                        <a:t>52</a:t>
                      </a:r>
                      <a:r>
                        <a:rPr lang="el-GR" sz="2000" dirty="0"/>
                        <a:t>.000.000 €</a:t>
                      </a:r>
                      <a:endParaRPr lang="en-US" sz="2000" dirty="0"/>
                    </a:p>
                  </a:txBody>
                  <a:tcPr/>
                </a:tc>
                <a:tc>
                  <a:txBody>
                    <a:bodyPr/>
                    <a:lstStyle/>
                    <a:p>
                      <a:pPr algn="ctr"/>
                      <a:r>
                        <a:rPr lang="en-US" sz="2000" dirty="0"/>
                        <a:t>112%</a:t>
                      </a:r>
                    </a:p>
                  </a:txBody>
                  <a:tcPr/>
                </a:tc>
                <a:extLst>
                  <a:ext uri="{0D108BD9-81ED-4DB2-BD59-A6C34878D82A}">
                    <a16:rowId xmlns:a16="http://schemas.microsoft.com/office/drawing/2014/main" val="279197076"/>
                  </a:ext>
                </a:extLst>
              </a:tr>
              <a:tr h="370840">
                <a:tc>
                  <a:txBody>
                    <a:bodyPr/>
                    <a:lstStyle/>
                    <a:p>
                      <a:r>
                        <a:rPr lang="el-GR" sz="2000" dirty="0"/>
                        <a:t>Χορηγήσεις</a:t>
                      </a:r>
                      <a:endParaRPr lang="en-US" sz="2000"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dirty="0"/>
                        <a:t>890</a:t>
                      </a:r>
                      <a:r>
                        <a:rPr lang="el-GR" sz="2000" dirty="0"/>
                        <a:t>.000.000 €</a:t>
                      </a:r>
                      <a:endParaRPr lang="en-US" sz="2000" dirty="0"/>
                    </a:p>
                  </a:txBody>
                  <a:tcPr/>
                </a:tc>
                <a:tc>
                  <a:txBody>
                    <a:bodyPr/>
                    <a:lstStyle/>
                    <a:p>
                      <a:pPr algn="r"/>
                      <a:r>
                        <a:rPr lang="el-GR" sz="2000" dirty="0"/>
                        <a:t>2.09</a:t>
                      </a:r>
                      <a:r>
                        <a:rPr lang="en-US" sz="2000" dirty="0"/>
                        <a:t>9</a:t>
                      </a:r>
                      <a:r>
                        <a:rPr lang="el-GR" sz="2000" dirty="0"/>
                        <a:t>.000.000 €</a:t>
                      </a:r>
                      <a:endParaRPr lang="en-US" sz="2000" dirty="0"/>
                    </a:p>
                  </a:txBody>
                  <a:tcPr/>
                </a:tc>
                <a:tc>
                  <a:txBody>
                    <a:bodyPr/>
                    <a:lstStyle/>
                    <a:p>
                      <a:pPr algn="ctr"/>
                      <a:r>
                        <a:rPr lang="en-US" sz="2000" dirty="0"/>
                        <a:t>135%</a:t>
                      </a:r>
                    </a:p>
                  </a:txBody>
                  <a:tcPr/>
                </a:tc>
                <a:extLst>
                  <a:ext uri="{0D108BD9-81ED-4DB2-BD59-A6C34878D82A}">
                    <a16:rowId xmlns:a16="http://schemas.microsoft.com/office/drawing/2014/main" val="1239593308"/>
                  </a:ext>
                </a:extLst>
              </a:tr>
              <a:tr h="370840">
                <a:tc>
                  <a:txBody>
                    <a:bodyPr/>
                    <a:lstStyle/>
                    <a:p>
                      <a:r>
                        <a:rPr lang="el-GR" sz="2000" dirty="0"/>
                        <a:t>Καταθέσεις</a:t>
                      </a:r>
                      <a:endParaRPr lang="en-US" sz="2000" dirty="0"/>
                    </a:p>
                  </a:txBody>
                  <a:tcPr/>
                </a:tc>
                <a:tc>
                  <a:txBody>
                    <a:bodyPr/>
                    <a:lstStyle/>
                    <a:p>
                      <a:pPr algn="r"/>
                      <a:r>
                        <a:rPr lang="el-GR" sz="2000" dirty="0"/>
                        <a:t>965.000.000 €</a:t>
                      </a:r>
                      <a:endParaRPr lang="en-US" sz="2000" dirty="0"/>
                    </a:p>
                  </a:txBody>
                  <a:tcPr/>
                </a:tc>
                <a:tc>
                  <a:txBody>
                    <a:bodyPr/>
                    <a:lstStyle/>
                    <a:p>
                      <a:pPr algn="r"/>
                      <a:r>
                        <a:rPr lang="el-GR" sz="2000" dirty="0"/>
                        <a:t>1.</a:t>
                      </a:r>
                      <a:r>
                        <a:rPr lang="en-US" sz="2000" dirty="0"/>
                        <a:t>933</a:t>
                      </a:r>
                      <a:r>
                        <a:rPr lang="el-GR" sz="2000" dirty="0"/>
                        <a:t>.000.000 €</a:t>
                      </a:r>
                      <a:endParaRPr lang="en-US" sz="2000" dirty="0"/>
                    </a:p>
                  </a:txBody>
                  <a:tcPr/>
                </a:tc>
                <a:tc>
                  <a:txBody>
                    <a:bodyPr/>
                    <a:lstStyle/>
                    <a:p>
                      <a:pPr algn="ctr"/>
                      <a:r>
                        <a:rPr lang="en-US" sz="2000" dirty="0"/>
                        <a:t>99%</a:t>
                      </a:r>
                    </a:p>
                  </a:txBody>
                  <a:tcPr/>
                </a:tc>
                <a:extLst>
                  <a:ext uri="{0D108BD9-81ED-4DB2-BD59-A6C34878D82A}">
                    <a16:rowId xmlns:a16="http://schemas.microsoft.com/office/drawing/2014/main" val="2368391121"/>
                  </a:ext>
                </a:extLst>
              </a:tr>
              <a:tr h="370840">
                <a:tc>
                  <a:txBody>
                    <a:bodyPr/>
                    <a:lstStyle/>
                    <a:p>
                      <a:r>
                        <a:rPr lang="el-GR" dirty="0"/>
                        <a:t>Μέλη</a:t>
                      </a:r>
                      <a:endParaRPr lang="en-US" dirty="0"/>
                    </a:p>
                  </a:txBody>
                  <a:tcPr/>
                </a:tc>
                <a:tc>
                  <a:txBody>
                    <a:bodyPr/>
                    <a:lstStyle/>
                    <a:p>
                      <a:endParaRPr lang="en-US" dirty="0"/>
                    </a:p>
                  </a:txBody>
                  <a:tcPr/>
                </a:tc>
                <a:tc>
                  <a:txBody>
                    <a:bodyPr/>
                    <a:lstStyle/>
                    <a:p>
                      <a:pPr algn="r"/>
                      <a:r>
                        <a:rPr lang="en-US" sz="2000" dirty="0"/>
                        <a:t>170.000</a:t>
                      </a:r>
                    </a:p>
                  </a:txBody>
                  <a:tcPr/>
                </a:tc>
                <a:tc>
                  <a:txBody>
                    <a:bodyPr/>
                    <a:lstStyle/>
                    <a:p>
                      <a:endParaRPr lang="en-US" dirty="0"/>
                    </a:p>
                  </a:txBody>
                  <a:tcPr/>
                </a:tc>
                <a:extLst>
                  <a:ext uri="{0D108BD9-81ED-4DB2-BD59-A6C34878D82A}">
                    <a16:rowId xmlns:a16="http://schemas.microsoft.com/office/drawing/2014/main" val="872230495"/>
                  </a:ext>
                </a:extLst>
              </a:tr>
            </a:tbl>
          </a:graphicData>
        </a:graphic>
      </p:graphicFrame>
      <p:pic>
        <p:nvPicPr>
          <p:cNvPr id="2050" name="Picture 2" descr="Related image">
            <a:extLst>
              <a:ext uri="{FF2B5EF4-FFF2-40B4-BE49-F238E27FC236}">
                <a16:creationId xmlns:a16="http://schemas.microsoft.com/office/drawing/2014/main" id="{AD1C3772-1AD5-4654-B119-3B758044A1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9696" y="3941762"/>
            <a:ext cx="3967480" cy="2479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71986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24761E-E2FC-445F-B5F3-FC48F8900DC4}"/>
              </a:ext>
            </a:extLst>
          </p:cNvPr>
          <p:cNvSpPr>
            <a:spLocks noGrp="1"/>
          </p:cNvSpPr>
          <p:nvPr>
            <p:ph type="title"/>
          </p:nvPr>
        </p:nvSpPr>
        <p:spPr/>
        <p:txBody>
          <a:bodyPr/>
          <a:lstStyle/>
          <a:p>
            <a:r>
              <a:rPr lang="el-GR" dirty="0"/>
              <a:t>Πρωτοβουλίες </a:t>
            </a:r>
            <a:endParaRPr lang="en-US" dirty="0"/>
          </a:p>
        </p:txBody>
      </p:sp>
      <p:sp>
        <p:nvSpPr>
          <p:cNvPr id="3" name="Θέση περιεχομένου 2">
            <a:extLst>
              <a:ext uri="{FF2B5EF4-FFF2-40B4-BE49-F238E27FC236}">
                <a16:creationId xmlns:a16="http://schemas.microsoft.com/office/drawing/2014/main" id="{0D3A091B-FB1D-4911-96DF-92C1B4E1211C}"/>
              </a:ext>
            </a:extLst>
          </p:cNvPr>
          <p:cNvSpPr>
            <a:spLocks noGrp="1"/>
          </p:cNvSpPr>
          <p:nvPr>
            <p:ph idx="1"/>
          </p:nvPr>
        </p:nvSpPr>
        <p:spPr/>
        <p:txBody>
          <a:bodyPr>
            <a:normAutofit fontScale="62500" lnSpcReduction="20000"/>
          </a:bodyPr>
          <a:lstStyle/>
          <a:p>
            <a:pPr>
              <a:lnSpc>
                <a:spcPct val="200000"/>
              </a:lnSpc>
            </a:pPr>
            <a:r>
              <a:rPr lang="el-GR" dirty="0"/>
              <a:t>Αξιοποίηση Ευρωπαϊκών &amp; Εθνικών Πόρων, Προγραμμάτων και Πρωτοβουλιών</a:t>
            </a:r>
          </a:p>
          <a:p>
            <a:pPr>
              <a:lnSpc>
                <a:spcPct val="200000"/>
              </a:lnSpc>
            </a:pPr>
            <a:r>
              <a:rPr lang="en-US" dirty="0"/>
              <a:t>Horizon 2020 – Financial Literacy (</a:t>
            </a:r>
            <a:r>
              <a:rPr lang="el-GR" dirty="0"/>
              <a:t>Οικονομικός Αλφαβητισμός)</a:t>
            </a:r>
            <a:endParaRPr lang="en-US" dirty="0"/>
          </a:p>
          <a:p>
            <a:pPr>
              <a:lnSpc>
                <a:spcPct val="200000"/>
              </a:lnSpc>
            </a:pPr>
            <a:r>
              <a:rPr lang="el-GR" dirty="0"/>
              <a:t>Κοινωνική Οικονομία</a:t>
            </a:r>
            <a:r>
              <a:rPr lang="en-US" dirty="0"/>
              <a:t> – </a:t>
            </a:r>
            <a:r>
              <a:rPr lang="en-US" dirty="0" err="1"/>
              <a:t>SESNet</a:t>
            </a:r>
            <a:endParaRPr lang="el-GR" dirty="0"/>
          </a:p>
          <a:p>
            <a:pPr>
              <a:lnSpc>
                <a:spcPct val="200000"/>
              </a:lnSpc>
            </a:pPr>
            <a:r>
              <a:rPr lang="el-GR" dirty="0"/>
              <a:t>Κοινωνική Οικονομία</a:t>
            </a:r>
            <a:r>
              <a:rPr lang="en-US" dirty="0"/>
              <a:t> – SEE-GR</a:t>
            </a:r>
          </a:p>
          <a:p>
            <a:pPr>
              <a:lnSpc>
                <a:spcPct val="200000"/>
              </a:lnSpc>
            </a:pPr>
            <a:r>
              <a:rPr lang="el-GR" dirty="0" err="1"/>
              <a:t>Μικροχρηματοδοτήσεις</a:t>
            </a:r>
            <a:r>
              <a:rPr lang="el-GR" dirty="0"/>
              <a:t> – Συνεργασία με </a:t>
            </a:r>
            <a:r>
              <a:rPr lang="en-US" dirty="0"/>
              <a:t>EIF</a:t>
            </a:r>
          </a:p>
          <a:p>
            <a:pPr>
              <a:lnSpc>
                <a:spcPct val="200000"/>
              </a:lnSpc>
            </a:pPr>
            <a:r>
              <a:rPr lang="el-GR" dirty="0"/>
              <a:t>Ολιστική προσέγγιση των μη εξυπηρετούμενων δανείων - τοπικές επιχειρήσεις που βρίσκονται σε κίνδυνο</a:t>
            </a:r>
          </a:p>
          <a:p>
            <a:pPr>
              <a:lnSpc>
                <a:spcPct val="200000"/>
              </a:lnSpc>
            </a:pPr>
            <a:r>
              <a:rPr lang="el-GR" dirty="0"/>
              <a:t>Μη Τραπεζικές Εργασίες</a:t>
            </a:r>
            <a:r>
              <a:rPr lang="en-US" dirty="0"/>
              <a:t> – </a:t>
            </a:r>
            <a:r>
              <a:rPr lang="el-GR" dirty="0"/>
              <a:t>Συμμετοχή σε Ευρωπαϊκά Δίκτυα και Ενώσεις (</a:t>
            </a:r>
            <a:r>
              <a:rPr lang="en-US" dirty="0"/>
              <a:t>FEBEA, EMN)</a:t>
            </a:r>
          </a:p>
        </p:txBody>
      </p:sp>
    </p:spTree>
    <p:extLst>
      <p:ext uri="{BB962C8B-B14F-4D97-AF65-F5344CB8AC3E}">
        <p14:creationId xmlns:p14="http://schemas.microsoft.com/office/powerpoint/2010/main" val="244738163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F64DA7-2536-AD43-969B-98A5A5E18C01}"/>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Δάνεια μέσω της Ευρωπαϊκής Τράπεζας Επενδύσεων</a:t>
            </a:r>
          </a:p>
        </p:txBody>
      </p:sp>
      <p:graphicFrame>
        <p:nvGraphicFramePr>
          <p:cNvPr id="4" name="Content Placeholder 3">
            <a:extLst>
              <a:ext uri="{FF2B5EF4-FFF2-40B4-BE49-F238E27FC236}">
                <a16:creationId xmlns:a16="http://schemas.microsoft.com/office/drawing/2014/main" id="{E6B213CE-A2C9-304F-A7C7-EE3361D26708}"/>
              </a:ext>
            </a:extLst>
          </p:cNvPr>
          <p:cNvGraphicFramePr>
            <a:graphicFrameLocks noGrp="1"/>
          </p:cNvGraphicFramePr>
          <p:nvPr>
            <p:ph idx="1"/>
            <p:extLst>
              <p:ext uri="{D42A27DB-BD31-4B8C-83A1-F6EECF244321}">
                <p14:modId xmlns:p14="http://schemas.microsoft.com/office/powerpoint/2010/main" val="2051771060"/>
              </p:ext>
            </p:extLst>
          </p:nvPr>
        </p:nvGraphicFramePr>
        <p:xfrm>
          <a:off x="643467" y="1910528"/>
          <a:ext cx="10905066" cy="3940775"/>
        </p:xfrm>
        <a:graphic>
          <a:graphicData uri="http://schemas.openxmlformats.org/drawingml/2006/table">
            <a:tbl>
              <a:tblPr firstRow="1" firstCol="1" bandRow="1">
                <a:tableStyleId>{3B4B98B0-60AC-42C2-AFA5-B58CD77FA1E5}</a:tableStyleId>
              </a:tblPr>
              <a:tblGrid>
                <a:gridCol w="2978255">
                  <a:extLst>
                    <a:ext uri="{9D8B030D-6E8A-4147-A177-3AD203B41FA5}">
                      <a16:colId xmlns:a16="http://schemas.microsoft.com/office/drawing/2014/main" val="2445724228"/>
                    </a:ext>
                  </a:extLst>
                </a:gridCol>
                <a:gridCol w="7926811">
                  <a:extLst>
                    <a:ext uri="{9D8B030D-6E8A-4147-A177-3AD203B41FA5}">
                      <a16:colId xmlns:a16="http://schemas.microsoft.com/office/drawing/2014/main" val="4106605628"/>
                    </a:ext>
                  </a:extLst>
                </a:gridCol>
              </a:tblGrid>
              <a:tr h="1087404">
                <a:tc>
                  <a:txBody>
                    <a:bodyPr/>
                    <a:lstStyle/>
                    <a:p>
                      <a:pPr algn="l" fontAlgn="ctr">
                        <a:lnSpc>
                          <a:spcPct val="115000"/>
                        </a:lnSpc>
                        <a:spcBef>
                          <a:spcPts val="0"/>
                        </a:spcBef>
                        <a:spcAft>
                          <a:spcPts val="0"/>
                        </a:spcAft>
                      </a:pPr>
                      <a:r>
                        <a:rPr lang="el-GR" sz="1300" u="none" strike="noStrike" dirty="0">
                          <a:effectLst/>
                        </a:rPr>
                        <a:t>ΑΠΕΥΘΥΝΕΤΑΙ ΣΕ</a:t>
                      </a:r>
                      <a:endParaRPr lang="el-GR" sz="2100" b="0" i="0" u="none" strike="noStrike" dirty="0">
                        <a:effectLst/>
                        <a:latin typeface="Arial" panose="020B0604020202020204" pitchFamily="34" charset="0"/>
                      </a:endParaRPr>
                    </a:p>
                  </a:txBody>
                  <a:tcPr marL="81863" marR="81863" marT="81863" marB="818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lnSpc>
                          <a:spcPct val="115000"/>
                        </a:lnSpc>
                        <a:spcBef>
                          <a:spcPts val="0"/>
                        </a:spcBef>
                        <a:spcAft>
                          <a:spcPts val="0"/>
                        </a:spcAft>
                      </a:pPr>
                      <a:r>
                        <a:rPr lang="el-GR" sz="1300" u="none" strike="noStrike">
                          <a:effectLst/>
                        </a:rPr>
                        <a:t>Μικρομεσαίες επιχειρήσεις ή επιχειρήσεις μεσαίας κεφαλαιοποίησης.</a:t>
                      </a:r>
                      <a:br>
                        <a:rPr lang="el-GR" sz="1300" u="none" strike="noStrike">
                          <a:effectLst/>
                        </a:rPr>
                      </a:br>
                      <a:r>
                        <a:rPr lang="el-GR" sz="1300" u="none" strike="noStrike">
                          <a:effectLst/>
                        </a:rPr>
                        <a:t>Ειδικότερα «τελικοί δικαιούχοι» είναι :</a:t>
                      </a:r>
                      <a:br>
                        <a:rPr lang="el-GR" sz="1300" u="none" strike="noStrike">
                          <a:effectLst/>
                        </a:rPr>
                      </a:br>
                      <a:r>
                        <a:rPr lang="el-GR" sz="1300" u="none" strike="noStrike">
                          <a:effectLst/>
                        </a:rPr>
                        <a:t>α) Μικρές και Μεσαίες Επιχειρήσεις (ΜΜΕ) με λιγότερους από 250 υπαλλήλους (σε ΕΜΕ).</a:t>
                      </a:r>
                      <a:br>
                        <a:rPr lang="el-GR" sz="1300" u="none" strike="noStrike">
                          <a:effectLst/>
                        </a:rPr>
                      </a:br>
                      <a:r>
                        <a:rPr lang="el-GR" sz="1300" u="none" strike="noStrike">
                          <a:effectLst/>
                        </a:rPr>
                        <a:t>β) Μεσαίας Κεφαλαιοποίησης (ΜΚ) με τουλάχιστον 250 και λιγότερους από 3.000 υπαλλήλους (σε ΕΜΕ).</a:t>
                      </a:r>
                      <a:endParaRPr lang="el-GR" sz="2100" b="0" i="0" u="none" strike="noStrike">
                        <a:effectLst/>
                        <a:latin typeface="Arial" panose="020B0604020202020204" pitchFamily="34" charset="0"/>
                      </a:endParaRPr>
                    </a:p>
                  </a:txBody>
                  <a:tcPr marL="81863" marR="81863" marT="81863" marB="818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334383"/>
                  </a:ext>
                </a:extLst>
              </a:tr>
              <a:tr h="1969254">
                <a:tc>
                  <a:txBody>
                    <a:bodyPr/>
                    <a:lstStyle/>
                    <a:p>
                      <a:pPr algn="l" fontAlgn="ctr">
                        <a:lnSpc>
                          <a:spcPct val="115000"/>
                        </a:lnSpc>
                        <a:spcBef>
                          <a:spcPts val="0"/>
                        </a:spcBef>
                        <a:spcAft>
                          <a:spcPts val="0"/>
                        </a:spcAft>
                      </a:pPr>
                      <a:r>
                        <a:rPr lang="el-GR" sz="1300" u="none" strike="noStrike">
                          <a:effectLst/>
                        </a:rPr>
                        <a:t>ΧΑΡΑΚΤΗΡΙΣΤΙΚΑ ΔΑΝΕΙΩΝ</a:t>
                      </a:r>
                      <a:endParaRPr lang="el-GR" sz="2100" b="0" i="0" u="none" strike="noStrike">
                        <a:effectLst/>
                        <a:latin typeface="Arial" panose="020B0604020202020204" pitchFamily="34" charset="0"/>
                      </a:endParaRPr>
                    </a:p>
                  </a:txBody>
                  <a:tcPr marL="81863" marR="81863" marT="81863" marB="818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lnSpc>
                          <a:spcPct val="115000"/>
                        </a:lnSpc>
                        <a:spcBef>
                          <a:spcPts val="0"/>
                        </a:spcBef>
                        <a:spcAft>
                          <a:spcPts val="0"/>
                        </a:spcAft>
                      </a:pPr>
                      <a:r>
                        <a:rPr lang="el-GR" sz="1300" u="none" strike="noStrike">
                          <a:effectLst/>
                        </a:rPr>
                        <a:t>Δυνατότητα χρηματοδότησης μέχρι του 100% του επιχειρηματικού σχεδίου.</a:t>
                      </a:r>
                      <a:endParaRPr lang="el-GR" sz="2100" u="none" strike="noStrike">
                        <a:effectLst/>
                      </a:endParaRPr>
                    </a:p>
                    <a:p>
                      <a:pPr marL="347472" indent="-347472" algn="l" fontAlgn="ctr">
                        <a:lnSpc>
                          <a:spcPct val="115000"/>
                        </a:lnSpc>
                        <a:spcBef>
                          <a:spcPts val="0"/>
                        </a:spcBef>
                        <a:spcAft>
                          <a:spcPts val="0"/>
                        </a:spcAft>
                        <a:tabLst>
                          <a:tab pos="457200" algn="l"/>
                        </a:tabLst>
                      </a:pPr>
                      <a:r>
                        <a:rPr lang="el-GR" sz="1300" u="none" strike="noStrike">
                          <a:effectLst/>
                        </a:rPr>
                        <a:t>Δάνεια επιχειρηματικής ανάπτυξης ειδικού σκοπού (κεφάλαια κίνησης)</a:t>
                      </a:r>
                      <a:br>
                        <a:rPr lang="el-GR" sz="1300" u="none" strike="noStrike">
                          <a:effectLst/>
                        </a:rPr>
                      </a:br>
                      <a:r>
                        <a:rPr lang="el-GR" sz="1300" u="none" strike="noStrike">
                          <a:effectLst/>
                        </a:rPr>
                        <a:t>- ύψος δανείου: ανάλογα με τον κύκλο εργασιών της επιχείρησης και τις λειτουργικές της ανάγκες.</a:t>
                      </a:r>
                      <a:br>
                        <a:rPr lang="el-GR" sz="1300" u="none" strike="noStrike">
                          <a:effectLst/>
                        </a:rPr>
                      </a:br>
                      <a:r>
                        <a:rPr lang="el-GR" sz="1300" u="none" strike="noStrike">
                          <a:effectLst/>
                        </a:rPr>
                        <a:t>- διάρκεια αποπληρωμής: 2-12 έτη</a:t>
                      </a:r>
                      <a:endParaRPr lang="el-GR" sz="2100" u="none" strike="noStrike">
                        <a:effectLst/>
                      </a:endParaRPr>
                    </a:p>
                    <a:p>
                      <a:pPr marL="347472" indent="-347472" algn="l" fontAlgn="ctr">
                        <a:lnSpc>
                          <a:spcPct val="115000"/>
                        </a:lnSpc>
                        <a:spcBef>
                          <a:spcPts val="0"/>
                        </a:spcBef>
                        <a:spcAft>
                          <a:spcPts val="0"/>
                        </a:spcAft>
                        <a:tabLst>
                          <a:tab pos="457200" algn="l"/>
                        </a:tabLst>
                      </a:pPr>
                      <a:r>
                        <a:rPr lang="el-GR" sz="1300" u="none" strike="noStrike">
                          <a:effectLst/>
                        </a:rPr>
                        <a:t>Δάνεια επενδυτικού σκοπού</a:t>
                      </a:r>
                      <a:br>
                        <a:rPr lang="el-GR" sz="1300" u="none" strike="noStrike">
                          <a:effectLst/>
                        </a:rPr>
                      </a:br>
                      <a:r>
                        <a:rPr lang="el-GR" sz="1300" u="none" strike="noStrike">
                          <a:effectLst/>
                        </a:rPr>
                        <a:t>- ύψος δανείου: έως 12.500.000€</a:t>
                      </a:r>
                      <a:br>
                        <a:rPr lang="el-GR" sz="1300" u="none" strike="noStrike">
                          <a:effectLst/>
                        </a:rPr>
                      </a:br>
                      <a:r>
                        <a:rPr lang="el-GR" sz="1300" u="none" strike="noStrike">
                          <a:effectLst/>
                        </a:rPr>
                        <a:t>- διάρκεια αποπληρωμής: 2-12 έτη με δυνατότητα περιόδου χάριτος από 6 μήνες έως 2 έτη, ανάλογα με το χρόνο υλοποίησης της επένδυσης.</a:t>
                      </a:r>
                      <a:endParaRPr lang="el-GR" sz="2100" b="0" i="0" u="none" strike="noStrike">
                        <a:effectLst/>
                        <a:latin typeface="Arial" panose="020B0604020202020204" pitchFamily="34" charset="0"/>
                      </a:endParaRPr>
                    </a:p>
                  </a:txBody>
                  <a:tcPr marL="81863" marR="81863" marT="81863" marB="818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6407941"/>
                  </a:ext>
                </a:extLst>
              </a:tr>
              <a:tr h="866941">
                <a:tc>
                  <a:txBody>
                    <a:bodyPr/>
                    <a:lstStyle/>
                    <a:p>
                      <a:pPr algn="l" fontAlgn="ctr">
                        <a:lnSpc>
                          <a:spcPct val="115000"/>
                        </a:lnSpc>
                        <a:spcBef>
                          <a:spcPts val="0"/>
                        </a:spcBef>
                        <a:spcAft>
                          <a:spcPts val="0"/>
                        </a:spcAft>
                      </a:pPr>
                      <a:r>
                        <a:rPr lang="el-GR" sz="1300" u="none" strike="noStrike">
                          <a:effectLst/>
                        </a:rPr>
                        <a:t>ΕΠΙΤΟΚΙΟ</a:t>
                      </a:r>
                      <a:endParaRPr lang="el-GR" sz="2100" b="0" i="0" u="none" strike="noStrike">
                        <a:effectLst/>
                        <a:latin typeface="Arial" panose="020B0604020202020204" pitchFamily="34" charset="0"/>
                      </a:endParaRPr>
                    </a:p>
                  </a:txBody>
                  <a:tcPr marL="81863" marR="81863" marT="81863" marB="818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472" indent="-347472" algn="l" fontAlgn="ctr">
                        <a:lnSpc>
                          <a:spcPct val="115000"/>
                        </a:lnSpc>
                        <a:spcBef>
                          <a:spcPts val="0"/>
                        </a:spcBef>
                        <a:spcAft>
                          <a:spcPts val="0"/>
                        </a:spcAft>
                        <a:buClrTx/>
                        <a:buSzPts val="1000"/>
                        <a:buFont typeface="Symbol" panose="05050102010706020507" pitchFamily="18" charset="2"/>
                        <a:buChar char="·"/>
                        <a:tabLst>
                          <a:tab pos="457200" algn="l"/>
                        </a:tabLst>
                      </a:pPr>
                      <a:r>
                        <a:rPr lang="el-GR" sz="1300" u="none" strike="noStrike" dirty="0">
                          <a:effectLst/>
                        </a:rPr>
                        <a:t>Προνομιακή Τιμολόγηση σύμφωνα με την πιστοληπτική αξιολόγηση της επιχείρησης</a:t>
                      </a:r>
                    </a:p>
                    <a:p>
                      <a:pPr marL="347472" indent="-347472" algn="l" fontAlgn="ctr">
                        <a:lnSpc>
                          <a:spcPct val="115000"/>
                        </a:lnSpc>
                        <a:spcBef>
                          <a:spcPts val="0"/>
                        </a:spcBef>
                        <a:spcAft>
                          <a:spcPts val="0"/>
                        </a:spcAft>
                        <a:tabLst>
                          <a:tab pos="457200" algn="l"/>
                        </a:tabLst>
                      </a:pPr>
                      <a:r>
                        <a:rPr lang="el-GR" sz="1300" u="none" strike="noStrike" dirty="0">
                          <a:effectLst/>
                        </a:rPr>
                        <a:t>Επιπλέον μείωση στο τιμολόγιο για όσες επιχειρήσεις υποστηρίζουν την απασχόληση νέων (15-25 ετών)</a:t>
                      </a:r>
                      <a:endParaRPr lang="el-GR" sz="2100" u="none" strike="noStrike" dirty="0">
                        <a:effectLst/>
                      </a:endParaRPr>
                    </a:p>
                    <a:p>
                      <a:pPr marL="347472" indent="-347472" algn="l" fontAlgn="ctr">
                        <a:lnSpc>
                          <a:spcPct val="115000"/>
                        </a:lnSpc>
                        <a:spcBef>
                          <a:spcPts val="0"/>
                        </a:spcBef>
                        <a:spcAft>
                          <a:spcPts val="0"/>
                        </a:spcAft>
                        <a:tabLst>
                          <a:tab pos="457200" algn="l"/>
                        </a:tabLst>
                      </a:pPr>
                      <a:r>
                        <a:rPr lang="el-GR" sz="1300" u="none" strike="noStrike" dirty="0">
                          <a:effectLst/>
                        </a:rPr>
                        <a:t>Χωρίς εισφορά Ν.128/75.</a:t>
                      </a:r>
                      <a:endParaRPr lang="el-GR" sz="2100" b="0" i="0" u="none" strike="noStrike" dirty="0">
                        <a:effectLst/>
                        <a:latin typeface="Arial" panose="020B0604020202020204" pitchFamily="34" charset="0"/>
                      </a:endParaRPr>
                    </a:p>
                  </a:txBody>
                  <a:tcPr marL="81863" marR="81863" marT="81863" marB="8186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801551"/>
                  </a:ext>
                </a:extLst>
              </a:tr>
            </a:tbl>
          </a:graphicData>
        </a:graphic>
      </p:graphicFrame>
    </p:spTree>
    <p:extLst>
      <p:ext uri="{BB962C8B-B14F-4D97-AF65-F5344CB8AC3E}">
        <p14:creationId xmlns:p14="http://schemas.microsoft.com/office/powerpoint/2010/main" val="31477853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1412</Words>
  <Application>Microsoft Office PowerPoint</Application>
  <PresentationFormat>Ευρεία οθόνη</PresentationFormat>
  <Paragraphs>211</Paragraphs>
  <Slides>16</Slides>
  <Notes>0</Notes>
  <HiddenSlides>2</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16</vt:i4>
      </vt:variant>
    </vt:vector>
  </HeadingPairs>
  <TitlesOfParts>
    <vt:vector size="23" baseType="lpstr">
      <vt:lpstr>Arial</vt:lpstr>
      <vt:lpstr>Calibri</vt:lpstr>
      <vt:lpstr>Calibri Light</vt:lpstr>
      <vt:lpstr>Courier New</vt:lpstr>
      <vt:lpstr>Symbol</vt:lpstr>
      <vt:lpstr>Wingdings</vt:lpstr>
      <vt:lpstr>Θέμα του Office</vt:lpstr>
      <vt:lpstr>Παρουσίαση του PowerPoint</vt:lpstr>
      <vt:lpstr>Σύντομο Ιστορικό</vt:lpstr>
      <vt:lpstr>Μέλη της Ένωσης</vt:lpstr>
      <vt:lpstr> Greek banking overview</vt:lpstr>
      <vt:lpstr>Κίνδυνοι που αντιμετωπίζουν</vt:lpstr>
      <vt:lpstr>Παρουσίαση του PowerPoint</vt:lpstr>
      <vt:lpstr>Τι σημαίνει στηρίζω την τοπική οικονομία…</vt:lpstr>
      <vt:lpstr>Πρωτοβουλίες </vt:lpstr>
      <vt:lpstr>Δάνεια μέσω της Ευρωπαϊκής Τράπεζας Επενδύσεων</vt:lpstr>
      <vt:lpstr>Δάνεια σε συνεργασία με το Ευρωπαϊκό Ταμείο Επενδύσεων (Ε.Τα.Ε.) μέσω του Προγράμματος «COSME»</vt:lpstr>
      <vt:lpstr>Δάνεια σε Συνεργασία με το Ευρωπαϊκό Ταμείο Επενδύσεων (Ε.Τα.Ε.) στο Πλαίσιο του Προγράμματος για την Απασχόληση και την Κοινωνική Καινοτομία (EaSI) </vt:lpstr>
      <vt:lpstr>Δάνεια μέσω της Δράσης «ΤΕΠΙΧ-Επιχειρηματική Επανεκκίνηση»</vt:lpstr>
      <vt:lpstr>Συμμετοχή στο Πρόγραμμα «Εξωστρέφεια» </vt:lpstr>
      <vt:lpstr>Στρατηγική της Ένωσης (1/2)</vt:lpstr>
      <vt:lpstr>Στρατηγική της Ένωσης (2/2)</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Panagiotis Tournavitis</dc:creator>
  <cp:lastModifiedBy>George Boukis</cp:lastModifiedBy>
  <cp:revision>2</cp:revision>
  <dcterms:created xsi:type="dcterms:W3CDTF">2019-01-15T16:05:13Z</dcterms:created>
  <dcterms:modified xsi:type="dcterms:W3CDTF">2019-01-16T11:31:15Z</dcterms:modified>
</cp:coreProperties>
</file>