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98" r:id="rId3"/>
    <p:sldId id="257" r:id="rId4"/>
    <p:sldId id="287" r:id="rId5"/>
    <p:sldId id="288" r:id="rId6"/>
    <p:sldId id="290" r:id="rId7"/>
    <p:sldId id="258" r:id="rId8"/>
    <p:sldId id="259" r:id="rId9"/>
    <p:sldId id="260" r:id="rId10"/>
    <p:sldId id="261" r:id="rId11"/>
    <p:sldId id="262" r:id="rId12"/>
    <p:sldId id="267" r:id="rId13"/>
    <p:sldId id="263" r:id="rId14"/>
    <p:sldId id="264" r:id="rId15"/>
    <p:sldId id="265" r:id="rId16"/>
    <p:sldId id="268" r:id="rId17"/>
    <p:sldId id="266" r:id="rId18"/>
    <p:sldId id="292" r:id="rId19"/>
    <p:sldId id="291" r:id="rId20"/>
    <p:sldId id="297" r:id="rId21"/>
    <p:sldId id="293" r:id="rId22"/>
    <p:sldId id="294" r:id="rId23"/>
    <p:sldId id="295" r:id="rId24"/>
    <p:sldId id="300" r:id="rId25"/>
    <p:sldId id="301" r:id="rId26"/>
    <p:sldId id="302" r:id="rId27"/>
    <p:sldId id="304" r:id="rId28"/>
    <p:sldId id="305" r:id="rId29"/>
    <p:sldId id="289" r:id="rId30"/>
    <p:sldId id="273" r:id="rId31"/>
    <p:sldId id="274" r:id="rId32"/>
    <p:sldId id="280" r:id="rId33"/>
    <p:sldId id="275" r:id="rId34"/>
    <p:sldId id="276" r:id="rId35"/>
    <p:sldId id="278" r:id="rId36"/>
    <p:sldId id="279" r:id="rId37"/>
    <p:sldId id="281" r:id="rId38"/>
    <p:sldId id="282" r:id="rId39"/>
    <p:sldId id="283" r:id="rId40"/>
    <p:sldId id="284" r:id="rId41"/>
    <p:sldId id="285" r:id="rId42"/>
    <p:sldId id="286" r:id="rId43"/>
    <p:sldId id="299" r:id="rId44"/>
    <p:sldId id="303" r:id="rId4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3605" autoAdjust="0"/>
  </p:normalViewPr>
  <p:slideViewPr>
    <p:cSldViewPr snapToGrid="0">
      <p:cViewPr>
        <p:scale>
          <a:sx n="81" d="100"/>
          <a:sy n="81" d="100"/>
        </p:scale>
        <p:origin x="-282"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0340D-6904-43D8-A923-2092C78DB3E9}" type="datetimeFigureOut">
              <a:rPr lang="el-GR" smtClean="0"/>
              <a:t>18/9/2018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BE2E96-1681-410C-85C8-7C3AC201779C}" type="slidenum">
              <a:rPr lang="el-GR" smtClean="0"/>
              <a:t>‹#›</a:t>
            </a:fld>
            <a:endParaRPr lang="el-GR"/>
          </a:p>
        </p:txBody>
      </p:sp>
    </p:spTree>
    <p:extLst>
      <p:ext uri="{BB962C8B-B14F-4D97-AF65-F5344CB8AC3E}">
        <p14:creationId xmlns:p14="http://schemas.microsoft.com/office/powerpoint/2010/main" val="2451053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2BE2E96-1681-410C-85C8-7C3AC201779C}" type="slidenum">
              <a:rPr lang="el-GR" smtClean="0"/>
              <a:t>44</a:t>
            </a:fld>
            <a:endParaRPr lang="el-GR"/>
          </a:p>
        </p:txBody>
      </p:sp>
    </p:spTree>
    <p:extLst>
      <p:ext uri="{BB962C8B-B14F-4D97-AF65-F5344CB8AC3E}">
        <p14:creationId xmlns:p14="http://schemas.microsoft.com/office/powerpoint/2010/main" val="2391234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33E8084-372F-4605-B671-BA472F40CA47}" type="datetime1">
              <a:rPr lang="el-GR" smtClean="0"/>
              <a:t>18/9/2018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2956920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063093B-6F7F-48D2-8967-531FD26BF8C9}" type="datetime1">
              <a:rPr lang="el-GR" smtClean="0"/>
              <a:t>18/9/2018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2423307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B6669E7-93E1-41DF-8A10-D69E26E23D55}" type="datetime1">
              <a:rPr lang="el-GR" smtClean="0"/>
              <a:t>18/9/2018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53022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894F2DF-CCE4-4AAC-B516-95DDCECEADE3}" type="datetime1">
              <a:rPr lang="el-GR" smtClean="0"/>
              <a:t>18/9/2018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108148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0F815FE-533E-4191-8E5F-29933BF9267A}" type="datetime1">
              <a:rPr lang="el-GR" smtClean="0"/>
              <a:t>18/9/2018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249224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89048DF0-5591-4042-A0D3-B1BCA9D2AD1D}" type="datetime1">
              <a:rPr lang="el-GR" smtClean="0"/>
              <a:t>18/9/2018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405885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9576EF9-7E3A-448E-BD63-D319E2CE06CD}" type="datetime1">
              <a:rPr lang="el-GR" smtClean="0"/>
              <a:t>18/9/2018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4037029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24D84B7-51FC-4A88-AB6D-5D170136C6A6}" type="datetime1">
              <a:rPr lang="el-GR" smtClean="0"/>
              <a:t>18/9/2018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3227773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AE7C421-C4C8-4193-BCB3-15187DDBC8B0}" type="datetime1">
              <a:rPr lang="el-GR" smtClean="0"/>
              <a:t>18/9/2018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1936456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5703BD3-BC65-422A-8F27-6B18C538E560}" type="datetime1">
              <a:rPr lang="el-GR" smtClean="0"/>
              <a:t>18/9/2018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332701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B819905-AD2A-43A3-83FD-6555A5B17911}" type="datetime1">
              <a:rPr lang="el-GR" smtClean="0"/>
              <a:t>18/9/2018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98E2255-A089-4A56-BA1D-F02316C0ED83}" type="slidenum">
              <a:rPr lang="el-GR" smtClean="0"/>
              <a:t>‹#›</a:t>
            </a:fld>
            <a:endParaRPr lang="el-GR"/>
          </a:p>
        </p:txBody>
      </p:sp>
    </p:spTree>
    <p:extLst>
      <p:ext uri="{BB962C8B-B14F-4D97-AF65-F5344CB8AC3E}">
        <p14:creationId xmlns:p14="http://schemas.microsoft.com/office/powerpoint/2010/main" val="4068893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0B11D-E367-4332-BE80-23C5C125912C}" type="datetime1">
              <a:rPr lang="el-GR" smtClean="0"/>
              <a:t>18/9/2018</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8E2255-A089-4A56-BA1D-F02316C0ED83}" type="slidenum">
              <a:rPr lang="el-GR" smtClean="0"/>
              <a:t>‹#›</a:t>
            </a:fld>
            <a:endParaRPr lang="el-GR"/>
          </a:p>
        </p:txBody>
      </p:sp>
    </p:spTree>
    <p:extLst>
      <p:ext uri="{BB962C8B-B14F-4D97-AF65-F5344CB8AC3E}">
        <p14:creationId xmlns:p14="http://schemas.microsoft.com/office/powerpoint/2010/main" val="2678011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445277" y="1338294"/>
            <a:ext cx="9144000" cy="2997536"/>
          </a:xfrm>
        </p:spPr>
        <p:txBody>
          <a:bodyPr>
            <a:noAutofit/>
          </a:bodyPr>
          <a:lstStyle/>
          <a:p>
            <a:r>
              <a:rPr lang="el-GR" sz="5400" b="1" dirty="0" smtClean="0">
                <a:solidFill>
                  <a:srgbClr val="FF0000"/>
                </a:solidFill>
                <a:latin typeface="+mn-lt"/>
              </a:rPr>
              <a:t>ΠΓΕ / ΠΟΠ</a:t>
            </a:r>
            <a:br>
              <a:rPr lang="el-GR" sz="5400" b="1" dirty="0" smtClean="0">
                <a:solidFill>
                  <a:srgbClr val="FF0000"/>
                </a:solidFill>
                <a:latin typeface="+mn-lt"/>
              </a:rPr>
            </a:br>
            <a:r>
              <a:rPr lang="el-GR" sz="5400" b="1" dirty="0" smtClean="0">
                <a:solidFill>
                  <a:srgbClr val="FF0000"/>
                </a:solidFill>
                <a:latin typeface="+mn-lt"/>
              </a:rPr>
              <a:t>ΓΕΩΓΡΑΦΙΚΟΙ ΟΡΟΙ</a:t>
            </a:r>
            <a:br>
              <a:rPr lang="el-GR" sz="5400" b="1" dirty="0" smtClean="0">
                <a:solidFill>
                  <a:srgbClr val="FF0000"/>
                </a:solidFill>
                <a:latin typeface="+mn-lt"/>
              </a:rPr>
            </a:br>
            <a:r>
              <a:rPr lang="el-GR" sz="5400" b="1" dirty="0">
                <a:solidFill>
                  <a:srgbClr val="FF0000"/>
                </a:solidFill>
                <a:latin typeface="+mn-lt"/>
              </a:rPr>
              <a:t>&amp;</a:t>
            </a:r>
            <a:r>
              <a:rPr lang="el-GR" sz="5400" b="1" dirty="0" smtClean="0">
                <a:solidFill>
                  <a:srgbClr val="FF0000"/>
                </a:solidFill>
                <a:latin typeface="+mn-lt"/>
              </a:rPr>
              <a:t/>
            </a:r>
            <a:br>
              <a:rPr lang="el-GR" sz="5400" b="1" dirty="0" smtClean="0">
                <a:solidFill>
                  <a:srgbClr val="FF0000"/>
                </a:solidFill>
                <a:latin typeface="+mn-lt"/>
              </a:rPr>
            </a:br>
            <a:r>
              <a:rPr lang="el-GR" sz="5400" b="1" dirty="0" smtClean="0">
                <a:solidFill>
                  <a:srgbClr val="FF0000"/>
                </a:solidFill>
                <a:latin typeface="+mn-lt"/>
              </a:rPr>
              <a:t>ΑΘΕΜΙΤΟΣ ΑΝΤΑΓΩΝΙΣΜΟΣ</a:t>
            </a:r>
            <a:endParaRPr lang="el-GR" sz="5400" b="1" dirty="0">
              <a:solidFill>
                <a:srgbClr val="FF0000"/>
              </a:solidFill>
              <a:latin typeface="+mn-lt"/>
            </a:endParaRPr>
          </a:p>
        </p:txBody>
      </p:sp>
      <p:sp>
        <p:nvSpPr>
          <p:cNvPr id="3" name="Υπότιτλος 2"/>
          <p:cNvSpPr>
            <a:spLocks noGrp="1"/>
          </p:cNvSpPr>
          <p:nvPr>
            <p:ph type="subTitle" idx="1"/>
          </p:nvPr>
        </p:nvSpPr>
        <p:spPr>
          <a:xfrm>
            <a:off x="1524000" y="4420608"/>
            <a:ext cx="9144000" cy="1980191"/>
          </a:xfrm>
        </p:spPr>
        <p:txBody>
          <a:bodyPr>
            <a:normAutofit fontScale="85000" lnSpcReduction="20000"/>
          </a:bodyPr>
          <a:lstStyle/>
          <a:p>
            <a:pPr algn="r"/>
            <a:r>
              <a:rPr lang="el-GR" sz="3600" b="1" i="1" dirty="0" smtClean="0">
                <a:solidFill>
                  <a:srgbClr val="002060"/>
                </a:solidFill>
              </a:rPr>
              <a:t>Χρήστος </a:t>
            </a:r>
            <a:r>
              <a:rPr lang="el-GR" sz="3600" b="1" i="1" dirty="0" err="1" smtClean="0">
                <a:solidFill>
                  <a:srgbClr val="002060"/>
                </a:solidFill>
              </a:rPr>
              <a:t>Σπ</a:t>
            </a:r>
            <a:r>
              <a:rPr lang="el-GR" sz="3600" b="1" i="1" dirty="0" smtClean="0">
                <a:solidFill>
                  <a:srgbClr val="002060"/>
                </a:solidFill>
              </a:rPr>
              <a:t>. Χρυσάνθης</a:t>
            </a:r>
          </a:p>
          <a:p>
            <a:pPr algn="r"/>
            <a:r>
              <a:rPr lang="el-GR" sz="3600" b="1" i="1" dirty="0" smtClean="0">
                <a:solidFill>
                  <a:srgbClr val="002060"/>
                </a:solidFill>
              </a:rPr>
              <a:t>Επίκουρος </a:t>
            </a:r>
            <a:r>
              <a:rPr lang="el-GR" sz="3600" b="1" i="1" dirty="0">
                <a:solidFill>
                  <a:srgbClr val="002060"/>
                </a:solidFill>
              </a:rPr>
              <a:t>Κ</a:t>
            </a:r>
            <a:r>
              <a:rPr lang="el-GR" sz="3600" b="1" i="1" dirty="0" smtClean="0">
                <a:solidFill>
                  <a:srgbClr val="002060"/>
                </a:solidFill>
              </a:rPr>
              <a:t>αθηγητής Νομικής Σχολής Αθηνών</a:t>
            </a:r>
          </a:p>
          <a:p>
            <a:pPr algn="r"/>
            <a:r>
              <a:rPr lang="el-GR" sz="3600" b="1" i="1" dirty="0" smtClean="0">
                <a:solidFill>
                  <a:srgbClr val="002060"/>
                </a:solidFill>
              </a:rPr>
              <a:t>Δικηγόρος Αθηνών</a:t>
            </a:r>
            <a:endParaRPr lang="en-US" sz="3600" b="1" i="1" dirty="0" smtClean="0">
              <a:solidFill>
                <a:srgbClr val="002060"/>
              </a:solidFill>
            </a:endParaRPr>
          </a:p>
          <a:p>
            <a:pPr algn="r"/>
            <a:r>
              <a:rPr lang="el-GR" sz="3600" b="1" i="1" dirty="0" smtClean="0">
                <a:solidFill>
                  <a:srgbClr val="002060"/>
                </a:solidFill>
              </a:rPr>
              <a:t> </a:t>
            </a:r>
            <a:endParaRPr lang="el-GR" sz="3600" b="1" i="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1</a:t>
            </a:fld>
            <a:endParaRPr lang="el-GR"/>
          </a:p>
        </p:txBody>
      </p:sp>
    </p:spTree>
    <p:extLst>
      <p:ext uri="{BB962C8B-B14F-4D97-AF65-F5344CB8AC3E}">
        <p14:creationId xmlns:p14="http://schemas.microsoft.com/office/powerpoint/2010/main" val="3826202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0228" y="345171"/>
            <a:ext cx="11257414" cy="6231242"/>
          </a:xfrm>
        </p:spPr>
        <p:txBody>
          <a:bodyPr>
            <a:normAutofit/>
          </a:bodyPr>
          <a:lstStyle/>
          <a:p>
            <a:pPr algn="just"/>
            <a:r>
              <a:rPr lang="el-GR" sz="3600" b="1" dirty="0" smtClean="0">
                <a:solidFill>
                  <a:srgbClr val="C00000"/>
                </a:solidFill>
              </a:rPr>
              <a:t>Στην Αγγλική αγορά κυκλοφορούσε «Ελληνική Γιαούρτη»  από περισσότερες εταιρίες που ήταν πάντα προϊόν στράγγισης και όχι χρήσης παχυντικών. Επίσης προερχόταν πάντα από την Ελλάδα</a:t>
            </a:r>
          </a:p>
          <a:p>
            <a:pPr algn="just"/>
            <a:r>
              <a:rPr lang="el-GR" sz="3600" b="1" dirty="0" smtClean="0">
                <a:solidFill>
                  <a:srgbClr val="7030A0"/>
                </a:solidFill>
              </a:rPr>
              <a:t>Επίσης, κυκλοφορούσε Γιαούρτη με την ένδειξη «</a:t>
            </a:r>
            <a:r>
              <a:rPr lang="en-US" sz="3600" b="1" dirty="0" smtClean="0">
                <a:solidFill>
                  <a:srgbClr val="7030A0"/>
                </a:solidFill>
              </a:rPr>
              <a:t>Greek Style Yoghurt</a:t>
            </a:r>
            <a:r>
              <a:rPr lang="el-GR" sz="3600" b="1" dirty="0" smtClean="0">
                <a:solidFill>
                  <a:srgbClr val="7030A0"/>
                </a:solidFill>
              </a:rPr>
              <a:t>»</a:t>
            </a:r>
            <a:r>
              <a:rPr lang="en-US" sz="3600" b="1" dirty="0" smtClean="0">
                <a:solidFill>
                  <a:srgbClr val="7030A0"/>
                </a:solidFill>
              </a:rPr>
              <a:t> </a:t>
            </a:r>
            <a:r>
              <a:rPr lang="el-GR" sz="3600" b="1" dirty="0" smtClean="0">
                <a:solidFill>
                  <a:srgbClr val="7030A0"/>
                </a:solidFill>
              </a:rPr>
              <a:t>που δεν προερχόταν από την Ελλάδα και συνήθως περιείχε παχυντικά</a:t>
            </a:r>
          </a:p>
          <a:p>
            <a:pPr algn="just"/>
            <a:r>
              <a:rPr lang="el-GR" sz="3600" b="1" dirty="0" smtClean="0">
                <a:solidFill>
                  <a:srgbClr val="00B050"/>
                </a:solidFill>
              </a:rPr>
              <a:t>Η τιμή της «Ελληνικής Γιαούρτης» ήταν αισθητά υψηλότερη της «Γιαούρτης Ελληνικού Τύπου». Αυτό ήταν ένδειξη ότι το κοινό ήταν διατεθειμένο να πληρώσει ακριβότερα. Άρα, υπήρχε μια «απήχηση».</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10</a:t>
            </a:fld>
            <a:endParaRPr lang="el-GR"/>
          </a:p>
        </p:txBody>
      </p:sp>
    </p:spTree>
    <p:extLst>
      <p:ext uri="{BB962C8B-B14F-4D97-AF65-F5344CB8AC3E}">
        <p14:creationId xmlns:p14="http://schemas.microsoft.com/office/powerpoint/2010/main" val="401108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29785" y="569228"/>
            <a:ext cx="10869855" cy="6055629"/>
          </a:xfrm>
        </p:spPr>
        <p:txBody>
          <a:bodyPr>
            <a:normAutofit/>
          </a:bodyPr>
          <a:lstStyle/>
          <a:p>
            <a:pPr algn="just"/>
            <a:r>
              <a:rPr lang="el-GR" sz="3600" b="1" dirty="0" smtClean="0">
                <a:solidFill>
                  <a:srgbClr val="002060"/>
                </a:solidFill>
              </a:rPr>
              <a:t>Στην Αγγλία υπ</a:t>
            </a:r>
            <a:r>
              <a:rPr lang="el-GR" sz="3600" b="1" dirty="0">
                <a:solidFill>
                  <a:srgbClr val="002060"/>
                </a:solidFill>
              </a:rPr>
              <a:t>ή</a:t>
            </a:r>
            <a:r>
              <a:rPr lang="el-GR" sz="3600" b="1" dirty="0" smtClean="0">
                <a:solidFill>
                  <a:srgbClr val="002060"/>
                </a:solidFill>
              </a:rPr>
              <a:t>ρχε από τα μέσα του ’80 μια Ανακοίνωση των εμπορικών συλλόγων με τη μορφή άτυπης συμφωνίας ότι η ένδειξη «Ελληνική Γιαούρτη» προερχόταν μόνο από την Ελλάδα, ήταν προϊόν στράγγισης και είχε </a:t>
            </a:r>
            <a:r>
              <a:rPr lang="el-GR" sz="3600" b="1" dirty="0" err="1" smtClean="0">
                <a:solidFill>
                  <a:srgbClr val="002060"/>
                </a:solidFill>
              </a:rPr>
              <a:t>παχειά</a:t>
            </a:r>
            <a:r>
              <a:rPr lang="el-GR" sz="3600" b="1" dirty="0" smtClean="0">
                <a:solidFill>
                  <a:srgbClr val="002060"/>
                </a:solidFill>
              </a:rPr>
              <a:t> και κρεμώδη υφή</a:t>
            </a:r>
          </a:p>
          <a:p>
            <a:pPr algn="just"/>
            <a:r>
              <a:rPr lang="el-GR" sz="3600" b="1" dirty="0" smtClean="0">
                <a:solidFill>
                  <a:srgbClr val="C00000"/>
                </a:solidFill>
              </a:rPr>
              <a:t>Η εταιρία </a:t>
            </a:r>
            <a:r>
              <a:rPr lang="en-US" sz="3600" b="1" dirty="0" err="1" smtClean="0">
                <a:solidFill>
                  <a:srgbClr val="C00000"/>
                </a:solidFill>
              </a:rPr>
              <a:t>Chobani</a:t>
            </a:r>
            <a:r>
              <a:rPr lang="en-US" sz="3600" b="1" dirty="0" smtClean="0">
                <a:solidFill>
                  <a:srgbClr val="C00000"/>
                </a:solidFill>
              </a:rPr>
              <a:t> </a:t>
            </a:r>
            <a:r>
              <a:rPr lang="el-GR" sz="3600" b="1" dirty="0" smtClean="0">
                <a:solidFill>
                  <a:srgbClr val="C00000"/>
                </a:solidFill>
              </a:rPr>
              <a:t>εμπορευόταν «Ελληνική Γιαούρτη» στις ΗΠΑ χωρίς πρόβλημα, όπου ανταγωνιζόταν τη ΦΑΓΕ</a:t>
            </a:r>
          </a:p>
          <a:p>
            <a:pPr algn="just"/>
            <a:r>
              <a:rPr lang="el-GR" sz="3600" b="1" dirty="0" smtClean="0">
                <a:solidFill>
                  <a:srgbClr val="00B050"/>
                </a:solidFill>
              </a:rPr>
              <a:t>Ο όρος «Ελληνική Γιαούρτη» δεν είχε καταχωρηθεί ως προστατευόμενη ένδειξη κατά τη νομοθεσία της ΕΕ</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11</a:t>
            </a:fld>
            <a:endParaRPr lang="el-GR"/>
          </a:p>
        </p:txBody>
      </p:sp>
    </p:spTree>
    <p:extLst>
      <p:ext uri="{BB962C8B-B14F-4D97-AF65-F5344CB8AC3E}">
        <p14:creationId xmlns:p14="http://schemas.microsoft.com/office/powerpoint/2010/main" val="1561569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12613"/>
          </a:xfrm>
        </p:spPr>
        <p:txBody>
          <a:bodyPr/>
          <a:lstStyle/>
          <a:p>
            <a:pPr algn="ctr"/>
            <a:r>
              <a:rPr lang="el-GR" b="1" dirty="0" smtClean="0">
                <a:solidFill>
                  <a:srgbClr val="FF0000"/>
                </a:solidFill>
                <a:latin typeface="+mn-lt"/>
              </a:rPr>
              <a:t>Το νομικό ζήτημα:</a:t>
            </a:r>
            <a:endParaRPr lang="el-GR" b="1" dirty="0">
              <a:solidFill>
                <a:srgbClr val="FF0000"/>
              </a:solidFill>
              <a:latin typeface="+mn-lt"/>
            </a:endParaRPr>
          </a:p>
        </p:txBody>
      </p:sp>
      <p:sp>
        <p:nvSpPr>
          <p:cNvPr id="3" name="Θέση περιεχομένου 2"/>
          <p:cNvSpPr>
            <a:spLocks noGrp="1"/>
          </p:cNvSpPr>
          <p:nvPr>
            <p:ph idx="1"/>
          </p:nvPr>
        </p:nvSpPr>
        <p:spPr>
          <a:xfrm>
            <a:off x="838200" y="1332238"/>
            <a:ext cx="10515600" cy="5304732"/>
          </a:xfrm>
        </p:spPr>
        <p:txBody>
          <a:bodyPr>
            <a:noAutofit/>
          </a:bodyPr>
          <a:lstStyle/>
          <a:p>
            <a:pPr algn="just"/>
            <a:r>
              <a:rPr lang="el-GR" sz="3600" b="1" dirty="0" smtClean="0">
                <a:solidFill>
                  <a:srgbClr val="002060"/>
                </a:solidFill>
              </a:rPr>
              <a:t>Ο όρος «Ελληνική Γιαούρτη» (</a:t>
            </a:r>
            <a:r>
              <a:rPr lang="en-US" sz="3600" b="1" dirty="0" smtClean="0">
                <a:solidFill>
                  <a:srgbClr val="002060"/>
                </a:solidFill>
              </a:rPr>
              <a:t>Greek Yogurt</a:t>
            </a:r>
            <a:r>
              <a:rPr lang="el-GR" sz="3600" b="1" dirty="0" smtClean="0">
                <a:solidFill>
                  <a:srgbClr val="002060"/>
                </a:solidFill>
              </a:rPr>
              <a:t>)</a:t>
            </a:r>
            <a:r>
              <a:rPr lang="en-US" sz="3600" b="1" dirty="0" smtClean="0">
                <a:solidFill>
                  <a:srgbClr val="002060"/>
                </a:solidFill>
              </a:rPr>
              <a:t> </a:t>
            </a:r>
            <a:r>
              <a:rPr lang="el-GR" sz="3600" b="1" dirty="0" smtClean="0">
                <a:solidFill>
                  <a:srgbClr val="002060"/>
                </a:solidFill>
              </a:rPr>
              <a:t>ήταν η </a:t>
            </a:r>
            <a:r>
              <a:rPr lang="el-GR" sz="3600" b="1" u="sng" dirty="0" smtClean="0">
                <a:solidFill>
                  <a:srgbClr val="002060"/>
                </a:solidFill>
              </a:rPr>
              <a:t>γενική ονομασία του προϊόντος</a:t>
            </a:r>
            <a:r>
              <a:rPr lang="el-GR" sz="3600" b="1" dirty="0" smtClean="0">
                <a:solidFill>
                  <a:srgbClr val="002060"/>
                </a:solidFill>
              </a:rPr>
              <a:t> ; δηλαδή στραγγιστή γιαούρτη με </a:t>
            </a:r>
            <a:r>
              <a:rPr lang="el-GR" sz="3600" b="1" dirty="0" err="1" smtClean="0">
                <a:solidFill>
                  <a:srgbClr val="002060"/>
                </a:solidFill>
              </a:rPr>
              <a:t>παχειά</a:t>
            </a:r>
            <a:r>
              <a:rPr lang="el-GR" sz="3600" b="1" dirty="0" smtClean="0">
                <a:solidFill>
                  <a:srgbClr val="002060"/>
                </a:solidFill>
              </a:rPr>
              <a:t> κρεμώδη υφή ; </a:t>
            </a:r>
          </a:p>
          <a:p>
            <a:pPr marL="0" indent="0" algn="ctr">
              <a:buNone/>
            </a:pPr>
            <a:r>
              <a:rPr lang="el-GR" sz="3600" b="1" dirty="0" smtClean="0">
                <a:solidFill>
                  <a:srgbClr val="FF0000"/>
                </a:solidFill>
              </a:rPr>
              <a:t>ή</a:t>
            </a:r>
          </a:p>
          <a:p>
            <a:pPr algn="just"/>
            <a:r>
              <a:rPr lang="el-GR" sz="3600" b="1" dirty="0" smtClean="0">
                <a:solidFill>
                  <a:srgbClr val="00B050"/>
                </a:solidFill>
              </a:rPr>
              <a:t>Στη συνείδηση του κοινού ο όρος ήταν συνδεδεμένος και με την </a:t>
            </a:r>
            <a:r>
              <a:rPr lang="el-GR" sz="3600" b="1" u="sng" dirty="0" smtClean="0">
                <a:solidFill>
                  <a:srgbClr val="00B050"/>
                </a:solidFill>
              </a:rPr>
              <a:t>γεωγραφική προέλευση</a:t>
            </a:r>
            <a:r>
              <a:rPr lang="el-GR" sz="3600" b="1" dirty="0" smtClean="0">
                <a:solidFill>
                  <a:srgbClr val="00B050"/>
                </a:solidFill>
              </a:rPr>
              <a:t> του προϊόντος από την Ελλάδα και όχι μόνο με τα ποιοτικά του χαρακτηριστικά ; </a:t>
            </a:r>
            <a:endParaRPr lang="el-GR" sz="3600" b="1" dirty="0">
              <a:solidFill>
                <a:srgbClr val="00B05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12</a:t>
            </a:fld>
            <a:endParaRPr lang="el-GR"/>
          </a:p>
        </p:txBody>
      </p:sp>
    </p:spTree>
    <p:extLst>
      <p:ext uri="{BB962C8B-B14F-4D97-AF65-F5344CB8AC3E}">
        <p14:creationId xmlns:p14="http://schemas.microsoft.com/office/powerpoint/2010/main" val="1712261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84450" y="357282"/>
            <a:ext cx="11178692" cy="6249409"/>
          </a:xfrm>
        </p:spPr>
        <p:txBody>
          <a:bodyPr>
            <a:normAutofit lnSpcReduction="10000"/>
          </a:bodyPr>
          <a:lstStyle/>
          <a:p>
            <a:pPr marL="0" indent="0" algn="ctr">
              <a:buNone/>
            </a:pPr>
            <a:r>
              <a:rPr lang="el-GR" sz="3600" b="1" dirty="0" smtClean="0">
                <a:solidFill>
                  <a:srgbClr val="FF0000"/>
                </a:solidFill>
              </a:rPr>
              <a:t>ΝΟΜΙΚΕΣ ΠΡΟΫΠΟΘΕΣΕΙΣ ΓΙΑ ΤΗ ΔΙΚΑΣΤΙΚΗ ΠΡΟΣΤΑΣΙΑ</a:t>
            </a:r>
          </a:p>
          <a:p>
            <a:pPr marL="0" indent="0" algn="ctr">
              <a:buNone/>
            </a:pPr>
            <a:endParaRPr lang="el-GR" sz="3600" b="1" dirty="0" smtClean="0">
              <a:solidFill>
                <a:srgbClr val="FF0000"/>
              </a:solidFill>
            </a:endParaRPr>
          </a:p>
          <a:p>
            <a:pPr algn="just"/>
            <a:r>
              <a:rPr lang="el-GR" sz="3600" b="1" dirty="0" smtClean="0">
                <a:solidFill>
                  <a:srgbClr val="002060"/>
                </a:solidFill>
              </a:rPr>
              <a:t>Ένδειξη με διακριτική ικανότητα, όχι περιγραφική</a:t>
            </a:r>
          </a:p>
          <a:p>
            <a:pPr marL="0" indent="0" algn="just">
              <a:buNone/>
            </a:pPr>
            <a:r>
              <a:rPr lang="el-GR" sz="3600" b="1" dirty="0" smtClean="0">
                <a:solidFill>
                  <a:srgbClr val="002060"/>
                </a:solidFill>
              </a:rPr>
              <a:t>  (γεωγραφικές ενδείξεις μπορεί να έχουν διακριτική   </a:t>
            </a:r>
          </a:p>
          <a:p>
            <a:pPr marL="0" indent="0" algn="just">
              <a:buNone/>
            </a:pPr>
            <a:r>
              <a:rPr lang="el-GR" sz="3600" b="1" dirty="0">
                <a:solidFill>
                  <a:srgbClr val="002060"/>
                </a:solidFill>
              </a:rPr>
              <a:t> </a:t>
            </a:r>
            <a:r>
              <a:rPr lang="el-GR" sz="3600" b="1" dirty="0" smtClean="0">
                <a:solidFill>
                  <a:srgbClr val="002060"/>
                </a:solidFill>
              </a:rPr>
              <a:t> δύναμη)</a:t>
            </a:r>
          </a:p>
          <a:p>
            <a:pPr algn="just"/>
            <a:r>
              <a:rPr lang="el-GR" sz="3600" b="1" dirty="0" smtClean="0">
                <a:solidFill>
                  <a:srgbClr val="00B050"/>
                </a:solidFill>
              </a:rPr>
              <a:t>Εμπορική απήχηση στο κοινό. Φήμη που αυξάνει τις πωλήσεις (</a:t>
            </a:r>
            <a:r>
              <a:rPr lang="en-US" sz="3600" b="1" dirty="0" smtClean="0">
                <a:solidFill>
                  <a:srgbClr val="00B050"/>
                </a:solidFill>
              </a:rPr>
              <a:t>Goodwill)</a:t>
            </a:r>
            <a:r>
              <a:rPr lang="el-GR" sz="3600" b="1" dirty="0" smtClean="0">
                <a:solidFill>
                  <a:srgbClr val="00B050"/>
                </a:solidFill>
              </a:rPr>
              <a:t>. Ελκτική δύναμη στο κοινό. Πρέπει όμως να υπάρχουν </a:t>
            </a:r>
            <a:r>
              <a:rPr lang="el-GR" sz="3600" b="1" u="sng" dirty="0" smtClean="0">
                <a:solidFill>
                  <a:srgbClr val="00B050"/>
                </a:solidFill>
              </a:rPr>
              <a:t>πωλήσεις</a:t>
            </a:r>
            <a:r>
              <a:rPr lang="el-GR" sz="3600" b="1" dirty="0" smtClean="0">
                <a:solidFill>
                  <a:srgbClr val="00B050"/>
                </a:solidFill>
              </a:rPr>
              <a:t>. Η φήμη μόνη της δεν αρκεί.</a:t>
            </a:r>
            <a:endParaRPr lang="en-US" sz="3600" b="1" dirty="0" smtClean="0">
              <a:solidFill>
                <a:srgbClr val="00B050"/>
              </a:solidFill>
            </a:endParaRPr>
          </a:p>
          <a:p>
            <a:pPr algn="just"/>
            <a:r>
              <a:rPr lang="el-GR" sz="3600" b="1" dirty="0" smtClean="0">
                <a:solidFill>
                  <a:srgbClr val="C00000"/>
                </a:solidFill>
              </a:rPr>
              <a:t>Ανακριβής δήλωση που οδηγεί σε παραπλάνηση</a:t>
            </a:r>
          </a:p>
          <a:p>
            <a:pPr algn="just"/>
            <a:r>
              <a:rPr lang="el-GR" sz="3600" b="1" dirty="0" smtClean="0">
                <a:solidFill>
                  <a:srgbClr val="7030A0"/>
                </a:solidFill>
              </a:rPr>
              <a:t>Βλάβη στην εμπορική απήχηση της ένδειξης </a:t>
            </a:r>
            <a:endParaRPr lang="el-GR" sz="3600" b="1" dirty="0">
              <a:solidFill>
                <a:srgbClr val="7030A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13</a:t>
            </a:fld>
            <a:endParaRPr lang="el-GR"/>
          </a:p>
        </p:txBody>
      </p:sp>
    </p:spTree>
    <p:extLst>
      <p:ext uri="{BB962C8B-B14F-4D97-AF65-F5344CB8AC3E}">
        <p14:creationId xmlns:p14="http://schemas.microsoft.com/office/powerpoint/2010/main" val="555543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78395"/>
            <a:ext cx="10515600" cy="6098018"/>
          </a:xfrm>
        </p:spPr>
        <p:txBody>
          <a:bodyPr>
            <a:normAutofit/>
          </a:bodyPr>
          <a:lstStyle/>
          <a:p>
            <a:pPr algn="just"/>
            <a:r>
              <a:rPr lang="el-GR" sz="3600" b="1" dirty="0" smtClean="0">
                <a:solidFill>
                  <a:srgbClr val="FF0000"/>
                </a:solidFill>
              </a:rPr>
              <a:t>Εμπορική απήχηση</a:t>
            </a:r>
          </a:p>
          <a:p>
            <a:pPr marL="0" indent="0" algn="just">
              <a:buNone/>
            </a:pPr>
            <a:r>
              <a:rPr lang="el-GR" sz="3600" b="1" dirty="0" smtClean="0">
                <a:solidFill>
                  <a:srgbClr val="002060"/>
                </a:solidFill>
              </a:rPr>
              <a:t>Μπορεί να μην αφορά μόνο στα προϊόντα ενός μεμονωμένου παραγωγού, αλλά στα προϊόντα μιας ευρύτερης κατηγορίας παραγωγών</a:t>
            </a:r>
          </a:p>
          <a:p>
            <a:pPr marL="0" indent="0" algn="just">
              <a:buNone/>
            </a:pPr>
            <a:endParaRPr lang="el-GR" sz="3600" b="1" dirty="0" smtClean="0">
              <a:solidFill>
                <a:srgbClr val="002060"/>
              </a:solidFill>
            </a:endParaRPr>
          </a:p>
          <a:p>
            <a:pPr algn="just"/>
            <a:r>
              <a:rPr lang="el-GR" sz="3600" b="1" dirty="0" smtClean="0">
                <a:solidFill>
                  <a:srgbClr val="FF0000"/>
                </a:solidFill>
              </a:rPr>
              <a:t>Ανακριβής δήλωση και παραπλάνηση</a:t>
            </a:r>
          </a:p>
          <a:p>
            <a:pPr marL="0" indent="0" algn="just">
              <a:buNone/>
            </a:pPr>
            <a:r>
              <a:rPr lang="el-GR" sz="3600" b="1" dirty="0" smtClean="0">
                <a:solidFill>
                  <a:srgbClr val="002060"/>
                </a:solidFill>
              </a:rPr>
              <a:t>Μπορεί να αφορά στα ποιοτικά χαρακτηριστικά των προϊόντων ή την προέλευσή τους από μια γεωγραφική περιοχή  </a:t>
            </a:r>
            <a:endParaRPr lang="el-GR" sz="3600" b="1" dirty="0">
              <a:solidFill>
                <a:srgbClr val="00206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14</a:t>
            </a:fld>
            <a:endParaRPr lang="el-GR"/>
          </a:p>
        </p:txBody>
      </p:sp>
    </p:spTree>
    <p:extLst>
      <p:ext uri="{BB962C8B-B14F-4D97-AF65-F5344CB8AC3E}">
        <p14:creationId xmlns:p14="http://schemas.microsoft.com/office/powerpoint/2010/main" val="2908410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27004"/>
            <a:ext cx="10515600" cy="6279687"/>
          </a:xfrm>
        </p:spPr>
        <p:txBody>
          <a:bodyPr>
            <a:normAutofit/>
          </a:bodyPr>
          <a:lstStyle/>
          <a:p>
            <a:pPr algn="just"/>
            <a:r>
              <a:rPr lang="el-GR" sz="3600" b="1" dirty="0" smtClean="0">
                <a:solidFill>
                  <a:srgbClr val="002060"/>
                </a:solidFill>
              </a:rPr>
              <a:t>Είναι κρίσιμη η αντίληψη του κοινού</a:t>
            </a:r>
          </a:p>
          <a:p>
            <a:pPr algn="just"/>
            <a:r>
              <a:rPr lang="el-GR" sz="3600" b="1" dirty="0" smtClean="0">
                <a:solidFill>
                  <a:srgbClr val="C00000"/>
                </a:solidFill>
              </a:rPr>
              <a:t>Πρέπει να μπορεί να προσδιοριστεί με σαφήνεια η κατηγορία των παραγωγών και ποιοι περιλαμβάνονται σε αυτήν</a:t>
            </a:r>
          </a:p>
          <a:p>
            <a:pPr algn="just"/>
            <a:r>
              <a:rPr lang="el-GR" sz="3600" b="1" dirty="0" smtClean="0">
                <a:solidFill>
                  <a:srgbClr val="00B050"/>
                </a:solidFill>
              </a:rPr>
              <a:t>Πρέπει να μπορεί να προσδιοριστούν με σαφήνεια κάποια βασικά χαρακτηριστικά του προϊόντος</a:t>
            </a:r>
          </a:p>
          <a:p>
            <a:pPr algn="just"/>
            <a:r>
              <a:rPr lang="el-GR" sz="3600" b="1" dirty="0" smtClean="0">
                <a:solidFill>
                  <a:srgbClr val="7030A0"/>
                </a:solidFill>
              </a:rPr>
              <a:t>Το κοινό δεν χρειάζεται να γνωρίζει με λεπτομέρειες τον ακριβή τρόπο παρασκευής, τα συστατικά, ή την ακριβή προέλευση, ή άλλα τεχνικά θέματα</a:t>
            </a:r>
          </a:p>
          <a:p>
            <a:pPr algn="just"/>
            <a:r>
              <a:rPr lang="el-GR" sz="3600" b="1" smtClean="0">
                <a:solidFill>
                  <a:srgbClr val="FF0000"/>
                </a:solidFill>
              </a:rPr>
              <a:t>Δεν </a:t>
            </a:r>
            <a:r>
              <a:rPr lang="el-GR" sz="3600" b="1" dirty="0" smtClean="0">
                <a:solidFill>
                  <a:srgbClr val="FF0000"/>
                </a:solidFill>
              </a:rPr>
              <a:t>χρειάζεται η ένδειξη να έχει κατοχυρωθεί κατά τη νομοθεσία της ΕΕ με τις τυπικές διατυπώσεις</a:t>
            </a:r>
          </a:p>
          <a:p>
            <a:pPr algn="just"/>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15</a:t>
            </a:fld>
            <a:endParaRPr lang="el-GR"/>
          </a:p>
        </p:txBody>
      </p:sp>
    </p:spTree>
    <p:extLst>
      <p:ext uri="{BB962C8B-B14F-4D97-AF65-F5344CB8AC3E}">
        <p14:creationId xmlns:p14="http://schemas.microsoft.com/office/powerpoint/2010/main" val="170068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75449"/>
            <a:ext cx="10515600" cy="5801514"/>
          </a:xfrm>
        </p:spPr>
        <p:txBody>
          <a:bodyPr>
            <a:normAutofit/>
          </a:bodyPr>
          <a:lstStyle/>
          <a:p>
            <a:pPr marL="0" indent="0" algn="ctr">
              <a:buNone/>
            </a:pPr>
            <a:r>
              <a:rPr lang="el-GR" sz="3600" b="1" dirty="0" smtClean="0">
                <a:solidFill>
                  <a:srgbClr val="FF0000"/>
                </a:solidFill>
              </a:rPr>
              <a:t>Τι έκρινε το Αγγλικό Δικαστήριο </a:t>
            </a:r>
          </a:p>
          <a:p>
            <a:pPr algn="just"/>
            <a:r>
              <a:rPr lang="el-GR" sz="3600" b="1" dirty="0" smtClean="0">
                <a:solidFill>
                  <a:srgbClr val="002060"/>
                </a:solidFill>
              </a:rPr>
              <a:t>Στην αντίληψη του καταναλωτικού κοινού ο όρος «Ελληνική Γιαούρτη» δεν δήλωνε μόνο τα ποιοτικά χαρακτηριστικά ενός προϊόντος και δεν ήταν το κοινό όνομα ενός προϊόντος (στραγγιστή γιαούρτη), αλλά ήταν συνδεδεμένος και με την προέλευση του προϊόντος από την Ελλάδα.</a:t>
            </a:r>
          </a:p>
          <a:p>
            <a:pPr algn="just"/>
            <a:r>
              <a:rPr lang="el-GR" sz="3600" b="1" dirty="0" smtClean="0">
                <a:solidFill>
                  <a:srgbClr val="00B050"/>
                </a:solidFill>
              </a:rPr>
              <a:t>Είναι παραπλανητικό να αποκαλείς «Ελληνική Γιαούρτη» προϊόν που παράγεται στις Η.Π.Α., ακόμα και αν έχει τα ποιοτικά χαρακτηριστικά της «ελληνικής γιαούρτη»   </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16</a:t>
            </a:fld>
            <a:endParaRPr lang="el-GR"/>
          </a:p>
        </p:txBody>
      </p:sp>
    </p:spTree>
    <p:extLst>
      <p:ext uri="{BB962C8B-B14F-4D97-AF65-F5344CB8AC3E}">
        <p14:creationId xmlns:p14="http://schemas.microsoft.com/office/powerpoint/2010/main" val="801413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78558"/>
            <a:ext cx="10515600" cy="6249409"/>
          </a:xfrm>
        </p:spPr>
        <p:txBody>
          <a:bodyPr/>
          <a:lstStyle/>
          <a:p>
            <a:pPr marL="0" indent="0" algn="ctr">
              <a:buNone/>
            </a:pPr>
            <a:r>
              <a:rPr lang="el-GR" sz="3600" b="1" dirty="0" smtClean="0">
                <a:solidFill>
                  <a:srgbClr val="FF0000"/>
                </a:solidFill>
              </a:rPr>
              <a:t>ΝΟΜΙΚΑ ΠΡΟΒΛΗΜΑΤΑ </a:t>
            </a:r>
          </a:p>
          <a:p>
            <a:pPr marL="0" indent="0" algn="ctr">
              <a:buNone/>
            </a:pPr>
            <a:r>
              <a:rPr lang="el-GR" sz="3600" b="1" dirty="0" smtClean="0">
                <a:solidFill>
                  <a:srgbClr val="FF0000"/>
                </a:solidFill>
              </a:rPr>
              <a:t>ΠΟΥ ΜΠΟΡΕΙ ΝΑ ΠΡΟΚΥΨΟΥΝ </a:t>
            </a:r>
          </a:p>
          <a:p>
            <a:pPr algn="just"/>
            <a:r>
              <a:rPr lang="el-GR" sz="3600" b="1" dirty="0" smtClean="0">
                <a:solidFill>
                  <a:srgbClr val="002060"/>
                </a:solidFill>
              </a:rPr>
              <a:t>Πωλήσεις: Για να ζητηθεί η προστασία του αθέμιτου ανταγωνισμού σε μια αγορά, πρέπει να υπάρχουν κάποιες, έστω μικρές, πωλήσεις στην αγορά αυτή.</a:t>
            </a:r>
          </a:p>
          <a:p>
            <a:pPr algn="just"/>
            <a:r>
              <a:rPr lang="el-GR" sz="3600" b="1" dirty="0" smtClean="0">
                <a:solidFill>
                  <a:srgbClr val="00B050"/>
                </a:solidFill>
              </a:rPr>
              <a:t>Δεν πρέπει να πρ</a:t>
            </a:r>
            <a:r>
              <a:rPr lang="el-GR" sz="3600" b="1" dirty="0">
                <a:solidFill>
                  <a:srgbClr val="00B050"/>
                </a:solidFill>
              </a:rPr>
              <a:t>ό</a:t>
            </a:r>
            <a:r>
              <a:rPr lang="el-GR" sz="3600" b="1" dirty="0" smtClean="0">
                <a:solidFill>
                  <a:srgbClr val="00B050"/>
                </a:solidFill>
              </a:rPr>
              <a:t>κειται για τη γενική ονομασία προϊόντος που παράγεται ελεύθερα από περισσότερους παραγωγούς. Πρέπει να είναι ελεγχόμενος, όχι πολύ ευρύς, και γεωγραφικά οριοθετημένος ο αριθμός των παραγωγών (π.χ. </a:t>
            </a:r>
            <a:r>
              <a:rPr lang="en-US" sz="3600" b="1" dirty="0" smtClean="0">
                <a:solidFill>
                  <a:srgbClr val="00B050"/>
                </a:solidFill>
              </a:rPr>
              <a:t>VODKA</a:t>
            </a:r>
            <a:r>
              <a:rPr lang="el-GR" sz="3600" b="1" dirty="0" smtClean="0">
                <a:solidFill>
                  <a:srgbClr val="00B050"/>
                </a:solidFill>
              </a:rPr>
              <a:t> ? )</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17</a:t>
            </a:fld>
            <a:endParaRPr lang="el-GR"/>
          </a:p>
        </p:txBody>
      </p:sp>
    </p:spTree>
    <p:extLst>
      <p:ext uri="{BB962C8B-B14F-4D97-AF65-F5344CB8AC3E}">
        <p14:creationId xmlns:p14="http://schemas.microsoft.com/office/powerpoint/2010/main" val="396731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47952"/>
            <a:ext cx="10515600" cy="5529011"/>
          </a:xfrm>
        </p:spPr>
        <p:txBody>
          <a:bodyPr>
            <a:normAutofit/>
          </a:bodyPr>
          <a:lstStyle/>
          <a:p>
            <a:pPr marL="0" indent="0" algn="ctr">
              <a:buNone/>
            </a:pPr>
            <a:endParaRPr lang="en-US" sz="4400" b="1" dirty="0" smtClean="0">
              <a:solidFill>
                <a:srgbClr val="FF0000"/>
              </a:solidFill>
            </a:endParaRPr>
          </a:p>
          <a:p>
            <a:pPr marL="0" indent="0" algn="ctr">
              <a:buNone/>
            </a:pPr>
            <a:endParaRPr lang="en-US" sz="4400" b="1" dirty="0">
              <a:solidFill>
                <a:srgbClr val="FF0000"/>
              </a:solidFill>
            </a:endParaRPr>
          </a:p>
          <a:p>
            <a:pPr marL="0" indent="0" algn="ctr">
              <a:buNone/>
            </a:pPr>
            <a:r>
              <a:rPr lang="el-GR" sz="4400" b="1" dirty="0" smtClean="0">
                <a:solidFill>
                  <a:srgbClr val="FF0000"/>
                </a:solidFill>
              </a:rPr>
              <a:t>ΓΕΡΜΑΝΙΚΕΣ ΔΙΚΑΣΤΙΚΕΣ ΑΠΟΦΑΣΕΙΣ </a:t>
            </a:r>
          </a:p>
          <a:p>
            <a:pPr marL="0" indent="0" algn="ctr">
              <a:buNone/>
            </a:pPr>
            <a:r>
              <a:rPr lang="el-GR" sz="4400" b="1" dirty="0" smtClean="0">
                <a:solidFill>
                  <a:srgbClr val="FF0000"/>
                </a:solidFill>
              </a:rPr>
              <a:t>ΓΙΑ Τ</a:t>
            </a:r>
            <a:r>
              <a:rPr lang="en-US" sz="4400" b="1" dirty="0" smtClean="0">
                <a:solidFill>
                  <a:srgbClr val="FF0000"/>
                </a:solidFill>
              </a:rPr>
              <a:t>H</a:t>
            </a:r>
            <a:r>
              <a:rPr lang="el-GR" sz="4400" b="1" dirty="0" smtClean="0">
                <a:solidFill>
                  <a:srgbClr val="FF0000"/>
                </a:solidFill>
              </a:rPr>
              <a:t>Ν ΠΟΠ </a:t>
            </a:r>
            <a:r>
              <a:rPr lang="en-US" sz="4400" b="1" dirty="0" smtClean="0">
                <a:solidFill>
                  <a:srgbClr val="FF0000"/>
                </a:solidFill>
              </a:rPr>
              <a:t>“CHAMPAGNE”</a:t>
            </a:r>
            <a:endParaRPr lang="el-GR" sz="4400" b="1" dirty="0" smtClean="0">
              <a:solidFill>
                <a:srgbClr val="FF0000"/>
              </a:solidFill>
            </a:endParaRPr>
          </a:p>
          <a:p>
            <a:pPr marL="0" indent="0" algn="ctr">
              <a:buNone/>
            </a:pPr>
            <a:endParaRPr lang="el-GR" sz="4400" b="1" dirty="0">
              <a:solidFill>
                <a:srgbClr val="FF0000"/>
              </a:solidFill>
            </a:endParaRPr>
          </a:p>
          <a:p>
            <a:pPr marL="0" indent="0" algn="ctr">
              <a:buNone/>
            </a:pPr>
            <a:r>
              <a:rPr lang="el-GR" sz="4400" b="1" dirty="0" smtClean="0">
                <a:solidFill>
                  <a:srgbClr val="FF0000"/>
                </a:solidFill>
              </a:rPr>
              <a:t>(με νομική βάση τις ειδικές διατάξεις για τις ΠΟΠ και όχι τον αθέμιτο ανταγωνισμό)</a:t>
            </a:r>
          </a:p>
          <a:p>
            <a:pPr marL="0" indent="0" algn="ctr">
              <a:buNone/>
            </a:pPr>
            <a:endParaRPr lang="el-GR" sz="4400" b="1" dirty="0">
              <a:solidFill>
                <a:srgbClr val="FF000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18</a:t>
            </a:fld>
            <a:endParaRPr lang="el-GR"/>
          </a:p>
        </p:txBody>
      </p:sp>
    </p:spTree>
    <p:extLst>
      <p:ext uri="{BB962C8B-B14F-4D97-AF65-F5344CB8AC3E}">
        <p14:creationId xmlns:p14="http://schemas.microsoft.com/office/powerpoint/2010/main" val="412639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1413" y="175613"/>
            <a:ext cx="10515600" cy="1447295"/>
          </a:xfrm>
        </p:spPr>
        <p:txBody>
          <a:bodyPr>
            <a:normAutofit/>
          </a:bodyPr>
          <a:lstStyle/>
          <a:p>
            <a:pPr algn="ctr"/>
            <a:r>
              <a:rPr lang="en-US" b="1" dirty="0" smtClean="0">
                <a:solidFill>
                  <a:srgbClr val="FF0000"/>
                </a:solidFill>
                <a:latin typeface="+mn-lt"/>
              </a:rPr>
              <a:t>“AUS DER </a:t>
            </a:r>
            <a:r>
              <a:rPr lang="en-US" b="1" u="sng" dirty="0" smtClean="0">
                <a:solidFill>
                  <a:srgbClr val="FF0000"/>
                </a:solidFill>
                <a:latin typeface="+mn-lt"/>
              </a:rPr>
              <a:t>CHAMPAGNER</a:t>
            </a:r>
            <a:r>
              <a:rPr lang="en-US" b="1" dirty="0" smtClean="0">
                <a:solidFill>
                  <a:srgbClr val="FF0000"/>
                </a:solidFill>
                <a:latin typeface="+mn-lt"/>
              </a:rPr>
              <a:t>BRATBIRNE”</a:t>
            </a:r>
            <a:r>
              <a:rPr lang="el-GR" b="1" dirty="0" smtClean="0">
                <a:solidFill>
                  <a:srgbClr val="FF0000"/>
                </a:solidFill>
                <a:latin typeface="+mn-lt"/>
              </a:rPr>
              <a:t/>
            </a:r>
            <a:br>
              <a:rPr lang="el-GR" b="1" dirty="0" smtClean="0">
                <a:solidFill>
                  <a:srgbClr val="FF0000"/>
                </a:solidFill>
                <a:latin typeface="+mn-lt"/>
              </a:rPr>
            </a:br>
            <a:r>
              <a:rPr lang="el-GR" b="1" dirty="0" smtClean="0">
                <a:solidFill>
                  <a:srgbClr val="FF0000"/>
                </a:solidFill>
                <a:latin typeface="+mn-lt"/>
              </a:rPr>
              <a:t>ΓΕΡΜΑΝΙΚΟ ΑΚΥΡΩΤΙΚΟ, 19.05.2005</a:t>
            </a:r>
            <a:endParaRPr lang="el-GR" b="1" dirty="0">
              <a:solidFill>
                <a:srgbClr val="FF0000"/>
              </a:solidFill>
              <a:latin typeface="+mn-lt"/>
            </a:endParaRPr>
          </a:p>
        </p:txBody>
      </p:sp>
      <p:sp>
        <p:nvSpPr>
          <p:cNvPr id="3" name="Θέση περιεχομένου 2"/>
          <p:cNvSpPr>
            <a:spLocks noGrp="1"/>
          </p:cNvSpPr>
          <p:nvPr>
            <p:ph idx="1"/>
          </p:nvPr>
        </p:nvSpPr>
        <p:spPr>
          <a:xfrm>
            <a:off x="478395" y="1513908"/>
            <a:ext cx="11293748" cy="5104896"/>
          </a:xfrm>
        </p:spPr>
        <p:txBody>
          <a:bodyPr>
            <a:noAutofit/>
          </a:bodyPr>
          <a:lstStyle/>
          <a:p>
            <a:pPr algn="just"/>
            <a:r>
              <a:rPr lang="el-GR" sz="4400" b="1" dirty="0" smtClean="0">
                <a:solidFill>
                  <a:srgbClr val="002060"/>
                </a:solidFill>
              </a:rPr>
              <a:t>Αλκοολούχο ποτό από αχλάδι που για 150 έτη ονομάζεται </a:t>
            </a:r>
            <a:r>
              <a:rPr lang="en-US" sz="4400" b="1" dirty="0" smtClean="0">
                <a:solidFill>
                  <a:srgbClr val="002060"/>
                </a:solidFill>
              </a:rPr>
              <a:t>“</a:t>
            </a:r>
            <a:r>
              <a:rPr lang="en-US" sz="4400" b="1" dirty="0" err="1" smtClean="0">
                <a:solidFill>
                  <a:srgbClr val="002060"/>
                </a:solidFill>
              </a:rPr>
              <a:t>Champagnerbratbirne</a:t>
            </a:r>
            <a:r>
              <a:rPr lang="en-US" sz="4400" b="1" dirty="0" smtClean="0">
                <a:solidFill>
                  <a:srgbClr val="002060"/>
                </a:solidFill>
              </a:rPr>
              <a:t>”.</a:t>
            </a:r>
          </a:p>
          <a:p>
            <a:pPr algn="just"/>
            <a:r>
              <a:rPr lang="el-GR" sz="4400" b="1" dirty="0" smtClean="0">
                <a:solidFill>
                  <a:srgbClr val="002060"/>
                </a:solidFill>
              </a:rPr>
              <a:t>Σε ορισμένες περιοχές της Γερμανίας φύεται μια ειδική ποικιλία αχλαδιού που ονομάζεται </a:t>
            </a:r>
            <a:r>
              <a:rPr lang="en-US" sz="4400" b="1" dirty="0" smtClean="0">
                <a:solidFill>
                  <a:srgbClr val="002060"/>
                </a:solidFill>
              </a:rPr>
              <a:t>“</a:t>
            </a:r>
            <a:r>
              <a:rPr lang="en-US" sz="4400" b="1" dirty="0" err="1" smtClean="0">
                <a:solidFill>
                  <a:srgbClr val="002060"/>
                </a:solidFill>
              </a:rPr>
              <a:t>Champagnerbirne</a:t>
            </a:r>
            <a:r>
              <a:rPr lang="en-US" sz="4400" b="1" dirty="0" smtClean="0">
                <a:solidFill>
                  <a:srgbClr val="002060"/>
                </a:solidFill>
              </a:rPr>
              <a:t>” -</a:t>
            </a:r>
            <a:r>
              <a:rPr lang="el-GR" sz="4400" b="1" dirty="0" smtClean="0">
                <a:solidFill>
                  <a:srgbClr val="002060"/>
                </a:solidFill>
              </a:rPr>
              <a:t> </a:t>
            </a:r>
            <a:r>
              <a:rPr lang="en-US" sz="4400" b="1" dirty="0" smtClean="0">
                <a:solidFill>
                  <a:srgbClr val="002060"/>
                </a:solidFill>
              </a:rPr>
              <a:t>“</a:t>
            </a:r>
            <a:r>
              <a:rPr lang="en-US" sz="4400" b="1" dirty="0" err="1" smtClean="0">
                <a:solidFill>
                  <a:srgbClr val="002060"/>
                </a:solidFill>
              </a:rPr>
              <a:t>Champagnerbratbirne</a:t>
            </a:r>
            <a:r>
              <a:rPr lang="en-US" sz="4400" b="1" dirty="0" smtClean="0">
                <a:solidFill>
                  <a:srgbClr val="002060"/>
                </a:solidFill>
              </a:rPr>
              <a:t>”</a:t>
            </a:r>
            <a:endParaRPr lang="el-GR" sz="4400" b="1" dirty="0" smtClean="0">
              <a:solidFill>
                <a:srgbClr val="002060"/>
              </a:solidFill>
            </a:endParaRPr>
          </a:p>
          <a:p>
            <a:pPr algn="just"/>
            <a:r>
              <a:rPr lang="el-GR" sz="4400" b="1" dirty="0" smtClean="0">
                <a:solidFill>
                  <a:srgbClr val="002060"/>
                </a:solidFill>
              </a:rPr>
              <a:t>Το Δικαστήριο έκρινε ότι, μολαταύτα, υπήρχε προσβολή της φήμης της ΠΟΠ </a:t>
            </a:r>
            <a:r>
              <a:rPr lang="en-US" sz="4400" b="1" dirty="0" smtClean="0">
                <a:solidFill>
                  <a:srgbClr val="002060"/>
                </a:solidFill>
              </a:rPr>
              <a:t>“CHAMPAGNE”</a:t>
            </a:r>
            <a:r>
              <a:rPr lang="el-GR" sz="4400" b="1" dirty="0" smtClean="0">
                <a:solidFill>
                  <a:srgbClr val="002060"/>
                </a:solidFill>
              </a:rPr>
              <a:t> </a:t>
            </a:r>
            <a:endParaRPr lang="el-GR" sz="44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19</a:t>
            </a:fld>
            <a:endParaRPr lang="el-GR"/>
          </a:p>
        </p:txBody>
      </p:sp>
    </p:spTree>
    <p:extLst>
      <p:ext uri="{BB962C8B-B14F-4D97-AF65-F5344CB8AC3E}">
        <p14:creationId xmlns:p14="http://schemas.microsoft.com/office/powerpoint/2010/main" val="1492451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1225" y="538951"/>
            <a:ext cx="11330083" cy="5638012"/>
          </a:xfrm>
        </p:spPr>
        <p:txBody>
          <a:bodyPr>
            <a:normAutofit/>
          </a:bodyPr>
          <a:lstStyle/>
          <a:p>
            <a:pPr marL="0" indent="0" algn="just">
              <a:buNone/>
            </a:pPr>
            <a:r>
              <a:rPr lang="el-GR" sz="4400" b="1" dirty="0" smtClean="0">
                <a:solidFill>
                  <a:srgbClr val="FF0000"/>
                </a:solidFill>
              </a:rPr>
              <a:t>ΠΡΟΣΤΑΤΕΥΟΜΕΝΗ ΓΕΩΓΡΑΦΙΚΗ ΕΝΔΕΙΞΗ (ΠΓΕ)</a:t>
            </a:r>
            <a:endParaRPr lang="el-GR" sz="4400" b="1" dirty="0">
              <a:solidFill>
                <a:srgbClr val="FF0000"/>
              </a:solidFill>
            </a:endParaRPr>
          </a:p>
          <a:p>
            <a:pPr marL="0" indent="0" algn="just">
              <a:buNone/>
            </a:pPr>
            <a:r>
              <a:rPr lang="el-GR" sz="4400" b="1" dirty="0" smtClean="0">
                <a:solidFill>
                  <a:srgbClr val="002060"/>
                </a:solidFill>
              </a:rPr>
              <a:t>δηλώνει την προέλευση από ορισμένη γεωγραφική περιοχή </a:t>
            </a:r>
          </a:p>
          <a:p>
            <a:pPr marL="0" indent="0" algn="just">
              <a:buNone/>
            </a:pPr>
            <a:endParaRPr lang="el-GR" sz="4400" b="1" dirty="0" smtClean="0">
              <a:solidFill>
                <a:srgbClr val="FF0000"/>
              </a:solidFill>
            </a:endParaRPr>
          </a:p>
          <a:p>
            <a:pPr marL="0" indent="0" algn="just">
              <a:buNone/>
            </a:pPr>
            <a:r>
              <a:rPr lang="el-GR" sz="4400" b="1" dirty="0" smtClean="0">
                <a:solidFill>
                  <a:srgbClr val="FF0000"/>
                </a:solidFill>
              </a:rPr>
              <a:t>ΠΡΟΣΤΑΤΕΥΟΜΕΝΗ ΟΝΟΜΑΣΙΑ ΠΡΟΕΛΕΥΣΗΣ (ΠΟΠ)</a:t>
            </a:r>
          </a:p>
          <a:p>
            <a:pPr marL="0" indent="0" algn="just">
              <a:buNone/>
            </a:pPr>
            <a:r>
              <a:rPr lang="el-GR" sz="4400" b="1" dirty="0" smtClean="0">
                <a:solidFill>
                  <a:srgbClr val="002060"/>
                </a:solidFill>
              </a:rPr>
              <a:t>ένδειξη ποιότητας </a:t>
            </a:r>
            <a:endParaRPr lang="el-GR" sz="4400" b="1" dirty="0">
              <a:solidFill>
                <a:srgbClr val="00206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2</a:t>
            </a:fld>
            <a:endParaRPr lang="el-GR"/>
          </a:p>
        </p:txBody>
      </p:sp>
    </p:spTree>
    <p:extLst>
      <p:ext uri="{BB962C8B-B14F-4D97-AF65-F5344CB8AC3E}">
        <p14:creationId xmlns:p14="http://schemas.microsoft.com/office/powerpoint/2010/main" val="3967381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02617" y="254336"/>
            <a:ext cx="11299804" cy="6376578"/>
          </a:xfrm>
        </p:spPr>
        <p:txBody>
          <a:bodyPr>
            <a:normAutofit/>
          </a:bodyPr>
          <a:lstStyle/>
          <a:p>
            <a:pPr algn="just"/>
            <a:r>
              <a:rPr lang="el-GR" sz="4000" b="1" dirty="0" smtClean="0">
                <a:solidFill>
                  <a:srgbClr val="002060"/>
                </a:solidFill>
              </a:rPr>
              <a:t>Όταν νομική βάση της αγωγής είναι οι ειδικές διατάξεις για την προστασία των ΠΟΠ και όχι ο αθέμιτος ανταγωνισμός, είναι νομικά αδιάφορο αν η κοινή ονομασία ενός άλλου προϊόντος περιέχει την ΠΟΠ</a:t>
            </a:r>
          </a:p>
          <a:p>
            <a:pPr algn="just"/>
            <a:endParaRPr lang="el-GR" sz="4000" b="1" dirty="0" smtClean="0">
              <a:solidFill>
                <a:srgbClr val="002060"/>
              </a:solidFill>
            </a:endParaRPr>
          </a:p>
          <a:p>
            <a:pPr algn="just"/>
            <a:r>
              <a:rPr lang="el-GR" sz="4000" b="1" dirty="0" smtClean="0">
                <a:solidFill>
                  <a:srgbClr val="002060"/>
                </a:solidFill>
              </a:rPr>
              <a:t>Δηλαδή, η αντίληψη του κοινού δεν ενδιαφέρει και δεν περιορίζει τη νομική προστασία των ΠΟΠ </a:t>
            </a:r>
          </a:p>
          <a:p>
            <a:pPr algn="just"/>
            <a:endParaRPr lang="el-GR" sz="4000" b="1" dirty="0" smtClean="0">
              <a:solidFill>
                <a:srgbClr val="002060"/>
              </a:solidFill>
            </a:endParaRPr>
          </a:p>
          <a:p>
            <a:pPr algn="just"/>
            <a:r>
              <a:rPr lang="el-GR" sz="4000" b="1" dirty="0" smtClean="0">
                <a:solidFill>
                  <a:srgbClr val="002060"/>
                </a:solidFill>
              </a:rPr>
              <a:t>Πολύ αυστηρή νομική ερμηνεία. Πιθανόν </a:t>
            </a:r>
            <a:r>
              <a:rPr lang="el-GR" sz="4000" b="1" dirty="0" smtClean="0">
                <a:solidFill>
                  <a:srgbClr val="FF0000"/>
                </a:solidFill>
              </a:rPr>
              <a:t>ΛΑΘΟΣ</a:t>
            </a:r>
            <a:endParaRPr lang="el-GR" sz="4000" b="1" dirty="0">
              <a:solidFill>
                <a:srgbClr val="FF000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20</a:t>
            </a:fld>
            <a:endParaRPr lang="el-GR"/>
          </a:p>
        </p:txBody>
      </p:sp>
    </p:spTree>
    <p:extLst>
      <p:ext uri="{BB962C8B-B14F-4D97-AF65-F5344CB8AC3E}">
        <p14:creationId xmlns:p14="http://schemas.microsoft.com/office/powerpoint/2010/main" val="726832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14893" y="141066"/>
            <a:ext cx="11499640" cy="2771691"/>
          </a:xfrm>
        </p:spPr>
        <p:txBody>
          <a:bodyPr/>
          <a:lstStyle/>
          <a:p>
            <a:pPr algn="ctr"/>
            <a:r>
              <a:rPr lang="en-US" b="1" dirty="0" smtClean="0">
                <a:solidFill>
                  <a:srgbClr val="FF0000"/>
                </a:solidFill>
                <a:latin typeface="+mn-lt"/>
              </a:rPr>
              <a:t>CHAMPAGNER SORBET - </a:t>
            </a:r>
            <a:r>
              <a:rPr lang="el-GR" b="1" dirty="0" smtClean="0">
                <a:solidFill>
                  <a:srgbClr val="FF0000"/>
                </a:solidFill>
                <a:latin typeface="+mn-lt"/>
              </a:rPr>
              <a:t>ΣΟΡΜΠΕ ΣΑΜΠΑΝΙΑΣ</a:t>
            </a:r>
            <a:br>
              <a:rPr lang="el-GR" b="1" dirty="0" smtClean="0">
                <a:solidFill>
                  <a:srgbClr val="FF0000"/>
                </a:solidFill>
                <a:latin typeface="+mn-lt"/>
              </a:rPr>
            </a:br>
            <a:r>
              <a:rPr lang="el-GR" b="1" dirty="0" smtClean="0">
                <a:solidFill>
                  <a:srgbClr val="FF0000"/>
                </a:solidFill>
                <a:latin typeface="+mn-lt"/>
              </a:rPr>
              <a:t>ΓΕΡΜΑΝΙΚΟ ΑΚΥΡΩΤΙΚΟ 02.06.2016</a:t>
            </a:r>
            <a:br>
              <a:rPr lang="el-GR" b="1" dirty="0" smtClean="0">
                <a:solidFill>
                  <a:srgbClr val="FF0000"/>
                </a:solidFill>
                <a:latin typeface="+mn-lt"/>
              </a:rPr>
            </a:br>
            <a:r>
              <a:rPr lang="el-GR" b="1" dirty="0" smtClean="0">
                <a:solidFill>
                  <a:srgbClr val="FF0000"/>
                </a:solidFill>
                <a:latin typeface="+mn-lt"/>
              </a:rPr>
              <a:t>ΔΙΚΑΣΤΗΡΙΟ Ε.Ε. 20.12.2017, </a:t>
            </a:r>
            <a:r>
              <a:rPr lang="en-US" b="1" dirty="0" smtClean="0">
                <a:solidFill>
                  <a:srgbClr val="FF0000"/>
                </a:solidFill>
                <a:latin typeface="+mn-lt"/>
              </a:rPr>
              <a:t>C-393/16</a:t>
            </a:r>
            <a:endParaRPr lang="el-GR" b="1" dirty="0">
              <a:solidFill>
                <a:srgbClr val="FF0000"/>
              </a:solidFill>
              <a:latin typeface="+mn-lt"/>
            </a:endParaRPr>
          </a:p>
        </p:txBody>
      </p:sp>
      <p:pic>
        <p:nvPicPr>
          <p:cNvPr id="1026" name="Picture 2" descr="ÎÏÎ¿ÏÎ­Î»ÎµÏÎ¼Î± ÎµÎ¹ÎºÏÎ½Î±Ï Î³Î¹Î± CHAMPAGNER SORBE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09976" y="2488864"/>
            <a:ext cx="6612747" cy="4257108"/>
          </a:xfrm>
          <a:prstGeom prst="rect">
            <a:avLst/>
          </a:prstGeom>
          <a:noFill/>
          <a:extLst>
            <a:ext uri="{909E8E84-426E-40DD-AFC4-6F175D3DCCD1}">
              <a14:hiddenFill xmlns:a14="http://schemas.microsoft.com/office/drawing/2010/main">
                <a:solidFill>
                  <a:srgbClr val="FFFFFF"/>
                </a:solidFill>
              </a14:hiddenFill>
            </a:ext>
          </a:extLst>
        </p:spPr>
      </p:pic>
      <p:sp>
        <p:nvSpPr>
          <p:cNvPr id="3" name="Θέση αριθμού διαφάνειας 2"/>
          <p:cNvSpPr>
            <a:spLocks noGrp="1"/>
          </p:cNvSpPr>
          <p:nvPr>
            <p:ph type="sldNum" sz="quarter" idx="12"/>
          </p:nvPr>
        </p:nvSpPr>
        <p:spPr/>
        <p:txBody>
          <a:bodyPr/>
          <a:lstStyle/>
          <a:p>
            <a:fld id="{898E2255-A089-4A56-BA1D-F02316C0ED83}" type="slidenum">
              <a:rPr lang="el-GR" smtClean="0"/>
              <a:t>21</a:t>
            </a:fld>
            <a:endParaRPr lang="el-GR"/>
          </a:p>
        </p:txBody>
      </p:sp>
    </p:spTree>
    <p:extLst>
      <p:ext uri="{BB962C8B-B14F-4D97-AF65-F5344CB8AC3E}">
        <p14:creationId xmlns:p14="http://schemas.microsoft.com/office/powerpoint/2010/main" val="707616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4172" y="115057"/>
            <a:ext cx="11239248" cy="6558246"/>
          </a:xfrm>
        </p:spPr>
        <p:txBody>
          <a:bodyPr>
            <a:normAutofit/>
          </a:bodyPr>
          <a:lstStyle/>
          <a:p>
            <a:pPr marL="0" indent="0" algn="ctr">
              <a:buNone/>
            </a:pPr>
            <a:r>
              <a:rPr lang="el-GR" sz="4400" b="1" dirty="0" smtClean="0">
                <a:solidFill>
                  <a:srgbClr val="002060"/>
                </a:solidFill>
              </a:rPr>
              <a:t>Το προϊόν </a:t>
            </a:r>
            <a:r>
              <a:rPr lang="en-US" sz="4400" b="1" dirty="0" err="1" smtClean="0">
                <a:solidFill>
                  <a:srgbClr val="002060"/>
                </a:solidFill>
              </a:rPr>
              <a:t>Champagner</a:t>
            </a:r>
            <a:r>
              <a:rPr lang="en-US" sz="4400" b="1" dirty="0" smtClean="0">
                <a:solidFill>
                  <a:srgbClr val="002060"/>
                </a:solidFill>
              </a:rPr>
              <a:t> Sorbet</a:t>
            </a:r>
            <a:r>
              <a:rPr lang="el-GR" sz="4400" b="1" dirty="0" smtClean="0">
                <a:solidFill>
                  <a:srgbClr val="002060"/>
                </a:solidFill>
              </a:rPr>
              <a:t>:</a:t>
            </a:r>
            <a:r>
              <a:rPr lang="en-US" sz="4400" b="1" dirty="0" smtClean="0">
                <a:solidFill>
                  <a:srgbClr val="002060"/>
                </a:solidFill>
              </a:rPr>
              <a:t> </a:t>
            </a:r>
            <a:endParaRPr lang="el-GR" sz="4400" b="1" dirty="0" smtClean="0">
              <a:solidFill>
                <a:srgbClr val="002060"/>
              </a:solidFill>
            </a:endParaRPr>
          </a:p>
          <a:p>
            <a:pPr marL="0" indent="0" algn="just">
              <a:buNone/>
            </a:pPr>
            <a:endParaRPr lang="el-GR" sz="4400" b="1" dirty="0">
              <a:solidFill>
                <a:srgbClr val="002060"/>
              </a:solidFill>
            </a:endParaRPr>
          </a:p>
          <a:p>
            <a:pPr algn="just"/>
            <a:r>
              <a:rPr lang="el-GR" sz="4400" b="1" dirty="0" smtClean="0">
                <a:solidFill>
                  <a:srgbClr val="002060"/>
                </a:solidFill>
              </a:rPr>
              <a:t>περιείχε πραγματική Σαμπάνια σε σημαντικό ποσοστό</a:t>
            </a:r>
          </a:p>
          <a:p>
            <a:pPr algn="just"/>
            <a:endParaRPr lang="el-GR" sz="4400" b="1" dirty="0">
              <a:solidFill>
                <a:srgbClr val="002060"/>
              </a:solidFill>
            </a:endParaRPr>
          </a:p>
          <a:p>
            <a:pPr algn="just"/>
            <a:r>
              <a:rPr lang="el-GR" sz="4400" b="1" dirty="0" smtClean="0">
                <a:solidFill>
                  <a:srgbClr val="002060"/>
                </a:solidFill>
              </a:rPr>
              <a:t>είχε γεύση Σαμπάνιας</a:t>
            </a:r>
          </a:p>
          <a:p>
            <a:pPr algn="just"/>
            <a:endParaRPr lang="el-GR" sz="4400" b="1" dirty="0">
              <a:solidFill>
                <a:srgbClr val="002060"/>
              </a:solidFill>
            </a:endParaRPr>
          </a:p>
          <a:p>
            <a:pPr algn="just"/>
            <a:r>
              <a:rPr lang="el-GR" sz="4400" b="1" dirty="0">
                <a:solidFill>
                  <a:srgbClr val="002060"/>
                </a:solidFill>
              </a:rPr>
              <a:t>η</a:t>
            </a:r>
            <a:r>
              <a:rPr lang="el-GR" sz="4400" b="1" dirty="0" smtClean="0">
                <a:solidFill>
                  <a:srgbClr val="002060"/>
                </a:solidFill>
              </a:rPr>
              <a:t> γεύση Σαμπάνιας ήταν ένα από τα ουσιώδη χαρακτηριστικά του προϊόντος  </a:t>
            </a:r>
          </a:p>
          <a:p>
            <a:pPr marL="0" indent="0" algn="just">
              <a:buNone/>
            </a:pPr>
            <a:endParaRPr lang="el-GR" sz="4400" b="1" dirty="0">
              <a:solidFill>
                <a:srgbClr val="FF0000"/>
              </a:solidFill>
            </a:endParaRPr>
          </a:p>
          <a:p>
            <a:pPr marL="0" indent="0" algn="just">
              <a:buNone/>
            </a:pPr>
            <a:endParaRPr lang="el-GR" sz="4000" b="1" dirty="0">
              <a:solidFill>
                <a:srgbClr val="FF000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22</a:t>
            </a:fld>
            <a:endParaRPr lang="el-GR"/>
          </a:p>
        </p:txBody>
      </p:sp>
    </p:spTree>
    <p:extLst>
      <p:ext uri="{BB962C8B-B14F-4D97-AF65-F5344CB8AC3E}">
        <p14:creationId xmlns:p14="http://schemas.microsoft.com/office/powerpoint/2010/main" val="2512749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36171"/>
            <a:ext cx="10515600" cy="1622908"/>
          </a:xfrm>
        </p:spPr>
        <p:txBody>
          <a:bodyPr>
            <a:normAutofit/>
          </a:bodyPr>
          <a:lstStyle/>
          <a:p>
            <a:pPr algn="ctr"/>
            <a:r>
              <a:rPr lang="el-GR" sz="4800" b="1" dirty="0" smtClean="0">
                <a:solidFill>
                  <a:srgbClr val="FF0000"/>
                </a:solidFill>
                <a:latin typeface="+mn-lt"/>
              </a:rPr>
              <a:t>Το νομικό ζήτημα:</a:t>
            </a:r>
            <a:r>
              <a:rPr lang="en-US" sz="4800" b="1" dirty="0" smtClean="0">
                <a:solidFill>
                  <a:srgbClr val="FF0000"/>
                </a:solidFill>
                <a:latin typeface="+mn-lt"/>
              </a:rPr>
              <a:t/>
            </a:r>
            <a:br>
              <a:rPr lang="en-US" sz="4800" b="1" dirty="0" smtClean="0">
                <a:solidFill>
                  <a:srgbClr val="FF0000"/>
                </a:solidFill>
                <a:latin typeface="+mn-lt"/>
              </a:rPr>
            </a:br>
            <a:r>
              <a:rPr lang="en-US" sz="4800" b="1" dirty="0" smtClean="0">
                <a:solidFill>
                  <a:srgbClr val="FF0000"/>
                </a:solidFill>
                <a:latin typeface="+mn-lt"/>
              </a:rPr>
              <a:t>(</a:t>
            </a:r>
            <a:r>
              <a:rPr lang="el-GR" sz="4800" b="1" dirty="0" smtClean="0">
                <a:solidFill>
                  <a:srgbClr val="FF0000"/>
                </a:solidFill>
                <a:latin typeface="+mn-lt"/>
              </a:rPr>
              <a:t>  υπάρχει εκμετάλλευση της φήμης </a:t>
            </a:r>
            <a:r>
              <a:rPr lang="el-GR" sz="5400" b="1" dirty="0" smtClean="0">
                <a:solidFill>
                  <a:srgbClr val="FF0000"/>
                </a:solidFill>
                <a:latin typeface="+mn-lt"/>
              </a:rPr>
              <a:t>;</a:t>
            </a:r>
            <a:r>
              <a:rPr lang="el-GR" sz="4800" b="1" dirty="0" smtClean="0">
                <a:solidFill>
                  <a:srgbClr val="FF0000"/>
                </a:solidFill>
                <a:latin typeface="+mn-lt"/>
              </a:rPr>
              <a:t>  )</a:t>
            </a:r>
            <a:endParaRPr lang="el-GR" sz="4800" b="1" dirty="0">
              <a:solidFill>
                <a:srgbClr val="FF0000"/>
              </a:solidFill>
              <a:latin typeface="+mn-lt"/>
            </a:endParaRPr>
          </a:p>
        </p:txBody>
      </p:sp>
      <p:sp>
        <p:nvSpPr>
          <p:cNvPr id="3" name="Θέση περιεχομένου 2"/>
          <p:cNvSpPr>
            <a:spLocks noGrp="1"/>
          </p:cNvSpPr>
          <p:nvPr>
            <p:ph idx="1"/>
          </p:nvPr>
        </p:nvSpPr>
        <p:spPr>
          <a:xfrm>
            <a:off x="502617" y="1810634"/>
            <a:ext cx="11184747" cy="4814224"/>
          </a:xfrm>
        </p:spPr>
        <p:txBody>
          <a:bodyPr>
            <a:noAutofit/>
          </a:bodyPr>
          <a:lstStyle/>
          <a:p>
            <a:pPr algn="just"/>
            <a:r>
              <a:rPr lang="el-GR" sz="4400" b="1" dirty="0" smtClean="0">
                <a:solidFill>
                  <a:srgbClr val="002060"/>
                </a:solidFill>
              </a:rPr>
              <a:t>Υπάρχει παράνομη εκμετάλλευση της φήμης της ΠΟΠ </a:t>
            </a:r>
            <a:r>
              <a:rPr lang="en-US" sz="4400" b="1" dirty="0" smtClean="0">
                <a:solidFill>
                  <a:srgbClr val="002060"/>
                </a:solidFill>
              </a:rPr>
              <a:t>Champagne</a:t>
            </a:r>
            <a:r>
              <a:rPr lang="el-GR" sz="4400" b="1" dirty="0" smtClean="0">
                <a:solidFill>
                  <a:srgbClr val="002060"/>
                </a:solidFill>
              </a:rPr>
              <a:t> όταν αυτή χρησιμοποιείται ως τμήμα της ονομασίας άλλου προϊόντος </a:t>
            </a:r>
            <a:r>
              <a:rPr lang="el-GR" sz="4800" b="1" dirty="0" smtClean="0">
                <a:solidFill>
                  <a:srgbClr val="002060"/>
                </a:solidFill>
              </a:rPr>
              <a:t>;</a:t>
            </a:r>
            <a:endParaRPr lang="en-US" sz="4800" b="1" dirty="0" smtClean="0">
              <a:solidFill>
                <a:srgbClr val="002060"/>
              </a:solidFill>
            </a:endParaRPr>
          </a:p>
          <a:p>
            <a:pPr algn="just"/>
            <a:r>
              <a:rPr lang="el-GR" sz="4400" b="1" dirty="0" smtClean="0">
                <a:solidFill>
                  <a:srgbClr val="002060"/>
                </a:solidFill>
              </a:rPr>
              <a:t>Υπάρχει παράνομη «μεταφορά φήμης» (</a:t>
            </a:r>
            <a:r>
              <a:rPr lang="en-US" sz="4400" b="1" dirty="0" smtClean="0">
                <a:solidFill>
                  <a:srgbClr val="002060"/>
                </a:solidFill>
              </a:rPr>
              <a:t>image transfer</a:t>
            </a:r>
            <a:r>
              <a:rPr lang="el-GR" sz="4400" b="1" dirty="0" smtClean="0">
                <a:solidFill>
                  <a:srgbClr val="002060"/>
                </a:solidFill>
              </a:rPr>
              <a:t>) από το ένα προϊόν στο άλλο </a:t>
            </a:r>
            <a:r>
              <a:rPr lang="el-GR" sz="4800" b="1" dirty="0" smtClean="0">
                <a:solidFill>
                  <a:srgbClr val="002060"/>
                </a:solidFill>
              </a:rPr>
              <a:t>;</a:t>
            </a:r>
          </a:p>
          <a:p>
            <a:pPr marL="0" indent="0" algn="ctr">
              <a:buNone/>
            </a:pPr>
            <a:r>
              <a:rPr lang="el-GR" sz="4400" b="1" dirty="0" smtClean="0">
                <a:solidFill>
                  <a:srgbClr val="FF0000"/>
                </a:solidFill>
              </a:rPr>
              <a:t>ΑΠΑΝΤΗΣΗ:   Ο Χ Ι</a:t>
            </a:r>
            <a:endParaRPr lang="el-GR" sz="4400" b="1" dirty="0">
              <a:solidFill>
                <a:srgbClr val="FF000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23</a:t>
            </a:fld>
            <a:endParaRPr lang="el-GR"/>
          </a:p>
        </p:txBody>
      </p:sp>
    </p:spTree>
    <p:extLst>
      <p:ext uri="{BB962C8B-B14F-4D97-AF65-F5344CB8AC3E}">
        <p14:creationId xmlns:p14="http://schemas.microsoft.com/office/powerpoint/2010/main" val="2249201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2081349"/>
          </a:xfrm>
        </p:spPr>
        <p:txBody>
          <a:bodyPr>
            <a:normAutofit/>
          </a:bodyPr>
          <a:lstStyle/>
          <a:p>
            <a:pPr algn="ctr"/>
            <a:r>
              <a:rPr lang="en-US" sz="4800" b="1" dirty="0" smtClean="0">
                <a:solidFill>
                  <a:srgbClr val="FF0000"/>
                </a:solidFill>
                <a:latin typeface="+mn-lt"/>
              </a:rPr>
              <a:t>“</a:t>
            </a:r>
            <a:r>
              <a:rPr lang="en-US" sz="4800" b="1" dirty="0" err="1" smtClean="0">
                <a:solidFill>
                  <a:srgbClr val="FF0000"/>
                </a:solidFill>
                <a:latin typeface="+mn-lt"/>
              </a:rPr>
              <a:t>Deutscher</a:t>
            </a:r>
            <a:r>
              <a:rPr lang="en-US" sz="4800" b="1" dirty="0" smtClean="0">
                <a:solidFill>
                  <a:srgbClr val="FF0000"/>
                </a:solidFill>
                <a:latin typeface="+mn-lt"/>
              </a:rPr>
              <a:t> </a:t>
            </a:r>
            <a:r>
              <a:rPr lang="en-US" sz="4800" b="1" dirty="0" err="1" smtClean="0">
                <a:solidFill>
                  <a:srgbClr val="FF0000"/>
                </a:solidFill>
                <a:latin typeface="+mn-lt"/>
              </a:rPr>
              <a:t>Balsamico</a:t>
            </a:r>
            <a:r>
              <a:rPr lang="en-US" sz="4800" b="1" dirty="0" smtClean="0">
                <a:solidFill>
                  <a:srgbClr val="FF0000"/>
                </a:solidFill>
                <a:latin typeface="+mn-lt"/>
              </a:rPr>
              <a:t>”</a:t>
            </a:r>
            <a:br>
              <a:rPr lang="en-US" sz="4800" b="1" dirty="0" smtClean="0">
                <a:solidFill>
                  <a:srgbClr val="FF0000"/>
                </a:solidFill>
                <a:latin typeface="+mn-lt"/>
              </a:rPr>
            </a:br>
            <a:r>
              <a:rPr lang="en-US" sz="4800" dirty="0" smtClean="0">
                <a:solidFill>
                  <a:srgbClr val="FF0000"/>
                </a:solidFill>
                <a:latin typeface="+mn-lt"/>
              </a:rPr>
              <a:t>(</a:t>
            </a:r>
            <a:r>
              <a:rPr lang="el-GR" sz="4800" dirty="0" smtClean="0">
                <a:solidFill>
                  <a:srgbClr val="FF0000"/>
                </a:solidFill>
                <a:latin typeface="+mn-lt"/>
              </a:rPr>
              <a:t>Γερμανικό Ακυρωτικό</a:t>
            </a:r>
            <a:r>
              <a:rPr lang="en-US" sz="4800" dirty="0" smtClean="0">
                <a:solidFill>
                  <a:srgbClr val="FF0000"/>
                </a:solidFill>
                <a:latin typeface="+mn-lt"/>
              </a:rPr>
              <a:t>, 12.04.2018)</a:t>
            </a:r>
            <a:endParaRPr lang="el-GR" sz="4800" dirty="0">
              <a:solidFill>
                <a:srgbClr val="FF0000"/>
              </a:solidFill>
              <a:latin typeface="+mn-lt"/>
            </a:endParaRPr>
          </a:p>
        </p:txBody>
      </p:sp>
      <p:sp>
        <p:nvSpPr>
          <p:cNvPr id="3" name="Θέση περιεχομένου 2"/>
          <p:cNvSpPr>
            <a:spLocks noGrp="1"/>
          </p:cNvSpPr>
          <p:nvPr>
            <p:ph idx="1"/>
          </p:nvPr>
        </p:nvSpPr>
        <p:spPr>
          <a:xfrm>
            <a:off x="838200" y="2398029"/>
            <a:ext cx="10515600" cy="4202606"/>
          </a:xfrm>
        </p:spPr>
        <p:txBody>
          <a:bodyPr>
            <a:normAutofit/>
          </a:bodyPr>
          <a:lstStyle/>
          <a:p>
            <a:pPr algn="just"/>
            <a:r>
              <a:rPr lang="el-GR" sz="4400" b="1" dirty="0" smtClean="0">
                <a:solidFill>
                  <a:srgbClr val="002060"/>
                </a:solidFill>
              </a:rPr>
              <a:t>Ο όρος </a:t>
            </a:r>
            <a:r>
              <a:rPr lang="el-GR" sz="4400" b="1" dirty="0" smtClean="0">
                <a:solidFill>
                  <a:srgbClr val="FF0000"/>
                </a:solidFill>
              </a:rPr>
              <a:t>«</a:t>
            </a:r>
            <a:r>
              <a:rPr lang="en-US" sz="4400" b="1" dirty="0" smtClean="0">
                <a:solidFill>
                  <a:srgbClr val="FF0000"/>
                </a:solidFill>
              </a:rPr>
              <a:t>ACETO BALSAMICO DI MODENA</a:t>
            </a:r>
            <a:r>
              <a:rPr lang="el-GR" sz="4400" b="1" dirty="0" smtClean="0">
                <a:solidFill>
                  <a:srgbClr val="FF0000"/>
                </a:solidFill>
              </a:rPr>
              <a:t>»</a:t>
            </a:r>
            <a:r>
              <a:rPr lang="el-GR" sz="4400" b="1" dirty="0" smtClean="0">
                <a:solidFill>
                  <a:srgbClr val="002060"/>
                </a:solidFill>
              </a:rPr>
              <a:t> είναι κατοχυρωμένη ΠΓΕ.</a:t>
            </a:r>
          </a:p>
          <a:p>
            <a:pPr algn="just"/>
            <a:endParaRPr lang="en-US" sz="4400" b="1" dirty="0" smtClean="0">
              <a:solidFill>
                <a:srgbClr val="002060"/>
              </a:solidFill>
            </a:endParaRPr>
          </a:p>
          <a:p>
            <a:pPr algn="just"/>
            <a:r>
              <a:rPr lang="el-GR" sz="4400" b="1" dirty="0" smtClean="0">
                <a:solidFill>
                  <a:srgbClr val="002060"/>
                </a:solidFill>
              </a:rPr>
              <a:t>Μια Γερμανική εταιρία εμπορευόταν </a:t>
            </a:r>
            <a:r>
              <a:rPr lang="el-GR" sz="4400" b="1" dirty="0" err="1" smtClean="0">
                <a:solidFill>
                  <a:srgbClr val="002060"/>
                </a:solidFill>
              </a:rPr>
              <a:t>μπαλσάμικο</a:t>
            </a:r>
            <a:r>
              <a:rPr lang="el-GR" sz="4400" b="1" dirty="0" smtClean="0">
                <a:solidFill>
                  <a:srgbClr val="002060"/>
                </a:solidFill>
              </a:rPr>
              <a:t> με τον όρο </a:t>
            </a:r>
            <a:r>
              <a:rPr lang="el-GR" sz="4400" b="1" dirty="0" smtClean="0">
                <a:solidFill>
                  <a:srgbClr val="FF0000"/>
                </a:solidFill>
              </a:rPr>
              <a:t>«</a:t>
            </a:r>
            <a:r>
              <a:rPr lang="en-US" sz="4400" b="1" dirty="0" err="1" smtClean="0">
                <a:solidFill>
                  <a:srgbClr val="FF0000"/>
                </a:solidFill>
              </a:rPr>
              <a:t>Deutscher</a:t>
            </a:r>
            <a:r>
              <a:rPr lang="en-US" sz="4400" b="1" dirty="0" smtClean="0">
                <a:solidFill>
                  <a:srgbClr val="FF0000"/>
                </a:solidFill>
              </a:rPr>
              <a:t> </a:t>
            </a:r>
            <a:r>
              <a:rPr lang="en-US" sz="4400" b="1" dirty="0" err="1" smtClean="0">
                <a:solidFill>
                  <a:srgbClr val="FF0000"/>
                </a:solidFill>
              </a:rPr>
              <a:t>Balsamico</a:t>
            </a:r>
            <a:r>
              <a:rPr lang="el-GR" sz="4400" b="1" dirty="0" smtClean="0">
                <a:solidFill>
                  <a:srgbClr val="FF0000"/>
                </a:solidFill>
              </a:rPr>
              <a:t>».</a:t>
            </a:r>
          </a:p>
          <a:p>
            <a:pPr algn="just"/>
            <a:endParaRPr lang="el-GR" sz="3600" b="1" dirty="0" smtClean="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24</a:t>
            </a:fld>
            <a:endParaRPr lang="el-GR"/>
          </a:p>
        </p:txBody>
      </p:sp>
    </p:spTree>
    <p:extLst>
      <p:ext uri="{BB962C8B-B14F-4D97-AF65-F5344CB8AC3E}">
        <p14:creationId xmlns:p14="http://schemas.microsoft.com/office/powerpoint/2010/main" val="29255886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b="1" dirty="0">
                <a:solidFill>
                  <a:srgbClr val="FF0000"/>
                </a:solidFill>
                <a:latin typeface="+mn-lt"/>
              </a:rPr>
              <a:t>Το νομικό ζήτημα:</a:t>
            </a:r>
          </a:p>
        </p:txBody>
      </p:sp>
      <p:sp>
        <p:nvSpPr>
          <p:cNvPr id="3" name="Θέση περιεχομένου 2"/>
          <p:cNvSpPr>
            <a:spLocks noGrp="1"/>
          </p:cNvSpPr>
          <p:nvPr>
            <p:ph idx="1"/>
          </p:nvPr>
        </p:nvSpPr>
        <p:spPr>
          <a:xfrm>
            <a:off x="405727" y="1895413"/>
            <a:ext cx="11227137" cy="4632556"/>
          </a:xfrm>
        </p:spPr>
        <p:txBody>
          <a:bodyPr>
            <a:normAutofit/>
          </a:bodyPr>
          <a:lstStyle/>
          <a:p>
            <a:pPr marL="0" indent="0" algn="just">
              <a:buNone/>
            </a:pPr>
            <a:r>
              <a:rPr lang="el-GR" sz="4400" b="1" dirty="0" smtClean="0">
                <a:solidFill>
                  <a:srgbClr val="002060"/>
                </a:solidFill>
              </a:rPr>
              <a:t>Η </a:t>
            </a:r>
            <a:r>
              <a:rPr lang="el-GR" sz="4400" b="1" dirty="0">
                <a:solidFill>
                  <a:srgbClr val="002060"/>
                </a:solidFill>
              </a:rPr>
              <a:t>νομική προστασία της ΠΓΕ είναι μόνο για το σύνθετο όρο στο σύνολό του ; </a:t>
            </a:r>
          </a:p>
          <a:p>
            <a:pPr marL="0" indent="0" algn="ctr">
              <a:buNone/>
            </a:pPr>
            <a:r>
              <a:rPr lang="el-GR" sz="4400" b="1" dirty="0" smtClean="0">
                <a:solidFill>
                  <a:srgbClr val="002060"/>
                </a:solidFill>
              </a:rPr>
              <a:t>ή </a:t>
            </a:r>
          </a:p>
          <a:p>
            <a:pPr marL="0" indent="0" algn="just">
              <a:buNone/>
            </a:pPr>
            <a:r>
              <a:rPr lang="el-GR" sz="4400" b="1" dirty="0" smtClean="0">
                <a:solidFill>
                  <a:srgbClr val="002060"/>
                </a:solidFill>
              </a:rPr>
              <a:t>καταλαμβάνει </a:t>
            </a:r>
            <a:r>
              <a:rPr lang="el-GR" sz="4400" b="1" dirty="0">
                <a:solidFill>
                  <a:srgbClr val="002060"/>
                </a:solidFill>
              </a:rPr>
              <a:t>και τους επιμέρους μη γεωγραφικούς όρους </a:t>
            </a:r>
            <a:r>
              <a:rPr lang="el-GR" sz="4400" b="1" dirty="0" smtClean="0">
                <a:solidFill>
                  <a:srgbClr val="002060"/>
                </a:solidFill>
              </a:rPr>
              <a:t>(δηλ. </a:t>
            </a:r>
            <a:r>
              <a:rPr lang="en-US" sz="4400" b="1" dirty="0" err="1" smtClean="0">
                <a:solidFill>
                  <a:srgbClr val="002060"/>
                </a:solidFill>
              </a:rPr>
              <a:t>aceto</a:t>
            </a:r>
            <a:r>
              <a:rPr lang="en-US" sz="4400" b="1" dirty="0" smtClean="0">
                <a:solidFill>
                  <a:srgbClr val="002060"/>
                </a:solidFill>
              </a:rPr>
              <a:t> </a:t>
            </a:r>
            <a:r>
              <a:rPr lang="el-GR" sz="4400" b="1" dirty="0" smtClean="0">
                <a:solidFill>
                  <a:srgbClr val="002060"/>
                </a:solidFill>
              </a:rPr>
              <a:t>και </a:t>
            </a:r>
            <a:r>
              <a:rPr lang="en-US" sz="4400" b="1" dirty="0" err="1" smtClean="0">
                <a:solidFill>
                  <a:srgbClr val="002060"/>
                </a:solidFill>
              </a:rPr>
              <a:t>balsamico</a:t>
            </a:r>
            <a:r>
              <a:rPr lang="el-GR" sz="4400" b="1" dirty="0" smtClean="0">
                <a:solidFill>
                  <a:srgbClr val="002060"/>
                </a:solidFill>
              </a:rPr>
              <a:t>)</a:t>
            </a:r>
            <a:r>
              <a:rPr lang="en-US" sz="4400" b="1" dirty="0" smtClean="0">
                <a:solidFill>
                  <a:srgbClr val="002060"/>
                </a:solidFill>
              </a:rPr>
              <a:t>, </a:t>
            </a:r>
            <a:r>
              <a:rPr lang="el-GR" sz="4400" b="1" dirty="0" smtClean="0">
                <a:solidFill>
                  <a:srgbClr val="002060"/>
                </a:solidFill>
              </a:rPr>
              <a:t>όταν </a:t>
            </a:r>
            <a:r>
              <a:rPr lang="el-GR" sz="4400" b="1" dirty="0">
                <a:solidFill>
                  <a:srgbClr val="002060"/>
                </a:solidFill>
              </a:rPr>
              <a:t>χρησιμοποιούνται </a:t>
            </a:r>
            <a:r>
              <a:rPr lang="el-GR" sz="4400" b="1" dirty="0" smtClean="0">
                <a:solidFill>
                  <a:srgbClr val="002060"/>
                </a:solidFill>
              </a:rPr>
              <a:t>μεμονωμένα </a:t>
            </a:r>
            <a:r>
              <a:rPr lang="el-GR" sz="4400" b="1" dirty="0">
                <a:solidFill>
                  <a:srgbClr val="002060"/>
                </a:solidFill>
              </a:rPr>
              <a:t>;</a:t>
            </a: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25</a:t>
            </a:fld>
            <a:endParaRPr lang="el-GR"/>
          </a:p>
        </p:txBody>
      </p:sp>
    </p:spTree>
    <p:extLst>
      <p:ext uri="{BB962C8B-B14F-4D97-AF65-F5344CB8AC3E}">
        <p14:creationId xmlns:p14="http://schemas.microsoft.com/office/powerpoint/2010/main" val="2057493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93616"/>
            <a:ext cx="10515600" cy="6182797"/>
          </a:xfrm>
        </p:spPr>
        <p:txBody>
          <a:bodyPr>
            <a:noAutofit/>
          </a:bodyPr>
          <a:lstStyle/>
          <a:p>
            <a:pPr marL="0" indent="0" algn="just">
              <a:buNone/>
            </a:pPr>
            <a:r>
              <a:rPr lang="el-GR" sz="3600" b="1" dirty="0" smtClean="0">
                <a:solidFill>
                  <a:srgbClr val="FF0000"/>
                </a:solidFill>
              </a:rPr>
              <a:t>Γενικός κανόνας:</a:t>
            </a:r>
          </a:p>
          <a:p>
            <a:pPr marL="0" indent="0" algn="just">
              <a:buNone/>
            </a:pPr>
            <a:r>
              <a:rPr lang="el-GR" sz="3600" b="1" dirty="0" smtClean="0">
                <a:solidFill>
                  <a:srgbClr val="002060"/>
                </a:solidFill>
              </a:rPr>
              <a:t>Η προστασία καταλαμβάνει και τους επί μέρους όρους </a:t>
            </a:r>
            <a:r>
              <a:rPr lang="el-GR" sz="3600" b="1" dirty="0">
                <a:solidFill>
                  <a:srgbClr val="002060"/>
                </a:solidFill>
              </a:rPr>
              <a:t>ό</a:t>
            </a:r>
            <a:r>
              <a:rPr lang="el-GR" sz="3600" b="1" dirty="0" smtClean="0">
                <a:solidFill>
                  <a:srgbClr val="002060"/>
                </a:solidFill>
              </a:rPr>
              <a:t>ταν χρησιμοποιούνται μεμονωμένα</a:t>
            </a:r>
          </a:p>
          <a:p>
            <a:pPr algn="just"/>
            <a:endParaRPr lang="el-GR" sz="3600" b="1" dirty="0"/>
          </a:p>
          <a:p>
            <a:pPr marL="0" indent="0" algn="ctr">
              <a:buNone/>
            </a:pPr>
            <a:r>
              <a:rPr lang="el-GR" sz="3600" b="1" dirty="0" smtClean="0">
                <a:solidFill>
                  <a:srgbClr val="002060"/>
                </a:solidFill>
              </a:rPr>
              <a:t>Όμως</a:t>
            </a:r>
          </a:p>
          <a:p>
            <a:pPr algn="just"/>
            <a:endParaRPr lang="el-GR" sz="3600" b="1" dirty="0"/>
          </a:p>
          <a:p>
            <a:pPr marL="0" indent="0" algn="just">
              <a:buNone/>
            </a:pPr>
            <a:r>
              <a:rPr lang="el-GR" sz="3600" b="1" dirty="0" smtClean="0">
                <a:solidFill>
                  <a:srgbClr val="FF0000"/>
                </a:solidFill>
              </a:rPr>
              <a:t>Ειδικός Κανόνας:</a:t>
            </a:r>
            <a:endParaRPr lang="el-GR" sz="3600" b="1" dirty="0">
              <a:solidFill>
                <a:srgbClr val="FF0000"/>
              </a:solidFill>
            </a:endParaRPr>
          </a:p>
          <a:p>
            <a:pPr marL="0" indent="0" algn="just">
              <a:buNone/>
            </a:pPr>
            <a:r>
              <a:rPr lang="el-GR" sz="3600" b="1" dirty="0" smtClean="0">
                <a:solidFill>
                  <a:srgbClr val="002060"/>
                </a:solidFill>
              </a:rPr>
              <a:t>Η Απόφαση για την κατοχύρωση της ΠΓΕ </a:t>
            </a:r>
            <a:r>
              <a:rPr lang="en-US" sz="3600" b="1" dirty="0" err="1" smtClean="0">
                <a:solidFill>
                  <a:srgbClr val="002060"/>
                </a:solidFill>
              </a:rPr>
              <a:t>Aceto</a:t>
            </a:r>
            <a:r>
              <a:rPr lang="en-US" sz="3600" b="1" dirty="0" smtClean="0">
                <a:solidFill>
                  <a:srgbClr val="002060"/>
                </a:solidFill>
              </a:rPr>
              <a:t> </a:t>
            </a:r>
            <a:r>
              <a:rPr lang="en-US" sz="3600" b="1" dirty="0" err="1" smtClean="0">
                <a:solidFill>
                  <a:srgbClr val="002060"/>
                </a:solidFill>
              </a:rPr>
              <a:t>Balsamico</a:t>
            </a:r>
            <a:r>
              <a:rPr lang="en-US" sz="3600" b="1" dirty="0" smtClean="0">
                <a:solidFill>
                  <a:srgbClr val="002060"/>
                </a:solidFill>
              </a:rPr>
              <a:t> di Modena</a:t>
            </a:r>
            <a:r>
              <a:rPr lang="el-GR" sz="3600" b="1" dirty="0" smtClean="0">
                <a:solidFill>
                  <a:srgbClr val="002060"/>
                </a:solidFill>
              </a:rPr>
              <a:t> προέβλεπε ρητά ότι οι όροι </a:t>
            </a:r>
            <a:r>
              <a:rPr lang="en-US" sz="3600" b="1" dirty="0" err="1" smtClean="0">
                <a:solidFill>
                  <a:srgbClr val="002060"/>
                </a:solidFill>
              </a:rPr>
              <a:t>Aceto</a:t>
            </a:r>
            <a:r>
              <a:rPr lang="en-US" sz="3600" b="1" dirty="0" smtClean="0">
                <a:solidFill>
                  <a:srgbClr val="002060"/>
                </a:solidFill>
              </a:rPr>
              <a:t> </a:t>
            </a:r>
            <a:r>
              <a:rPr lang="el-GR" sz="3600" b="1" dirty="0" smtClean="0">
                <a:solidFill>
                  <a:srgbClr val="002060"/>
                </a:solidFill>
              </a:rPr>
              <a:t>και </a:t>
            </a:r>
            <a:r>
              <a:rPr lang="en-US" sz="3600" b="1" dirty="0" err="1" smtClean="0">
                <a:solidFill>
                  <a:srgbClr val="002060"/>
                </a:solidFill>
              </a:rPr>
              <a:t>Balsamico</a:t>
            </a:r>
            <a:r>
              <a:rPr lang="en-US" sz="3600" b="1" dirty="0" smtClean="0">
                <a:solidFill>
                  <a:srgbClr val="002060"/>
                </a:solidFill>
              </a:rPr>
              <a:t> </a:t>
            </a:r>
            <a:r>
              <a:rPr lang="el-GR" sz="3600" b="1" dirty="0" smtClean="0">
                <a:solidFill>
                  <a:srgbClr val="002060"/>
                </a:solidFill>
              </a:rPr>
              <a:t>είναι περιγραφικοί και ότι μπορούσαν να χρησιμοποιούνται αυτοτελώς</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26</a:t>
            </a:fld>
            <a:endParaRPr lang="el-GR"/>
          </a:p>
        </p:txBody>
      </p:sp>
    </p:spTree>
    <p:extLst>
      <p:ext uri="{BB962C8B-B14F-4D97-AF65-F5344CB8AC3E}">
        <p14:creationId xmlns:p14="http://schemas.microsoft.com/office/powerpoint/2010/main" val="2415666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60393"/>
            <a:ext cx="10515600" cy="1601566"/>
          </a:xfrm>
        </p:spPr>
        <p:txBody>
          <a:bodyPr>
            <a:normAutofit/>
          </a:bodyPr>
          <a:lstStyle/>
          <a:p>
            <a:pPr algn="ctr"/>
            <a:r>
              <a:rPr lang="el-GR" b="1" dirty="0" smtClean="0">
                <a:solidFill>
                  <a:srgbClr val="FF0000"/>
                </a:solidFill>
                <a:latin typeface="+mn-lt"/>
              </a:rPr>
              <a:t>«ΑΛΑΤΙ ΙΜΑΛΑΪΩΝ»</a:t>
            </a:r>
            <a:br>
              <a:rPr lang="el-GR" b="1" dirty="0" smtClean="0">
                <a:solidFill>
                  <a:srgbClr val="FF0000"/>
                </a:solidFill>
                <a:latin typeface="+mn-lt"/>
              </a:rPr>
            </a:br>
            <a:r>
              <a:rPr lang="el-GR" dirty="0" smtClean="0">
                <a:solidFill>
                  <a:srgbClr val="FF0000"/>
                </a:solidFill>
                <a:latin typeface="+mn-lt"/>
              </a:rPr>
              <a:t>(Γερμανικό Ακυρωτικό 31.03.2016)</a:t>
            </a:r>
            <a:endParaRPr lang="el-GR" dirty="0">
              <a:solidFill>
                <a:srgbClr val="FF0000"/>
              </a:solidFill>
              <a:latin typeface="+mn-lt"/>
            </a:endParaRPr>
          </a:p>
        </p:txBody>
      </p:sp>
      <p:sp>
        <p:nvSpPr>
          <p:cNvPr id="3" name="Θέση περιεχομένου 2"/>
          <p:cNvSpPr>
            <a:spLocks noGrp="1"/>
          </p:cNvSpPr>
          <p:nvPr>
            <p:ph idx="1"/>
          </p:nvPr>
        </p:nvSpPr>
        <p:spPr>
          <a:xfrm>
            <a:off x="838200" y="1949913"/>
            <a:ext cx="10515600" cy="4479135"/>
          </a:xfrm>
        </p:spPr>
        <p:txBody>
          <a:bodyPr>
            <a:normAutofit/>
          </a:bodyPr>
          <a:lstStyle/>
          <a:p>
            <a:pPr algn="just"/>
            <a:r>
              <a:rPr lang="el-GR" sz="3600" b="1" dirty="0" err="1" smtClean="0">
                <a:solidFill>
                  <a:srgbClr val="002060"/>
                </a:solidFill>
              </a:rPr>
              <a:t>Ρόζ</a:t>
            </a:r>
            <a:r>
              <a:rPr lang="el-GR" sz="3600" b="1" dirty="0" smtClean="0">
                <a:solidFill>
                  <a:srgbClr val="002060"/>
                </a:solidFill>
              </a:rPr>
              <a:t>, κρυσταλλικό, ορυκτό αλάτι που </a:t>
            </a:r>
            <a:r>
              <a:rPr lang="el-GR" sz="3600" b="1" dirty="0" err="1" smtClean="0">
                <a:solidFill>
                  <a:srgbClr val="002060"/>
                </a:solidFill>
              </a:rPr>
              <a:t>εξορύσσεται</a:t>
            </a:r>
            <a:r>
              <a:rPr lang="el-GR" sz="3600" b="1" dirty="0" smtClean="0">
                <a:solidFill>
                  <a:srgbClr val="002060"/>
                </a:solidFill>
              </a:rPr>
              <a:t> από ένα μοναδικό κοίτασμα που βρίσκεται στο  </a:t>
            </a:r>
            <a:r>
              <a:rPr lang="el-GR" sz="3600" b="1" dirty="0" err="1" smtClean="0">
                <a:solidFill>
                  <a:srgbClr val="002060"/>
                </a:solidFill>
              </a:rPr>
              <a:t>Παντζάμπ</a:t>
            </a:r>
            <a:r>
              <a:rPr lang="el-GR" sz="3600" b="1" dirty="0" smtClean="0">
                <a:solidFill>
                  <a:srgbClr val="002060"/>
                </a:solidFill>
              </a:rPr>
              <a:t> του Πακιστάν, περίπου 200 χλμ. μακριά από τους πρόποδες των </a:t>
            </a:r>
            <a:r>
              <a:rPr lang="el-GR" sz="3600" b="1" dirty="0" err="1" smtClean="0">
                <a:solidFill>
                  <a:srgbClr val="002060"/>
                </a:solidFill>
              </a:rPr>
              <a:t>Ιμαλαϊών</a:t>
            </a:r>
            <a:r>
              <a:rPr lang="el-GR" sz="3600" b="1" dirty="0" smtClean="0">
                <a:solidFill>
                  <a:srgbClr val="002060"/>
                </a:solidFill>
              </a:rPr>
              <a:t>.</a:t>
            </a:r>
          </a:p>
          <a:p>
            <a:pPr algn="just"/>
            <a:endParaRPr lang="el-GR" sz="3600" b="1" dirty="0" smtClean="0">
              <a:solidFill>
                <a:srgbClr val="002060"/>
              </a:solidFill>
            </a:endParaRPr>
          </a:p>
          <a:p>
            <a:pPr algn="just"/>
            <a:r>
              <a:rPr lang="el-GR" sz="3600" b="1" dirty="0" smtClean="0">
                <a:solidFill>
                  <a:srgbClr val="002060"/>
                </a:solidFill>
              </a:rPr>
              <a:t>Η </a:t>
            </a:r>
            <a:r>
              <a:rPr lang="el-GR" sz="3600" b="1" dirty="0" smtClean="0">
                <a:solidFill>
                  <a:srgbClr val="FF0000"/>
                </a:solidFill>
              </a:rPr>
              <a:t>κοινή του ονομασία</a:t>
            </a:r>
            <a:r>
              <a:rPr lang="el-GR" sz="3600" b="1" dirty="0" smtClean="0">
                <a:solidFill>
                  <a:srgbClr val="002060"/>
                </a:solidFill>
              </a:rPr>
              <a:t> σε όλον τον κόσμο είναι «ΑΛΑΤΙ ΙΜΑΛΑΪΩΝ», αν και δεν έχει σχέση με τα </a:t>
            </a:r>
            <a:r>
              <a:rPr lang="el-GR" sz="3600" b="1" dirty="0" err="1" smtClean="0">
                <a:solidFill>
                  <a:srgbClr val="002060"/>
                </a:solidFill>
              </a:rPr>
              <a:t>Ιμαλάϊα</a:t>
            </a:r>
            <a:r>
              <a:rPr lang="el-GR" sz="3600" b="1" dirty="0" smtClean="0">
                <a:solidFill>
                  <a:srgbClr val="002060"/>
                </a:solidFill>
              </a:rPr>
              <a:t>.</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27</a:t>
            </a:fld>
            <a:endParaRPr lang="el-GR"/>
          </a:p>
        </p:txBody>
      </p:sp>
    </p:spTree>
    <p:extLst>
      <p:ext uri="{BB962C8B-B14F-4D97-AF65-F5344CB8AC3E}">
        <p14:creationId xmlns:p14="http://schemas.microsoft.com/office/powerpoint/2010/main" val="3827858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02617" y="339114"/>
            <a:ext cx="11142358" cy="6291799"/>
          </a:xfrm>
        </p:spPr>
        <p:txBody>
          <a:bodyPr>
            <a:normAutofit/>
          </a:bodyPr>
          <a:lstStyle/>
          <a:p>
            <a:pPr algn="just"/>
            <a:r>
              <a:rPr lang="el-GR" sz="3600" b="1" dirty="0" smtClean="0">
                <a:solidFill>
                  <a:srgbClr val="002060"/>
                </a:solidFill>
              </a:rPr>
              <a:t>Υπάρχουν διάφορες φήμες για δήθεν ωφέλιμες επιδράσεις στη υγεία, αλλά δεν έχουν επιστημονικά τεκμηριωθεί και θεωρούνται παραπλανητικές.</a:t>
            </a:r>
          </a:p>
          <a:p>
            <a:pPr algn="just"/>
            <a:r>
              <a:rPr lang="el-GR" sz="3600" b="1" dirty="0" smtClean="0">
                <a:solidFill>
                  <a:srgbClr val="FF0000"/>
                </a:solidFill>
              </a:rPr>
              <a:t>Το Δικαστήριο έκρινε ότι ο όρος «ΑΛΑΤΙ ΙΜΑΛΑΪΩΝ» είναι παραπλανητικός.</a:t>
            </a:r>
          </a:p>
          <a:p>
            <a:pPr algn="just"/>
            <a:r>
              <a:rPr lang="el-GR" sz="3600" b="1" dirty="0" smtClean="0">
                <a:solidFill>
                  <a:srgbClr val="002060"/>
                </a:solidFill>
              </a:rPr>
              <a:t>Τούτο δεν αναιρείται από το ότι ο όρος αυτός είναι και η κοινή ονομασία του συγκεκριμένου προϊόντος.</a:t>
            </a:r>
          </a:p>
          <a:p>
            <a:pPr algn="just"/>
            <a:r>
              <a:rPr lang="el-GR" sz="3600" b="1" dirty="0" smtClean="0">
                <a:solidFill>
                  <a:srgbClr val="002060"/>
                </a:solidFill>
              </a:rPr>
              <a:t>Πρέπει να σταθμιστεί το συμφέρον του κοινού να μην </a:t>
            </a:r>
            <a:r>
              <a:rPr lang="el-GR" sz="3600" b="1" dirty="0" err="1" smtClean="0">
                <a:solidFill>
                  <a:srgbClr val="002060"/>
                </a:solidFill>
              </a:rPr>
              <a:t>παραπλανάται</a:t>
            </a:r>
            <a:r>
              <a:rPr lang="el-GR" sz="3600" b="1" dirty="0" smtClean="0">
                <a:solidFill>
                  <a:srgbClr val="002060"/>
                </a:solidFill>
              </a:rPr>
              <a:t> με το συμφέρον των εμπόρων να χρησιμοποιούν την κοινή ονομασία του προϊόντος.</a:t>
            </a:r>
          </a:p>
          <a:p>
            <a:pPr algn="just"/>
            <a:r>
              <a:rPr lang="el-GR" sz="3600" b="1" dirty="0" smtClean="0">
                <a:solidFill>
                  <a:srgbClr val="002060"/>
                </a:solidFill>
              </a:rPr>
              <a:t>Στη στάθμιση αυτή το συμφέρον του κοινού υπερτερεί. </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28</a:t>
            </a:fld>
            <a:endParaRPr lang="el-GR"/>
          </a:p>
        </p:txBody>
      </p:sp>
    </p:spTree>
    <p:extLst>
      <p:ext uri="{BB962C8B-B14F-4D97-AF65-F5344CB8AC3E}">
        <p14:creationId xmlns:p14="http://schemas.microsoft.com/office/powerpoint/2010/main" val="42107692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52056"/>
          </a:xfrm>
        </p:spPr>
        <p:txBody>
          <a:bodyPr/>
          <a:lstStyle/>
          <a:p>
            <a:pPr algn="ctr"/>
            <a:r>
              <a:rPr lang="el-GR" b="1" dirty="0" smtClean="0">
                <a:solidFill>
                  <a:srgbClr val="FF0000"/>
                </a:solidFill>
                <a:latin typeface="+mn-lt"/>
              </a:rPr>
              <a:t>ΕΛΛΗΝΙΚΕΣ ΔΙΚΑΣΤΙΚΕΣ ΑΠΟΦΑΣΕΙΣ</a:t>
            </a:r>
            <a:endParaRPr lang="el-GR" b="1" dirty="0">
              <a:solidFill>
                <a:srgbClr val="FF0000"/>
              </a:solidFill>
              <a:latin typeface="+mn-lt"/>
            </a:endParaRPr>
          </a:p>
        </p:txBody>
      </p:sp>
      <p:sp>
        <p:nvSpPr>
          <p:cNvPr id="3" name="Θέση περιεχομένου 2"/>
          <p:cNvSpPr>
            <a:spLocks noGrp="1"/>
          </p:cNvSpPr>
          <p:nvPr>
            <p:ph idx="1"/>
          </p:nvPr>
        </p:nvSpPr>
        <p:spPr>
          <a:xfrm>
            <a:off x="838200" y="1962023"/>
            <a:ext cx="10515600" cy="4529611"/>
          </a:xfrm>
        </p:spPr>
        <p:txBody>
          <a:bodyPr>
            <a:noAutofit/>
          </a:bodyPr>
          <a:lstStyle/>
          <a:p>
            <a:pPr marL="987425" indent="-987425" algn="ctr">
              <a:lnSpc>
                <a:spcPct val="100000"/>
              </a:lnSpc>
              <a:spcBef>
                <a:spcPts val="0"/>
              </a:spcBef>
              <a:buNone/>
            </a:pPr>
            <a:r>
              <a:rPr lang="en-US" sz="4000" b="1" dirty="0" smtClean="0">
                <a:solidFill>
                  <a:srgbClr val="002060"/>
                </a:solidFill>
              </a:rPr>
              <a:t>BADWEISER</a:t>
            </a:r>
            <a:r>
              <a:rPr lang="en-US" sz="4000" b="1" dirty="0" smtClean="0"/>
              <a:t>		</a:t>
            </a:r>
            <a:r>
              <a:rPr lang="el-GR" sz="4000" b="1" dirty="0" smtClean="0"/>
              <a:t>		</a:t>
            </a:r>
            <a:r>
              <a:rPr lang="el-GR" sz="4000" b="1" dirty="0" smtClean="0">
                <a:solidFill>
                  <a:srgbClr val="00B050"/>
                </a:solidFill>
              </a:rPr>
              <a:t>ΚΑΤΙΚΙ</a:t>
            </a:r>
          </a:p>
          <a:p>
            <a:pPr marL="987425" indent="-987425" algn="ctr">
              <a:lnSpc>
                <a:spcPct val="100000"/>
              </a:lnSpc>
              <a:spcBef>
                <a:spcPts val="0"/>
              </a:spcBef>
              <a:buNone/>
            </a:pPr>
            <a:endParaRPr lang="el-GR" sz="4000" b="1" dirty="0" smtClean="0"/>
          </a:p>
          <a:p>
            <a:pPr marL="987425" indent="-987425" algn="ctr">
              <a:lnSpc>
                <a:spcPct val="100000"/>
              </a:lnSpc>
              <a:spcBef>
                <a:spcPts val="0"/>
              </a:spcBef>
              <a:buNone/>
            </a:pPr>
            <a:endParaRPr lang="el-GR" sz="4000" b="1" dirty="0"/>
          </a:p>
          <a:p>
            <a:pPr marL="987425" indent="-987425" algn="ctr">
              <a:lnSpc>
                <a:spcPct val="100000"/>
              </a:lnSpc>
              <a:spcBef>
                <a:spcPts val="0"/>
              </a:spcBef>
              <a:buNone/>
            </a:pPr>
            <a:r>
              <a:rPr lang="el-GR" sz="4000" b="1" dirty="0" smtClean="0"/>
              <a:t>ΖΑΓΟΡΙ – ΖΑΓΟΡΟΧΩΡΙΑ</a:t>
            </a:r>
          </a:p>
          <a:p>
            <a:pPr marL="987425" indent="-987425" algn="ctr">
              <a:lnSpc>
                <a:spcPct val="100000"/>
              </a:lnSpc>
              <a:spcBef>
                <a:spcPts val="0"/>
              </a:spcBef>
              <a:buNone/>
            </a:pPr>
            <a:endParaRPr lang="el-GR" sz="4000" b="1" dirty="0" smtClean="0"/>
          </a:p>
          <a:p>
            <a:pPr marL="987425" indent="-987425" algn="ctr">
              <a:lnSpc>
                <a:spcPct val="100000"/>
              </a:lnSpc>
              <a:spcBef>
                <a:spcPts val="0"/>
              </a:spcBef>
              <a:buNone/>
            </a:pPr>
            <a:endParaRPr lang="el-GR" sz="4000" b="1" dirty="0"/>
          </a:p>
          <a:p>
            <a:pPr marL="987425" indent="-987425" algn="ctr">
              <a:lnSpc>
                <a:spcPct val="100000"/>
              </a:lnSpc>
              <a:spcBef>
                <a:spcPts val="0"/>
              </a:spcBef>
              <a:buNone/>
            </a:pPr>
            <a:r>
              <a:rPr lang="el-GR" sz="4000" b="1" dirty="0" smtClean="0">
                <a:solidFill>
                  <a:srgbClr val="C00000"/>
                </a:solidFill>
              </a:rPr>
              <a:t>ΚΟΛΥΜΠΑΡΙ</a:t>
            </a:r>
            <a:r>
              <a:rPr lang="el-GR" sz="4000" b="1" dirty="0" smtClean="0"/>
              <a:t>		</a:t>
            </a:r>
            <a:r>
              <a:rPr lang="el-GR" sz="4000" b="1" dirty="0" smtClean="0">
                <a:solidFill>
                  <a:srgbClr val="00B0F0"/>
                </a:solidFill>
              </a:rPr>
              <a:t>ΡΟΜΟΠΛΑ</a:t>
            </a:r>
            <a:r>
              <a:rPr lang="el-GR" sz="4000" b="1" dirty="0" smtClean="0"/>
              <a:t>		</a:t>
            </a:r>
            <a:r>
              <a:rPr lang="el-GR" sz="4000" b="1" dirty="0" smtClean="0">
                <a:solidFill>
                  <a:srgbClr val="00B050"/>
                </a:solidFill>
              </a:rPr>
              <a:t>ΖΕΑ</a:t>
            </a:r>
            <a:endParaRPr lang="el-GR" sz="4000" b="1" dirty="0">
              <a:solidFill>
                <a:srgbClr val="00B05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29</a:t>
            </a:fld>
            <a:endParaRPr lang="el-GR"/>
          </a:p>
        </p:txBody>
      </p:sp>
    </p:spTree>
    <p:extLst>
      <p:ext uri="{BB962C8B-B14F-4D97-AF65-F5344CB8AC3E}">
        <p14:creationId xmlns:p14="http://schemas.microsoft.com/office/powerpoint/2010/main" val="2557191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230114"/>
            <a:ext cx="10515600" cy="6558246"/>
          </a:xfrm>
        </p:spPr>
        <p:txBody>
          <a:bodyPr>
            <a:noAutofit/>
          </a:bodyPr>
          <a:lstStyle/>
          <a:p>
            <a:pPr marL="0" indent="0" algn="ctr">
              <a:buNone/>
            </a:pPr>
            <a:r>
              <a:rPr lang="el-GR" sz="3600" b="1" dirty="0" smtClean="0">
                <a:solidFill>
                  <a:srgbClr val="FF0000"/>
                </a:solidFill>
              </a:rPr>
              <a:t>ΜΟΡΦΕΣ ΕΜΦΑΝΙΣΗΣ ΤΟΥ ΠΡΟΒΛΗΜΑΤΟΣ</a:t>
            </a:r>
          </a:p>
          <a:p>
            <a:pPr marL="0" indent="0">
              <a:buNone/>
            </a:pPr>
            <a:endParaRPr lang="el-GR" sz="3600" b="1" dirty="0" smtClean="0">
              <a:solidFill>
                <a:srgbClr val="002060"/>
              </a:solidFill>
            </a:endParaRPr>
          </a:p>
          <a:p>
            <a:pPr>
              <a:lnSpc>
                <a:spcPct val="100000"/>
              </a:lnSpc>
              <a:spcBef>
                <a:spcPts val="0"/>
              </a:spcBef>
            </a:pPr>
            <a:r>
              <a:rPr lang="el-GR" sz="3600" b="1" dirty="0" smtClean="0">
                <a:solidFill>
                  <a:srgbClr val="002060"/>
                </a:solidFill>
              </a:rPr>
              <a:t>«ΕΛΛΗΝΙΚΗ ΓΙΑΟΥΡΤΗ» που παράγεται στις ΗΠΑ</a:t>
            </a:r>
          </a:p>
          <a:p>
            <a:pPr>
              <a:lnSpc>
                <a:spcPct val="100000"/>
              </a:lnSpc>
              <a:spcBef>
                <a:spcPts val="0"/>
              </a:spcBef>
            </a:pPr>
            <a:endParaRPr lang="el-GR" sz="3600" b="1" dirty="0" smtClean="0">
              <a:solidFill>
                <a:srgbClr val="002060"/>
              </a:solidFill>
            </a:endParaRPr>
          </a:p>
          <a:p>
            <a:pPr>
              <a:lnSpc>
                <a:spcPct val="100000"/>
              </a:lnSpc>
              <a:spcBef>
                <a:spcPts val="0"/>
              </a:spcBef>
            </a:pPr>
            <a:r>
              <a:rPr lang="el-GR" sz="3600" b="1" dirty="0" smtClean="0">
                <a:solidFill>
                  <a:srgbClr val="002060"/>
                </a:solidFill>
              </a:rPr>
              <a:t>«ΙΣΠΑΝΙΚΗ ΣΑΜΠΑΝΙΑ» ή «ΑΓΓΛΙΚΗ ΤΕΝΤΟΥΡΑ»</a:t>
            </a:r>
          </a:p>
          <a:p>
            <a:pPr>
              <a:lnSpc>
                <a:spcPct val="100000"/>
              </a:lnSpc>
              <a:spcBef>
                <a:spcPts val="0"/>
              </a:spcBef>
            </a:pPr>
            <a:endParaRPr lang="el-GR" sz="3600" b="1" dirty="0" smtClean="0">
              <a:solidFill>
                <a:srgbClr val="002060"/>
              </a:solidFill>
            </a:endParaRPr>
          </a:p>
          <a:p>
            <a:pPr>
              <a:lnSpc>
                <a:spcPct val="100000"/>
              </a:lnSpc>
              <a:spcBef>
                <a:spcPts val="0"/>
              </a:spcBef>
            </a:pPr>
            <a:r>
              <a:rPr lang="el-GR" sz="3600" b="1" dirty="0" smtClean="0">
                <a:solidFill>
                  <a:srgbClr val="002060"/>
                </a:solidFill>
              </a:rPr>
              <a:t>«</a:t>
            </a:r>
            <a:r>
              <a:rPr lang="en-US" sz="3600" b="1" dirty="0" smtClean="0">
                <a:solidFill>
                  <a:srgbClr val="002060"/>
                </a:solidFill>
              </a:rPr>
              <a:t>VOD</a:t>
            </a:r>
            <a:r>
              <a:rPr lang="el-GR" sz="3600" b="1" dirty="0" smtClean="0">
                <a:solidFill>
                  <a:srgbClr val="002060"/>
                </a:solidFill>
              </a:rPr>
              <a:t> </a:t>
            </a:r>
            <a:r>
              <a:rPr lang="en-US" sz="3600" b="1" dirty="0" smtClean="0">
                <a:solidFill>
                  <a:srgbClr val="002060"/>
                </a:solidFill>
              </a:rPr>
              <a:t>KA</a:t>
            </a:r>
            <a:r>
              <a:rPr lang="en-US" sz="3600" b="1" u="sng" dirty="0" smtClean="0">
                <a:solidFill>
                  <a:srgbClr val="002060"/>
                </a:solidFill>
              </a:rPr>
              <a:t>T</a:t>
            </a:r>
            <a:r>
              <a:rPr lang="el-GR" sz="3600" b="1" dirty="0" smtClean="0">
                <a:solidFill>
                  <a:srgbClr val="002060"/>
                </a:solidFill>
              </a:rPr>
              <a:t>», </a:t>
            </a:r>
            <a:r>
              <a:rPr lang="el-GR" sz="3600" b="1" dirty="0">
                <a:solidFill>
                  <a:srgbClr val="002060"/>
                </a:solidFill>
              </a:rPr>
              <a:t>ή</a:t>
            </a:r>
            <a:r>
              <a:rPr lang="el-GR" sz="3600" b="1" dirty="0" smtClean="0">
                <a:solidFill>
                  <a:srgbClr val="002060"/>
                </a:solidFill>
              </a:rPr>
              <a:t> «ΜΑΣ ΤΙ</a:t>
            </a:r>
            <a:r>
              <a:rPr lang="el-GR" sz="3600" b="1" u="sng" dirty="0" smtClean="0">
                <a:solidFill>
                  <a:srgbClr val="002060"/>
                </a:solidFill>
              </a:rPr>
              <a:t>Κ</a:t>
            </a:r>
            <a:r>
              <a:rPr lang="el-GR" sz="3600" b="1" dirty="0" smtClean="0">
                <a:solidFill>
                  <a:srgbClr val="002060"/>
                </a:solidFill>
              </a:rPr>
              <a:t>Α»</a:t>
            </a:r>
          </a:p>
          <a:p>
            <a:pPr>
              <a:lnSpc>
                <a:spcPct val="100000"/>
              </a:lnSpc>
              <a:spcBef>
                <a:spcPts val="0"/>
              </a:spcBef>
            </a:pPr>
            <a:endParaRPr lang="el-GR" sz="3600" b="1" dirty="0" smtClean="0">
              <a:solidFill>
                <a:srgbClr val="002060"/>
              </a:solidFill>
            </a:endParaRPr>
          </a:p>
          <a:p>
            <a:pPr>
              <a:lnSpc>
                <a:spcPct val="100000"/>
              </a:lnSpc>
              <a:spcBef>
                <a:spcPts val="0"/>
              </a:spcBef>
            </a:pPr>
            <a:r>
              <a:rPr lang="el-GR" sz="3600" b="1" dirty="0" smtClean="0">
                <a:solidFill>
                  <a:srgbClr val="002060"/>
                </a:solidFill>
              </a:rPr>
              <a:t>«Η ΣΑΜΠΑΝΙΑ ΤΗΣ ΜΠΥΡΑΣ»</a:t>
            </a:r>
          </a:p>
          <a:p>
            <a:pPr>
              <a:lnSpc>
                <a:spcPct val="100000"/>
              </a:lnSpc>
              <a:spcBef>
                <a:spcPts val="0"/>
              </a:spcBef>
            </a:pPr>
            <a:endParaRPr lang="el-GR" sz="3600" b="1" dirty="0">
              <a:solidFill>
                <a:srgbClr val="002060"/>
              </a:solidFill>
            </a:endParaRPr>
          </a:p>
          <a:p>
            <a:pPr>
              <a:lnSpc>
                <a:spcPct val="100000"/>
              </a:lnSpc>
              <a:spcBef>
                <a:spcPts val="0"/>
              </a:spcBef>
            </a:pPr>
            <a:r>
              <a:rPr lang="el-GR" sz="3600" b="1" dirty="0" smtClean="0">
                <a:solidFill>
                  <a:srgbClr val="002060"/>
                </a:solidFill>
              </a:rPr>
              <a:t>«ΣΟΡΜΠΕ ΣΑΜΠΑΝΙΑΣ»</a:t>
            </a:r>
          </a:p>
          <a:p>
            <a:pPr marL="0" indent="0">
              <a:buNone/>
            </a:pPr>
            <a:endParaRPr lang="el-GR" sz="3600" b="1" dirty="0" smtClean="0">
              <a:solidFill>
                <a:srgbClr val="002060"/>
              </a:solidFill>
            </a:endParaRPr>
          </a:p>
          <a:p>
            <a:pPr marL="0" indent="0">
              <a:buNone/>
            </a:pPr>
            <a:r>
              <a:rPr lang="el-GR" sz="3600" b="1" dirty="0" smtClean="0"/>
              <a:t> </a:t>
            </a:r>
            <a:endParaRPr lang="el-GR" sz="3600" b="1" dirty="0"/>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3</a:t>
            </a:fld>
            <a:endParaRPr lang="el-GR"/>
          </a:p>
        </p:txBody>
      </p:sp>
    </p:spTree>
    <p:extLst>
      <p:ext uri="{BB962C8B-B14F-4D97-AF65-F5344CB8AC3E}">
        <p14:creationId xmlns:p14="http://schemas.microsoft.com/office/powerpoint/2010/main" val="3573305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7446" y="365125"/>
            <a:ext cx="11953811" cy="1590843"/>
          </a:xfrm>
        </p:spPr>
        <p:txBody>
          <a:bodyPr>
            <a:normAutofit/>
          </a:bodyPr>
          <a:lstStyle/>
          <a:p>
            <a:pPr algn="ctr"/>
            <a:r>
              <a:rPr lang="en-US" b="1" dirty="0" smtClean="0">
                <a:solidFill>
                  <a:srgbClr val="FF0000"/>
                </a:solidFill>
                <a:latin typeface="+mn-lt"/>
              </a:rPr>
              <a:t>BUDWEISER BURGERBRAU</a:t>
            </a:r>
            <a:r>
              <a:rPr lang="el-GR" b="1" dirty="0" smtClean="0">
                <a:solidFill>
                  <a:srgbClr val="FF0000"/>
                </a:solidFill>
                <a:latin typeface="+mn-lt"/>
              </a:rPr>
              <a:t> - </a:t>
            </a:r>
            <a:r>
              <a:rPr lang="en-US" b="1" dirty="0" smtClean="0">
                <a:solidFill>
                  <a:srgbClr val="FF0000"/>
                </a:solidFill>
                <a:latin typeface="+mn-lt"/>
              </a:rPr>
              <a:t>BUDWEISER BUDVAR</a:t>
            </a:r>
            <a:br>
              <a:rPr lang="en-US" b="1" dirty="0" smtClean="0">
                <a:solidFill>
                  <a:srgbClr val="FF0000"/>
                </a:solidFill>
                <a:latin typeface="+mn-lt"/>
              </a:rPr>
            </a:br>
            <a:r>
              <a:rPr lang="el-GR" sz="3200" dirty="0" smtClean="0">
                <a:solidFill>
                  <a:srgbClr val="FF0000"/>
                </a:solidFill>
                <a:latin typeface="+mn-lt"/>
              </a:rPr>
              <a:t>(ΑΠ 330/2007, ΔΕΕ 2007, 913)</a:t>
            </a:r>
            <a:endParaRPr lang="el-GR" sz="3200" dirty="0">
              <a:solidFill>
                <a:srgbClr val="FF0000"/>
              </a:solidFill>
              <a:latin typeface="+mn-lt"/>
            </a:endParaRPr>
          </a:p>
        </p:txBody>
      </p:sp>
      <p:sp>
        <p:nvSpPr>
          <p:cNvPr id="3" name="Θέση περιεχομένου 2"/>
          <p:cNvSpPr>
            <a:spLocks noGrp="1"/>
          </p:cNvSpPr>
          <p:nvPr>
            <p:ph idx="1"/>
          </p:nvPr>
        </p:nvSpPr>
        <p:spPr>
          <a:xfrm>
            <a:off x="838200" y="2137638"/>
            <a:ext cx="10515600" cy="4269218"/>
          </a:xfrm>
        </p:spPr>
        <p:txBody>
          <a:bodyPr>
            <a:noAutofit/>
          </a:bodyPr>
          <a:lstStyle/>
          <a:p>
            <a:pPr algn="just"/>
            <a:r>
              <a:rPr lang="el-GR" sz="3600" b="1" dirty="0" smtClean="0">
                <a:solidFill>
                  <a:srgbClr val="002060"/>
                </a:solidFill>
              </a:rPr>
              <a:t>Δεν αφορά ΠΟΠ ή ΠΓΕ, αλλά τη χρήση του γεωγραφικού όρου</a:t>
            </a:r>
            <a:r>
              <a:rPr lang="en-US" sz="3600" b="1" dirty="0" smtClean="0">
                <a:solidFill>
                  <a:srgbClr val="002060"/>
                </a:solidFill>
              </a:rPr>
              <a:t> BUDWEIS (</a:t>
            </a:r>
            <a:r>
              <a:rPr lang="el-GR" sz="3600" b="1" dirty="0" smtClean="0">
                <a:solidFill>
                  <a:srgbClr val="002060"/>
                </a:solidFill>
              </a:rPr>
              <a:t>περιοχή της Τσεχίας</a:t>
            </a:r>
            <a:r>
              <a:rPr lang="en-US" sz="3600" b="1" dirty="0" smtClean="0">
                <a:solidFill>
                  <a:srgbClr val="002060"/>
                </a:solidFill>
              </a:rPr>
              <a:t>)</a:t>
            </a:r>
            <a:r>
              <a:rPr lang="el-GR" sz="3600" b="1" dirty="0" smtClean="0">
                <a:solidFill>
                  <a:srgbClr val="002060"/>
                </a:solidFill>
              </a:rPr>
              <a:t> σε εμπορικό σήμα</a:t>
            </a:r>
          </a:p>
          <a:p>
            <a:pPr algn="just"/>
            <a:endParaRPr lang="el-GR" sz="3600" b="1" dirty="0">
              <a:solidFill>
                <a:srgbClr val="002060"/>
              </a:solidFill>
            </a:endParaRPr>
          </a:p>
          <a:p>
            <a:pPr algn="just"/>
            <a:r>
              <a:rPr lang="el-GR" sz="3600" b="1" dirty="0" smtClean="0">
                <a:solidFill>
                  <a:srgbClr val="002060"/>
                </a:solidFill>
              </a:rPr>
              <a:t>Μπορεί ο δικαιούχος του σήματος </a:t>
            </a:r>
            <a:r>
              <a:rPr lang="en-US" sz="3600" b="1" dirty="0" smtClean="0">
                <a:solidFill>
                  <a:srgbClr val="002060"/>
                </a:solidFill>
              </a:rPr>
              <a:t>BUDWEISER BURGERBRAU </a:t>
            </a:r>
            <a:r>
              <a:rPr lang="el-GR" sz="3600" b="1" dirty="0" smtClean="0">
                <a:solidFill>
                  <a:srgbClr val="002060"/>
                </a:solidFill>
              </a:rPr>
              <a:t>να απαγορεύει σε τρίτους να χρησιμοποιούν τον γεωγραφικό όρο </a:t>
            </a:r>
            <a:r>
              <a:rPr lang="en-US" sz="3600" b="1" dirty="0" smtClean="0">
                <a:solidFill>
                  <a:srgbClr val="002060"/>
                </a:solidFill>
              </a:rPr>
              <a:t>BUDWEIS </a:t>
            </a:r>
            <a:r>
              <a:rPr lang="el-GR" sz="3600" b="1" dirty="0" smtClean="0">
                <a:solidFill>
                  <a:srgbClr val="002060"/>
                </a:solidFill>
              </a:rPr>
              <a:t>; </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30</a:t>
            </a:fld>
            <a:endParaRPr lang="el-GR"/>
          </a:p>
        </p:txBody>
      </p:sp>
    </p:spTree>
    <p:extLst>
      <p:ext uri="{BB962C8B-B14F-4D97-AF65-F5344CB8AC3E}">
        <p14:creationId xmlns:p14="http://schemas.microsoft.com/office/powerpoint/2010/main" val="126160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75285" y="278560"/>
            <a:ext cx="11118135" cy="6225186"/>
          </a:xfrm>
        </p:spPr>
        <p:txBody>
          <a:bodyPr>
            <a:noAutofit/>
          </a:bodyPr>
          <a:lstStyle/>
          <a:p>
            <a:pPr algn="just"/>
            <a:r>
              <a:rPr lang="el-GR" sz="3600" b="1" dirty="0" smtClean="0">
                <a:solidFill>
                  <a:srgbClr val="002060"/>
                </a:solidFill>
              </a:rPr>
              <a:t>Στην περιοχή </a:t>
            </a:r>
            <a:r>
              <a:rPr lang="en-US" sz="3600" b="1" smtClean="0">
                <a:solidFill>
                  <a:srgbClr val="002060"/>
                </a:solidFill>
              </a:rPr>
              <a:t>BUDWEIS </a:t>
            </a:r>
            <a:r>
              <a:rPr lang="el-GR" sz="3600" b="1" dirty="0" smtClean="0">
                <a:solidFill>
                  <a:srgbClr val="002060"/>
                </a:solidFill>
              </a:rPr>
              <a:t>της Τσεχίας περισσότερες επιχειρήσεις παράγουν και εμπορεύονται μπύρα από τον 18</a:t>
            </a:r>
            <a:r>
              <a:rPr lang="el-GR" sz="3600" b="1" baseline="30000" dirty="0" smtClean="0">
                <a:solidFill>
                  <a:srgbClr val="002060"/>
                </a:solidFill>
              </a:rPr>
              <a:t>ο</a:t>
            </a:r>
            <a:r>
              <a:rPr lang="el-GR" sz="3600" b="1" dirty="0" smtClean="0">
                <a:solidFill>
                  <a:srgbClr val="002060"/>
                </a:solidFill>
              </a:rPr>
              <a:t> αιώνα χρησιμοποι</a:t>
            </a:r>
            <a:r>
              <a:rPr lang="el-GR" sz="3600" b="1" dirty="0">
                <a:solidFill>
                  <a:srgbClr val="002060"/>
                </a:solidFill>
              </a:rPr>
              <a:t>ώ</a:t>
            </a:r>
            <a:r>
              <a:rPr lang="el-GR" sz="3600" b="1" dirty="0" smtClean="0">
                <a:solidFill>
                  <a:srgbClr val="002060"/>
                </a:solidFill>
              </a:rPr>
              <a:t>ντας τον όρο </a:t>
            </a:r>
            <a:r>
              <a:rPr lang="en-US" sz="3600" b="1" dirty="0" smtClean="0">
                <a:solidFill>
                  <a:srgbClr val="002060"/>
                </a:solidFill>
              </a:rPr>
              <a:t>Budweiser</a:t>
            </a:r>
            <a:endParaRPr lang="el-GR" sz="3600" b="1" dirty="0" smtClean="0">
              <a:solidFill>
                <a:srgbClr val="002060"/>
              </a:solidFill>
            </a:endParaRPr>
          </a:p>
          <a:p>
            <a:pPr algn="just"/>
            <a:r>
              <a:rPr lang="el-GR" sz="3600" b="1" dirty="0" smtClean="0">
                <a:solidFill>
                  <a:srgbClr val="FF0000"/>
                </a:solidFill>
              </a:rPr>
              <a:t>Το Δικαστήριο τόνισε την ανάγκη προστασίας του ανταγωνισμού και την ανάγκη να παραμείνει ελεύθερη η χρήση γεωγραφικών όρων για όλους τους παραγωγούς που δραστηριοποιούνται στην ίδια περιοχή</a:t>
            </a:r>
          </a:p>
          <a:p>
            <a:pPr algn="just"/>
            <a:r>
              <a:rPr lang="el-GR" sz="3600" b="1" dirty="0" smtClean="0">
                <a:solidFill>
                  <a:srgbClr val="00B050"/>
                </a:solidFill>
              </a:rPr>
              <a:t>Όταν ένα σήμα περιέχει γεωγραφικό όρο, το δικαίωμα στο σήμα μπορεί να υποχωρεί και να περιορίζεται, για να μην εμποδιστούν οι άλλοι ανταγωνιστές να κάνουν χρήση του γεωγραφικού όρου</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31</a:t>
            </a:fld>
            <a:endParaRPr lang="el-GR"/>
          </a:p>
        </p:txBody>
      </p:sp>
    </p:spTree>
    <p:extLst>
      <p:ext uri="{BB962C8B-B14F-4D97-AF65-F5344CB8AC3E}">
        <p14:creationId xmlns:p14="http://schemas.microsoft.com/office/powerpoint/2010/main" val="3807025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45837"/>
          </a:xfrm>
        </p:spPr>
        <p:txBody>
          <a:bodyPr>
            <a:normAutofit/>
          </a:bodyPr>
          <a:lstStyle/>
          <a:p>
            <a:pPr algn="ctr"/>
            <a:r>
              <a:rPr lang="el-GR" sz="3600" b="1" dirty="0" smtClean="0">
                <a:solidFill>
                  <a:srgbClr val="FF0000"/>
                </a:solidFill>
                <a:latin typeface="+mn-lt"/>
              </a:rPr>
              <a:t>ΚΑΤΙΚΙ ΔΟΜΟΚΟΥ</a:t>
            </a:r>
            <a:br>
              <a:rPr lang="el-GR" sz="3600" b="1" dirty="0" smtClean="0">
                <a:solidFill>
                  <a:srgbClr val="FF0000"/>
                </a:solidFill>
                <a:latin typeface="+mn-lt"/>
              </a:rPr>
            </a:br>
            <a:r>
              <a:rPr lang="el-GR" sz="2800" dirty="0" smtClean="0">
                <a:solidFill>
                  <a:srgbClr val="FF0000"/>
                </a:solidFill>
                <a:latin typeface="+mn-lt"/>
              </a:rPr>
              <a:t>(ΜΠ Λαμίας 1080/2000, </a:t>
            </a:r>
            <a:r>
              <a:rPr lang="el-GR" sz="2800" dirty="0" err="1" smtClean="0">
                <a:solidFill>
                  <a:srgbClr val="FF0000"/>
                </a:solidFill>
                <a:latin typeface="+mn-lt"/>
              </a:rPr>
              <a:t>ΕπισκΕΔ</a:t>
            </a:r>
            <a:r>
              <a:rPr lang="el-GR" sz="2800" dirty="0" smtClean="0">
                <a:solidFill>
                  <a:srgbClr val="FF0000"/>
                </a:solidFill>
                <a:latin typeface="+mn-lt"/>
              </a:rPr>
              <a:t> 2001, 256)</a:t>
            </a:r>
            <a:endParaRPr lang="el-GR" sz="2800" dirty="0">
              <a:solidFill>
                <a:srgbClr val="FF0000"/>
              </a:solidFill>
              <a:latin typeface="+mn-lt"/>
            </a:endParaRPr>
          </a:p>
        </p:txBody>
      </p:sp>
      <p:sp>
        <p:nvSpPr>
          <p:cNvPr id="3" name="Θέση περιεχομένου 2"/>
          <p:cNvSpPr>
            <a:spLocks noGrp="1"/>
          </p:cNvSpPr>
          <p:nvPr>
            <p:ph idx="1"/>
          </p:nvPr>
        </p:nvSpPr>
        <p:spPr>
          <a:xfrm>
            <a:off x="838200" y="1410962"/>
            <a:ext cx="10515600" cy="5395565"/>
          </a:xfrm>
        </p:spPr>
        <p:txBody>
          <a:bodyPr>
            <a:noAutofit/>
          </a:bodyPr>
          <a:lstStyle/>
          <a:p>
            <a:pPr algn="just"/>
            <a:r>
              <a:rPr lang="el-GR" sz="3200" b="1" dirty="0" smtClean="0">
                <a:solidFill>
                  <a:srgbClr val="002060"/>
                </a:solidFill>
              </a:rPr>
              <a:t>Η ένδειξη ΚΑΤΙΚΙ ΔΟΜΟΚΟΥ είναι ΠΟΠ</a:t>
            </a:r>
          </a:p>
          <a:p>
            <a:pPr algn="just"/>
            <a:r>
              <a:rPr lang="el-GR" sz="3200" b="1" dirty="0" smtClean="0">
                <a:solidFill>
                  <a:srgbClr val="002060"/>
                </a:solidFill>
              </a:rPr>
              <a:t>Η πρώτη εταιρία έχει αποκτήσει σύνθετο εμπορικό σήμα που περιλαμβάνει τον όρο ΚΑΤΙΚΙ</a:t>
            </a:r>
          </a:p>
          <a:p>
            <a:pPr algn="just"/>
            <a:r>
              <a:rPr lang="el-GR" sz="3200" b="1" dirty="0" smtClean="0">
                <a:solidFill>
                  <a:srgbClr val="002060"/>
                </a:solidFill>
              </a:rPr>
              <a:t>Η δεύτερη εταιρία παράγει στη Δομοκό και εμπορε</a:t>
            </a:r>
            <a:r>
              <a:rPr lang="el-GR" sz="3200" b="1" dirty="0">
                <a:solidFill>
                  <a:srgbClr val="002060"/>
                </a:solidFill>
              </a:rPr>
              <a:t>ύ</a:t>
            </a:r>
            <a:r>
              <a:rPr lang="el-GR" sz="3200" b="1" dirty="0" smtClean="0">
                <a:solidFill>
                  <a:srgbClr val="002060"/>
                </a:solidFill>
              </a:rPr>
              <a:t>εται ΚΑΤΙΚΙ σύμφωνα με τις προδιαγραφές της ΠΟΠ</a:t>
            </a:r>
          </a:p>
          <a:p>
            <a:pPr algn="just"/>
            <a:r>
              <a:rPr lang="el-GR" sz="3200" b="1" dirty="0" smtClean="0">
                <a:solidFill>
                  <a:srgbClr val="002060"/>
                </a:solidFill>
              </a:rPr>
              <a:t>Η πρώτη εταιρία επικαλέστηκε το δικαίωμα στο σήμα και επιχείρησε να απαγορεύσει στη δεύτερη να χρησιμοποιεί τον όρο ΚΑΤΙΚΙ μολονότι και το δικό της προϊόν προερχόταν από τη Δομοκό και είχε τις προδιαγραφές της ΠΟΠ </a:t>
            </a:r>
          </a:p>
          <a:p>
            <a:pPr algn="just"/>
            <a:r>
              <a:rPr lang="el-GR" sz="3200" b="1" dirty="0" smtClean="0">
                <a:solidFill>
                  <a:srgbClr val="002060"/>
                </a:solidFill>
              </a:rPr>
              <a:t>Το αίτημα απορρίφθηκε</a:t>
            </a:r>
            <a:endParaRPr lang="el-GR" sz="32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32</a:t>
            </a:fld>
            <a:endParaRPr lang="el-GR"/>
          </a:p>
        </p:txBody>
      </p:sp>
    </p:spTree>
    <p:extLst>
      <p:ext uri="{BB962C8B-B14F-4D97-AF65-F5344CB8AC3E}">
        <p14:creationId xmlns:p14="http://schemas.microsoft.com/office/powerpoint/2010/main" val="30938381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FF0000"/>
                </a:solidFill>
                <a:latin typeface="+mn-lt"/>
              </a:rPr>
              <a:t>ΖΑΓΟΡΙ – ΖΑΓΟΡΟΧΩΡΙΑ (ΒΙΚΟΣ)</a:t>
            </a:r>
            <a:br>
              <a:rPr lang="el-GR" b="1" dirty="0" smtClean="0">
                <a:solidFill>
                  <a:srgbClr val="FF0000"/>
                </a:solidFill>
                <a:latin typeface="+mn-lt"/>
              </a:rPr>
            </a:br>
            <a:r>
              <a:rPr lang="el-GR" sz="3200" dirty="0" smtClean="0">
                <a:solidFill>
                  <a:srgbClr val="FF0000"/>
                </a:solidFill>
              </a:rPr>
              <a:t>(ΜΠ Ιωαννίνων 1386/2007, </a:t>
            </a:r>
            <a:r>
              <a:rPr lang="el-GR" sz="3200" dirty="0" err="1" smtClean="0">
                <a:solidFill>
                  <a:srgbClr val="FF0000"/>
                </a:solidFill>
              </a:rPr>
              <a:t>ΧρΙ.Δ</a:t>
            </a:r>
            <a:r>
              <a:rPr lang="el-GR" sz="3200" dirty="0" smtClean="0">
                <a:solidFill>
                  <a:srgbClr val="FF0000"/>
                </a:solidFill>
              </a:rPr>
              <a:t>. 2007, 753)</a:t>
            </a:r>
            <a:endParaRPr lang="el-GR" sz="3200" dirty="0">
              <a:solidFill>
                <a:srgbClr val="FF0000"/>
              </a:solidFill>
            </a:endParaRPr>
          </a:p>
        </p:txBody>
      </p:sp>
      <p:sp>
        <p:nvSpPr>
          <p:cNvPr id="3" name="Θέση περιεχομένου 2"/>
          <p:cNvSpPr>
            <a:spLocks noGrp="1"/>
          </p:cNvSpPr>
          <p:nvPr>
            <p:ph idx="1"/>
          </p:nvPr>
        </p:nvSpPr>
        <p:spPr>
          <a:xfrm>
            <a:off x="838200" y="1825624"/>
            <a:ext cx="10515600" cy="4708399"/>
          </a:xfrm>
        </p:spPr>
        <p:txBody>
          <a:bodyPr>
            <a:noAutofit/>
          </a:bodyPr>
          <a:lstStyle/>
          <a:p>
            <a:pPr algn="just"/>
            <a:r>
              <a:rPr lang="el-GR" sz="3600" b="1" dirty="0" smtClean="0">
                <a:solidFill>
                  <a:srgbClr val="002060"/>
                </a:solidFill>
              </a:rPr>
              <a:t>Η μια εταιρία χρησιμοποιούσε τον γεωγραφικό όρο ΖΑΓΟΡΙ για δύο δεκαετίες σε μεταλλικό νερό και είχε αποκτήσει διακριτικό γνώρισμα</a:t>
            </a:r>
          </a:p>
          <a:p>
            <a:pPr algn="just"/>
            <a:r>
              <a:rPr lang="el-GR" sz="3600" b="1" dirty="0" smtClean="0">
                <a:solidFill>
                  <a:srgbClr val="00B050"/>
                </a:solidFill>
              </a:rPr>
              <a:t>Η άλλη εταιρία άρχισε να παράγει μεταλλικό νερό με τη γεωγραφική ένδειξη ΖΑΓΟΡΟΧΩΡΙΑ (ΒΙΚΟΣ) για την οποία είχε λάβει και διοικητική άδεια εκμετάλλευσης  </a:t>
            </a:r>
          </a:p>
          <a:p>
            <a:pPr algn="just"/>
            <a:r>
              <a:rPr lang="el-GR" sz="3600" b="1" dirty="0" smtClean="0">
                <a:solidFill>
                  <a:srgbClr val="FF0000"/>
                </a:solidFill>
              </a:rPr>
              <a:t>Το νομικό ζήτημα: αν προκύπτει κίνδυνος συγχύσεως</a:t>
            </a:r>
            <a:endParaRPr lang="el-GR" sz="3600" b="1" dirty="0">
              <a:solidFill>
                <a:srgbClr val="FF000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33</a:t>
            </a:fld>
            <a:endParaRPr lang="el-GR"/>
          </a:p>
        </p:txBody>
      </p:sp>
    </p:spTree>
    <p:extLst>
      <p:ext uri="{BB962C8B-B14F-4D97-AF65-F5344CB8AC3E}">
        <p14:creationId xmlns:p14="http://schemas.microsoft.com/office/powerpoint/2010/main" val="566664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42891"/>
          </a:xfrm>
        </p:spPr>
        <p:txBody>
          <a:bodyPr/>
          <a:lstStyle/>
          <a:p>
            <a:pPr algn="ctr"/>
            <a:r>
              <a:rPr lang="el-GR" b="1" dirty="0" smtClean="0">
                <a:solidFill>
                  <a:srgbClr val="FF0000"/>
                </a:solidFill>
                <a:latin typeface="+mn-lt"/>
              </a:rPr>
              <a:t>Τι έκρινε το Δικαστήριο</a:t>
            </a:r>
            <a:endParaRPr lang="el-GR" b="1" dirty="0">
              <a:solidFill>
                <a:srgbClr val="FF0000"/>
              </a:solidFill>
              <a:latin typeface="+mn-lt"/>
            </a:endParaRPr>
          </a:p>
        </p:txBody>
      </p:sp>
      <p:sp>
        <p:nvSpPr>
          <p:cNvPr id="3" name="Θέση περιεχομένου 2"/>
          <p:cNvSpPr>
            <a:spLocks noGrp="1"/>
          </p:cNvSpPr>
          <p:nvPr>
            <p:ph idx="1"/>
          </p:nvPr>
        </p:nvSpPr>
        <p:spPr>
          <a:xfrm>
            <a:off x="838200" y="1199014"/>
            <a:ext cx="10515600" cy="5298675"/>
          </a:xfrm>
        </p:spPr>
        <p:txBody>
          <a:bodyPr>
            <a:normAutofit lnSpcReduction="10000"/>
          </a:bodyPr>
          <a:lstStyle/>
          <a:p>
            <a:pPr algn="just"/>
            <a:r>
              <a:rPr lang="el-GR" sz="3600" b="1" dirty="0" smtClean="0">
                <a:solidFill>
                  <a:srgbClr val="002060"/>
                </a:solidFill>
              </a:rPr>
              <a:t>Το Δικαστ</a:t>
            </a:r>
            <a:r>
              <a:rPr lang="el-GR" sz="3600" b="1" dirty="0">
                <a:solidFill>
                  <a:srgbClr val="002060"/>
                </a:solidFill>
              </a:rPr>
              <a:t>ή</a:t>
            </a:r>
            <a:r>
              <a:rPr lang="el-GR" sz="3600" b="1" dirty="0" smtClean="0">
                <a:solidFill>
                  <a:srgbClr val="002060"/>
                </a:solidFill>
              </a:rPr>
              <a:t>ριο τόνισε την ανάγκη προστασίας του ελεύθερου ανταγωνισμού σε σχέση με τη χρ</a:t>
            </a:r>
            <a:r>
              <a:rPr lang="el-GR" sz="3600" b="1" dirty="0">
                <a:solidFill>
                  <a:srgbClr val="002060"/>
                </a:solidFill>
              </a:rPr>
              <a:t>ή</a:t>
            </a:r>
            <a:r>
              <a:rPr lang="el-GR" sz="3600" b="1" dirty="0" smtClean="0">
                <a:solidFill>
                  <a:srgbClr val="002060"/>
                </a:solidFill>
              </a:rPr>
              <a:t>ση γεωγραφικών όρων</a:t>
            </a:r>
          </a:p>
          <a:p>
            <a:pPr algn="just"/>
            <a:r>
              <a:rPr lang="el-GR" sz="3600" b="1" dirty="0" smtClean="0">
                <a:solidFill>
                  <a:srgbClr val="00B050"/>
                </a:solidFill>
              </a:rPr>
              <a:t>Το αν υπήρχε κίνδυνος συγχύσεως εξαρτιόταν και από τα άλλα λεκτικά και εικαστικά στοιχεία των συσκευασιών (δηλ. τη συνολική εντύπωση)</a:t>
            </a:r>
          </a:p>
          <a:p>
            <a:pPr algn="just"/>
            <a:r>
              <a:rPr lang="el-GR" sz="3600" b="1" dirty="0" smtClean="0">
                <a:solidFill>
                  <a:srgbClr val="C00000"/>
                </a:solidFill>
              </a:rPr>
              <a:t>Για κάποιες συσκευασίες κρίθηκε ότι υπήρχε κίνδυνος συγχύσεως και για κάποιες όχι </a:t>
            </a:r>
          </a:p>
          <a:p>
            <a:pPr algn="just"/>
            <a:r>
              <a:rPr lang="el-GR" sz="3600" b="1" dirty="0" smtClean="0"/>
              <a:t>Θα μπορούσε να γίνει λόγος και για εύλογο περιορισμό του προγενέστερου δικαιώματος</a:t>
            </a:r>
            <a:endParaRPr lang="el-GR" sz="3600" b="1" dirty="0"/>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34</a:t>
            </a:fld>
            <a:endParaRPr lang="el-GR"/>
          </a:p>
        </p:txBody>
      </p:sp>
    </p:spTree>
    <p:extLst>
      <p:ext uri="{BB962C8B-B14F-4D97-AF65-F5344CB8AC3E}">
        <p14:creationId xmlns:p14="http://schemas.microsoft.com/office/powerpoint/2010/main" val="25027658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05892"/>
            <a:ext cx="10515600" cy="1174792"/>
          </a:xfrm>
        </p:spPr>
        <p:txBody>
          <a:bodyPr/>
          <a:lstStyle/>
          <a:p>
            <a:pPr algn="ctr"/>
            <a:r>
              <a:rPr lang="el-GR" b="1" dirty="0" smtClean="0">
                <a:solidFill>
                  <a:srgbClr val="FF0000"/>
                </a:solidFill>
                <a:latin typeface="+mn-lt"/>
              </a:rPr>
              <a:t>ΚΟΛΥΜΠΑΡΙ</a:t>
            </a:r>
            <a:r>
              <a:rPr lang="el-GR" dirty="0" smtClean="0">
                <a:solidFill>
                  <a:srgbClr val="FF0000"/>
                </a:solidFill>
                <a:latin typeface="+mn-lt"/>
              </a:rPr>
              <a:t> (ελαιόλαδο)</a:t>
            </a:r>
            <a:br>
              <a:rPr lang="el-GR" dirty="0" smtClean="0">
                <a:solidFill>
                  <a:srgbClr val="FF0000"/>
                </a:solidFill>
                <a:latin typeface="+mn-lt"/>
              </a:rPr>
            </a:br>
            <a:r>
              <a:rPr lang="el-GR" sz="3200" dirty="0" smtClean="0">
                <a:solidFill>
                  <a:srgbClr val="FF0000"/>
                </a:solidFill>
                <a:latin typeface="+mn-lt"/>
              </a:rPr>
              <a:t>(ΕΘ 2331/2007, </a:t>
            </a:r>
            <a:r>
              <a:rPr lang="el-GR" sz="3200" dirty="0" err="1" smtClean="0">
                <a:solidFill>
                  <a:srgbClr val="FF0000"/>
                </a:solidFill>
                <a:latin typeface="+mn-lt"/>
              </a:rPr>
              <a:t>ΕπισκΕΔ</a:t>
            </a:r>
            <a:r>
              <a:rPr lang="el-GR" sz="3200" dirty="0" smtClean="0">
                <a:solidFill>
                  <a:srgbClr val="FF0000"/>
                </a:solidFill>
                <a:latin typeface="+mn-lt"/>
              </a:rPr>
              <a:t> 2008, 123)</a:t>
            </a:r>
            <a:endParaRPr lang="el-GR" sz="3200" dirty="0">
              <a:solidFill>
                <a:srgbClr val="FF0000"/>
              </a:solidFill>
              <a:latin typeface="+mn-lt"/>
            </a:endParaRPr>
          </a:p>
        </p:txBody>
      </p:sp>
      <p:sp>
        <p:nvSpPr>
          <p:cNvPr id="3" name="Θέση περιεχομένου 2"/>
          <p:cNvSpPr>
            <a:spLocks noGrp="1"/>
          </p:cNvSpPr>
          <p:nvPr>
            <p:ph idx="1"/>
          </p:nvPr>
        </p:nvSpPr>
        <p:spPr>
          <a:xfrm>
            <a:off x="838200" y="1507852"/>
            <a:ext cx="10515600" cy="4669111"/>
          </a:xfrm>
        </p:spPr>
        <p:txBody>
          <a:bodyPr>
            <a:normAutofit/>
          </a:bodyPr>
          <a:lstStyle/>
          <a:p>
            <a:pPr algn="just"/>
            <a:r>
              <a:rPr lang="el-GR" sz="3600" b="1" dirty="0" smtClean="0">
                <a:solidFill>
                  <a:srgbClr val="002060"/>
                </a:solidFill>
              </a:rPr>
              <a:t>Η πρώτη εταιρία εμπορεύεται για δεκαετίες ελαιόλαδο σε συσκευασία με ιδιαίτερα εικαστικά χαρακτηριστικά και χρωματικές αποχρώσεις που περιλαμβάνει και τη γεωγραφική ένδειξη ΚΟΛΥΜΠΑΡΙ.</a:t>
            </a:r>
          </a:p>
          <a:p>
            <a:pPr algn="just"/>
            <a:r>
              <a:rPr lang="el-GR" sz="3600" b="1" dirty="0" smtClean="0">
                <a:solidFill>
                  <a:srgbClr val="00B050"/>
                </a:solidFill>
              </a:rPr>
              <a:t>Η δεύτερη εταιρ</a:t>
            </a:r>
            <a:r>
              <a:rPr lang="el-GR" sz="3600" b="1" dirty="0">
                <a:solidFill>
                  <a:srgbClr val="00B050"/>
                </a:solidFill>
              </a:rPr>
              <a:t>ί</a:t>
            </a:r>
            <a:r>
              <a:rPr lang="el-GR" sz="3600" b="1" dirty="0" smtClean="0">
                <a:solidFill>
                  <a:srgbClr val="00B050"/>
                </a:solidFill>
              </a:rPr>
              <a:t>α άρχισε να εμπορεύεται ελαιόλαδο χρησιμοποιώντας και αυτή τον όρο ΚΟΛΥΜΠΑΡΙ αλλά και παρόμοιες εικαστικές ενδείξεις και χρωματικές αποχρώσεις</a:t>
            </a:r>
            <a:endParaRPr lang="el-GR" sz="3600" b="1" dirty="0">
              <a:solidFill>
                <a:srgbClr val="00B05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35</a:t>
            </a:fld>
            <a:endParaRPr lang="el-GR"/>
          </a:p>
        </p:txBody>
      </p:sp>
    </p:spTree>
    <p:extLst>
      <p:ext uri="{BB962C8B-B14F-4D97-AF65-F5344CB8AC3E}">
        <p14:creationId xmlns:p14="http://schemas.microsoft.com/office/powerpoint/2010/main" val="369599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33060"/>
            <a:ext cx="10515600" cy="6200964"/>
          </a:xfrm>
        </p:spPr>
        <p:txBody>
          <a:bodyPr>
            <a:normAutofit/>
          </a:bodyPr>
          <a:lstStyle/>
          <a:p>
            <a:pPr algn="just"/>
            <a:r>
              <a:rPr lang="el-GR" sz="3600" b="1" dirty="0" smtClean="0">
                <a:solidFill>
                  <a:srgbClr val="002060"/>
                </a:solidFill>
              </a:rPr>
              <a:t>Η από κοινού χρήση του γεωγραφικού όρου ΚΟΛΥΜΠΑΡΙ δεν δημιουργεί από μόνη της κίνδυνο σύγχυσης στο κοινό</a:t>
            </a:r>
          </a:p>
          <a:p>
            <a:pPr algn="just"/>
            <a:r>
              <a:rPr lang="el-GR" sz="3600" b="1" dirty="0" smtClean="0">
                <a:solidFill>
                  <a:srgbClr val="00B050"/>
                </a:solidFill>
              </a:rPr>
              <a:t>Ωστόσο, η χρήση παρόμοιων εικαστικών χαρακτηριστικών και χρωματικών αποχρώσεων, μαζί με την ένδειξη ΚΟΛΥΜΠΑΡΙ, θεμελιώνει τέτοιο κίνδυνο συγχύσεως</a:t>
            </a:r>
          </a:p>
          <a:p>
            <a:pPr algn="just"/>
            <a:r>
              <a:rPr lang="el-GR" sz="3600" b="1" dirty="0" smtClean="0">
                <a:solidFill>
                  <a:srgbClr val="C00000"/>
                </a:solidFill>
              </a:rPr>
              <a:t>Συμπέρασμα: Όσοι χρησιμοποιούν ΠΟΠ ή ΠΓΕ ως κυρίαρχη ένδειξη στη συσκευασία τους πρέπει να μεριμνούν να διαφοροποιούνται επαρκώς τα υπόλοιπα χαρακτηριστικά της συσκευασίας</a:t>
            </a:r>
            <a:endParaRPr lang="el-GR" sz="3600" b="1" dirty="0">
              <a:solidFill>
                <a:srgbClr val="C0000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36</a:t>
            </a:fld>
            <a:endParaRPr lang="el-GR"/>
          </a:p>
        </p:txBody>
      </p:sp>
    </p:spTree>
    <p:extLst>
      <p:ext uri="{BB962C8B-B14F-4D97-AF65-F5344CB8AC3E}">
        <p14:creationId xmlns:p14="http://schemas.microsoft.com/office/powerpoint/2010/main" val="672078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3600" b="1" dirty="0" smtClean="0">
                <a:solidFill>
                  <a:srgbClr val="FF0000"/>
                </a:solidFill>
                <a:latin typeface="+mn-lt"/>
              </a:rPr>
              <a:t>ΡΟΜΠΟΛΑ</a:t>
            </a:r>
            <a:r>
              <a:rPr lang="el-GR" sz="3600" b="1" dirty="0">
                <a:solidFill>
                  <a:srgbClr val="FF0000"/>
                </a:solidFill>
                <a:latin typeface="+mn-lt"/>
              </a:rPr>
              <a:t/>
            </a:r>
            <a:br>
              <a:rPr lang="el-GR" sz="3600" b="1" dirty="0">
                <a:solidFill>
                  <a:srgbClr val="FF0000"/>
                </a:solidFill>
                <a:latin typeface="+mn-lt"/>
              </a:rPr>
            </a:br>
            <a:r>
              <a:rPr lang="el-GR" sz="3200" dirty="0" smtClean="0">
                <a:solidFill>
                  <a:srgbClr val="FF0000"/>
                </a:solidFill>
                <a:latin typeface="+mn-lt"/>
              </a:rPr>
              <a:t>(ΠΠΑ 8872/2001, </a:t>
            </a:r>
            <a:r>
              <a:rPr lang="el-GR" sz="3200" dirty="0" err="1" smtClean="0">
                <a:solidFill>
                  <a:srgbClr val="FF0000"/>
                </a:solidFill>
                <a:latin typeface="+mn-lt"/>
              </a:rPr>
              <a:t>ΕΕμπΔ</a:t>
            </a:r>
            <a:r>
              <a:rPr lang="el-GR" sz="3200" dirty="0" smtClean="0">
                <a:solidFill>
                  <a:srgbClr val="FF0000"/>
                </a:solidFill>
                <a:latin typeface="+mn-lt"/>
              </a:rPr>
              <a:t> 2002, 173)</a:t>
            </a:r>
            <a:endParaRPr lang="el-GR" sz="3200" dirty="0">
              <a:solidFill>
                <a:srgbClr val="FF0000"/>
              </a:solidFill>
              <a:latin typeface="+mn-lt"/>
            </a:endParaRPr>
          </a:p>
        </p:txBody>
      </p:sp>
      <p:sp>
        <p:nvSpPr>
          <p:cNvPr id="3" name="Θέση περιεχομένου 2"/>
          <p:cNvSpPr>
            <a:spLocks noGrp="1"/>
          </p:cNvSpPr>
          <p:nvPr>
            <p:ph idx="1"/>
          </p:nvPr>
        </p:nvSpPr>
        <p:spPr>
          <a:xfrm>
            <a:off x="484450" y="1825625"/>
            <a:ext cx="11178692" cy="4817400"/>
          </a:xfrm>
        </p:spPr>
        <p:txBody>
          <a:bodyPr>
            <a:normAutofit lnSpcReduction="10000"/>
          </a:bodyPr>
          <a:lstStyle/>
          <a:p>
            <a:pPr algn="just"/>
            <a:r>
              <a:rPr lang="el-GR" sz="3600" b="1" dirty="0" smtClean="0">
                <a:solidFill>
                  <a:srgbClr val="002060"/>
                </a:solidFill>
              </a:rPr>
              <a:t>Ο όρος ΡΟΜΠΟΛΑ είναι το κοινό όνομα μιας οινικής ποικιλίας που καλλιεργείται σε πολλές περιοχές της Ελλάδας. Αναγνωρίζεται ως κοινό όνομα οινικής ποικιλίας και από τη νομοθεσία της ΕΕ</a:t>
            </a:r>
          </a:p>
          <a:p>
            <a:pPr algn="just"/>
            <a:r>
              <a:rPr lang="el-GR" sz="3600" b="1" dirty="0" smtClean="0">
                <a:solidFill>
                  <a:srgbClr val="00B050"/>
                </a:solidFill>
              </a:rPr>
              <a:t>Η Ελληνική νομοθεσία έχει αναγνωρίσει ως ΠΟΠ την ένδειξη «ΡΟΜΠΟΛΑ ΚΕΦΑΛΛΗΝΙΑΣ»</a:t>
            </a:r>
          </a:p>
          <a:p>
            <a:pPr algn="just"/>
            <a:r>
              <a:rPr lang="el-GR" sz="3600" b="1" dirty="0" smtClean="0">
                <a:solidFill>
                  <a:srgbClr val="C00000"/>
                </a:solidFill>
              </a:rPr>
              <a:t>Παραγωγός που καλλιεργούσε την ποικιλία ΡΟΜΠΟΛΑ στην Αταλάντη πωλούσε εμφιαλωμένο οίνο με τις ενδείξεις «Τοπικός Οίνος </a:t>
            </a:r>
            <a:r>
              <a:rPr lang="el-GR" sz="3600" b="1" dirty="0" err="1" smtClean="0">
                <a:solidFill>
                  <a:srgbClr val="C00000"/>
                </a:solidFill>
              </a:rPr>
              <a:t>Οπουντίας</a:t>
            </a:r>
            <a:r>
              <a:rPr lang="el-GR" sz="3600" b="1" dirty="0" smtClean="0">
                <a:solidFill>
                  <a:srgbClr val="C00000"/>
                </a:solidFill>
              </a:rPr>
              <a:t> </a:t>
            </a:r>
            <a:r>
              <a:rPr lang="el-GR" sz="3600" b="1" dirty="0" err="1" smtClean="0">
                <a:solidFill>
                  <a:srgbClr val="C00000"/>
                </a:solidFill>
              </a:rPr>
              <a:t>Λοκρίδος</a:t>
            </a:r>
            <a:r>
              <a:rPr lang="el-GR" sz="3600" b="1" dirty="0" smtClean="0">
                <a:solidFill>
                  <a:srgbClr val="C00000"/>
                </a:solidFill>
              </a:rPr>
              <a:t>» και «ΡΟΜΠΟΛΑ».  </a:t>
            </a:r>
            <a:endParaRPr lang="el-GR" sz="3600" b="1" dirty="0">
              <a:solidFill>
                <a:srgbClr val="C0000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37</a:t>
            </a:fld>
            <a:endParaRPr lang="el-GR"/>
          </a:p>
        </p:txBody>
      </p:sp>
    </p:spTree>
    <p:extLst>
      <p:ext uri="{BB962C8B-B14F-4D97-AF65-F5344CB8AC3E}">
        <p14:creationId xmlns:p14="http://schemas.microsoft.com/office/powerpoint/2010/main" val="4063816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FF0000"/>
                </a:solidFill>
                <a:latin typeface="+mn-lt"/>
              </a:rPr>
              <a:t>Το νομική ζήτημα:</a:t>
            </a:r>
            <a:endParaRPr lang="el-GR" b="1" dirty="0">
              <a:solidFill>
                <a:srgbClr val="FF0000"/>
              </a:solidFill>
              <a:latin typeface="+mn-lt"/>
            </a:endParaRPr>
          </a:p>
        </p:txBody>
      </p:sp>
      <p:sp>
        <p:nvSpPr>
          <p:cNvPr id="3" name="Θέση περιεχομένου 2"/>
          <p:cNvSpPr>
            <a:spLocks noGrp="1"/>
          </p:cNvSpPr>
          <p:nvPr>
            <p:ph idx="1"/>
          </p:nvPr>
        </p:nvSpPr>
        <p:spPr/>
        <p:txBody>
          <a:bodyPr>
            <a:normAutofit/>
          </a:bodyPr>
          <a:lstStyle/>
          <a:p>
            <a:pPr algn="just"/>
            <a:r>
              <a:rPr lang="el-GR" sz="3600" b="1" dirty="0" smtClean="0">
                <a:solidFill>
                  <a:srgbClr val="002060"/>
                </a:solidFill>
              </a:rPr>
              <a:t>Έχει δικαίωμα κάποιος που καλλιεργεί την ποικιλία ΡΟΜΠΟΛΑ σε περιοχή της Ελλάδας άλλη από την Κεφαλλονιά να χρησιμοποιεί τον όρο «ΡΟΜΠΟΛΑ» τη στιγμή που ο όρος «ΡΟΜΠΟΛΑ ΚΕΦΑΛΛΗΝΙΑΣ» προστατεύεται ως ΠΟΠ ;</a:t>
            </a:r>
          </a:p>
          <a:p>
            <a:pPr algn="just"/>
            <a:endParaRPr lang="el-GR" sz="3600" b="1" dirty="0">
              <a:solidFill>
                <a:srgbClr val="002060"/>
              </a:solidFill>
            </a:endParaRPr>
          </a:p>
          <a:p>
            <a:pPr algn="just"/>
            <a:r>
              <a:rPr lang="el-GR" sz="3600" b="1" dirty="0" smtClean="0">
                <a:solidFill>
                  <a:srgbClr val="002060"/>
                </a:solidFill>
              </a:rPr>
              <a:t>Υπάρχει παραπλάνηση του κοινού ;</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38</a:t>
            </a:fld>
            <a:endParaRPr lang="el-GR"/>
          </a:p>
        </p:txBody>
      </p:sp>
    </p:spTree>
    <p:extLst>
      <p:ext uri="{BB962C8B-B14F-4D97-AF65-F5344CB8AC3E}">
        <p14:creationId xmlns:p14="http://schemas.microsoft.com/office/powerpoint/2010/main" val="8081572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FF0000"/>
                </a:solidFill>
                <a:latin typeface="+mn-lt"/>
              </a:rPr>
              <a:t>Τι έκρινε το Δικαστήριο</a:t>
            </a:r>
            <a:endParaRPr lang="el-GR" b="1" dirty="0">
              <a:solidFill>
                <a:srgbClr val="FF0000"/>
              </a:solidFill>
              <a:latin typeface="+mn-lt"/>
            </a:endParaRPr>
          </a:p>
        </p:txBody>
      </p:sp>
      <p:sp>
        <p:nvSpPr>
          <p:cNvPr id="3" name="Θέση περιεχομένου 2"/>
          <p:cNvSpPr>
            <a:spLocks noGrp="1"/>
          </p:cNvSpPr>
          <p:nvPr>
            <p:ph idx="1"/>
          </p:nvPr>
        </p:nvSpPr>
        <p:spPr/>
        <p:txBody>
          <a:bodyPr>
            <a:normAutofit/>
          </a:bodyPr>
          <a:lstStyle/>
          <a:p>
            <a:pPr algn="just"/>
            <a:r>
              <a:rPr lang="el-GR" sz="3600" b="1" dirty="0" smtClean="0">
                <a:solidFill>
                  <a:srgbClr val="002060"/>
                </a:solidFill>
              </a:rPr>
              <a:t>Η χρήση του όρου ΡΟΜΠΟΛΑ σε κρασί ήταν παράνομη και αντίθετη στη νομοθεσία για τις ΠΟΠ</a:t>
            </a:r>
          </a:p>
          <a:p>
            <a:pPr algn="just"/>
            <a:endParaRPr lang="el-GR" sz="3600" b="1" dirty="0" smtClean="0"/>
          </a:p>
          <a:p>
            <a:pPr algn="just"/>
            <a:r>
              <a:rPr lang="el-GR" sz="3600" b="1" dirty="0" smtClean="0">
                <a:solidFill>
                  <a:srgbClr val="002060"/>
                </a:solidFill>
              </a:rPr>
              <a:t>Το ότι το κρασί προερχόταν πράγματι από την οινική ποικιλία ΡΟΜΠΟΛΑ δεν δικαιολογούσε τη χρήση του όρου αυτού, αφού είχε κατοχυρωθεί ως ΠΟΠ  </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39</a:t>
            </a:fld>
            <a:endParaRPr lang="el-GR"/>
          </a:p>
        </p:txBody>
      </p:sp>
    </p:spTree>
    <p:extLst>
      <p:ext uri="{BB962C8B-B14F-4D97-AF65-F5344CB8AC3E}">
        <p14:creationId xmlns:p14="http://schemas.microsoft.com/office/powerpoint/2010/main" val="211521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9559"/>
            <a:ext cx="10515600" cy="1762188"/>
          </a:xfrm>
        </p:spPr>
        <p:txBody>
          <a:bodyPr>
            <a:normAutofit/>
          </a:bodyPr>
          <a:lstStyle/>
          <a:p>
            <a:pPr algn="ctr"/>
            <a:r>
              <a:rPr lang="el-GR" sz="3600" b="1" dirty="0" smtClean="0">
                <a:solidFill>
                  <a:srgbClr val="FF0000"/>
                </a:solidFill>
                <a:latin typeface="+mn-lt"/>
              </a:rPr>
              <a:t>ΠΑΡΑΠΛΑΝΗΤΙΚΗ ΧΡΗΣΗ ΓΕΩΓΡΑΦΙΚΩΝ ΟΡΩΝ =</a:t>
            </a:r>
            <a:br>
              <a:rPr lang="el-GR" sz="3600" b="1" dirty="0" smtClean="0">
                <a:solidFill>
                  <a:srgbClr val="FF0000"/>
                </a:solidFill>
                <a:latin typeface="+mn-lt"/>
              </a:rPr>
            </a:br>
            <a:r>
              <a:rPr lang="el-GR" sz="3600" b="1" dirty="0" smtClean="0">
                <a:solidFill>
                  <a:srgbClr val="FF0000"/>
                </a:solidFill>
                <a:latin typeface="+mn-lt"/>
              </a:rPr>
              <a:t/>
            </a:r>
            <a:br>
              <a:rPr lang="el-GR" sz="3600" b="1" dirty="0" smtClean="0">
                <a:solidFill>
                  <a:srgbClr val="FF0000"/>
                </a:solidFill>
                <a:latin typeface="+mn-lt"/>
              </a:rPr>
            </a:br>
            <a:r>
              <a:rPr lang="el-GR" sz="3600" b="1" dirty="0" smtClean="0">
                <a:solidFill>
                  <a:srgbClr val="FF0000"/>
                </a:solidFill>
                <a:latin typeface="+mn-lt"/>
              </a:rPr>
              <a:t>= ΑΘΕΜΙΤΟΣ ΑΝΤΑΓΩΝΙΣΜΟΣ</a:t>
            </a:r>
            <a:endParaRPr lang="el-GR" sz="3600" b="1" dirty="0">
              <a:solidFill>
                <a:srgbClr val="FF0000"/>
              </a:solidFill>
              <a:latin typeface="+mn-lt"/>
            </a:endParaRPr>
          </a:p>
        </p:txBody>
      </p:sp>
      <p:sp>
        <p:nvSpPr>
          <p:cNvPr id="3" name="Θέση περιεχομένου 2"/>
          <p:cNvSpPr>
            <a:spLocks noGrp="1"/>
          </p:cNvSpPr>
          <p:nvPr>
            <p:ph idx="1"/>
          </p:nvPr>
        </p:nvSpPr>
        <p:spPr>
          <a:xfrm>
            <a:off x="508673" y="2640254"/>
            <a:ext cx="11281637" cy="3936159"/>
          </a:xfrm>
        </p:spPr>
        <p:txBody>
          <a:bodyPr>
            <a:normAutofit lnSpcReduction="10000"/>
          </a:bodyPr>
          <a:lstStyle/>
          <a:p>
            <a:pPr marL="0" indent="0" algn="ctr">
              <a:buNone/>
            </a:pPr>
            <a:r>
              <a:rPr lang="el-GR" sz="3600" b="1" dirty="0" smtClean="0">
                <a:solidFill>
                  <a:srgbClr val="002060"/>
                </a:solidFill>
              </a:rPr>
              <a:t>ΝΟΜΙΚΕΣ ΔΙΑΤΑΞΕΙΣ</a:t>
            </a:r>
          </a:p>
          <a:p>
            <a:endParaRPr lang="el-GR" sz="3600" b="1" dirty="0" smtClean="0">
              <a:solidFill>
                <a:srgbClr val="002060"/>
              </a:solidFill>
            </a:endParaRPr>
          </a:p>
          <a:p>
            <a:r>
              <a:rPr lang="el-GR" sz="3600" b="1" dirty="0" smtClean="0">
                <a:solidFill>
                  <a:srgbClr val="002060"/>
                </a:solidFill>
              </a:rPr>
              <a:t>Διεθνής Σύμβαση </a:t>
            </a:r>
            <a:r>
              <a:rPr lang="el-GR" sz="3600" b="1" dirty="0" err="1" smtClean="0">
                <a:solidFill>
                  <a:srgbClr val="002060"/>
                </a:solidFill>
              </a:rPr>
              <a:t>Παρισίων</a:t>
            </a:r>
            <a:r>
              <a:rPr lang="el-GR" sz="3600" b="1" dirty="0" smtClean="0">
                <a:solidFill>
                  <a:srgbClr val="002060"/>
                </a:solidFill>
              </a:rPr>
              <a:t> (1883), Άρθρα 10 και 10 δις</a:t>
            </a:r>
          </a:p>
          <a:p>
            <a:endParaRPr lang="el-GR" sz="3600" b="1" dirty="0" smtClean="0">
              <a:solidFill>
                <a:srgbClr val="002060"/>
              </a:solidFill>
            </a:endParaRPr>
          </a:p>
          <a:p>
            <a:r>
              <a:rPr lang="el-GR" sz="3600" b="1" dirty="0">
                <a:solidFill>
                  <a:srgbClr val="002060"/>
                </a:solidFill>
              </a:rPr>
              <a:t> </a:t>
            </a:r>
            <a:r>
              <a:rPr lang="en-US" sz="3600" b="1" dirty="0" smtClean="0">
                <a:solidFill>
                  <a:srgbClr val="002060"/>
                </a:solidFill>
              </a:rPr>
              <a:t>TRIPS Agreement (1995), </a:t>
            </a:r>
            <a:r>
              <a:rPr lang="el-GR" sz="3600" b="1" dirty="0" smtClean="0">
                <a:solidFill>
                  <a:srgbClr val="002060"/>
                </a:solidFill>
              </a:rPr>
              <a:t>Άρθρο 22(2)(</a:t>
            </a:r>
            <a:r>
              <a:rPr lang="en-US" sz="3600" b="1" dirty="0">
                <a:solidFill>
                  <a:srgbClr val="002060"/>
                </a:solidFill>
              </a:rPr>
              <a:t>b</a:t>
            </a:r>
            <a:r>
              <a:rPr lang="el-GR" sz="3600" b="1" dirty="0" smtClean="0">
                <a:solidFill>
                  <a:srgbClr val="002060"/>
                </a:solidFill>
              </a:rPr>
              <a:t>)</a:t>
            </a:r>
            <a:endParaRPr lang="en-US" sz="3600" b="1" dirty="0" smtClean="0">
              <a:solidFill>
                <a:srgbClr val="002060"/>
              </a:solidFill>
            </a:endParaRPr>
          </a:p>
          <a:p>
            <a:endParaRPr lang="en-US" sz="3600" b="1" dirty="0">
              <a:solidFill>
                <a:srgbClr val="002060"/>
              </a:solidFill>
            </a:endParaRPr>
          </a:p>
          <a:p>
            <a:r>
              <a:rPr lang="el-GR" sz="3600" b="1" dirty="0" smtClean="0">
                <a:solidFill>
                  <a:srgbClr val="002060"/>
                </a:solidFill>
              </a:rPr>
              <a:t>Εθνικές νομοθεσίες</a:t>
            </a:r>
            <a:endParaRPr lang="el-GR" sz="3600" b="1" dirty="0">
              <a:solidFill>
                <a:srgbClr val="002060"/>
              </a:solidFill>
            </a:endParaRPr>
          </a:p>
          <a:p>
            <a:pPr marL="0" indent="0">
              <a:buNone/>
            </a:pPr>
            <a:endParaRPr lang="el-GR" sz="3600"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4</a:t>
            </a:fld>
            <a:endParaRPr lang="el-GR"/>
          </a:p>
        </p:txBody>
      </p:sp>
    </p:spTree>
    <p:extLst>
      <p:ext uri="{BB962C8B-B14F-4D97-AF65-F5344CB8AC3E}">
        <p14:creationId xmlns:p14="http://schemas.microsoft.com/office/powerpoint/2010/main" val="4973139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61058"/>
          </a:xfrm>
        </p:spPr>
        <p:txBody>
          <a:bodyPr/>
          <a:lstStyle/>
          <a:p>
            <a:pPr algn="ctr"/>
            <a:r>
              <a:rPr lang="el-GR" b="1" dirty="0" smtClean="0">
                <a:solidFill>
                  <a:srgbClr val="FF0000"/>
                </a:solidFill>
                <a:latin typeface="+mn-lt"/>
              </a:rPr>
              <a:t>Η απόφαση είναι λάθος</a:t>
            </a:r>
            <a:endParaRPr lang="el-GR" b="1" dirty="0">
              <a:solidFill>
                <a:srgbClr val="FF0000"/>
              </a:solidFill>
              <a:latin typeface="+mn-lt"/>
            </a:endParaRPr>
          </a:p>
        </p:txBody>
      </p:sp>
      <p:sp>
        <p:nvSpPr>
          <p:cNvPr id="3" name="Θέση περιεχομένου 2"/>
          <p:cNvSpPr>
            <a:spLocks noGrp="1"/>
          </p:cNvSpPr>
          <p:nvPr>
            <p:ph idx="1"/>
          </p:nvPr>
        </p:nvSpPr>
        <p:spPr>
          <a:xfrm>
            <a:off x="838200" y="1398850"/>
            <a:ext cx="10515600" cy="5165451"/>
          </a:xfrm>
        </p:spPr>
        <p:txBody>
          <a:bodyPr>
            <a:normAutofit lnSpcReduction="10000"/>
          </a:bodyPr>
          <a:lstStyle/>
          <a:p>
            <a:pPr algn="just"/>
            <a:r>
              <a:rPr lang="el-GR" sz="3600" b="1" dirty="0" smtClean="0">
                <a:solidFill>
                  <a:srgbClr val="002060"/>
                </a:solidFill>
              </a:rPr>
              <a:t>Δεν θα έπρεπε να είχε κατοχυρωθεί ως ΠΟΠ ένδειξη που αποτελεί το κοινό όνομα οινικής ποικιλίας</a:t>
            </a:r>
          </a:p>
          <a:p>
            <a:pPr algn="just"/>
            <a:endParaRPr lang="el-GR" sz="3600" b="1" dirty="0">
              <a:solidFill>
                <a:srgbClr val="002060"/>
              </a:solidFill>
            </a:endParaRPr>
          </a:p>
          <a:p>
            <a:pPr algn="just"/>
            <a:r>
              <a:rPr lang="el-GR" sz="3600" b="1" dirty="0" smtClean="0">
                <a:solidFill>
                  <a:srgbClr val="00B050"/>
                </a:solidFill>
              </a:rPr>
              <a:t>Η χρήση του όρου ΡΟΜΠΟΛΑ από παραγωγό εκτός Κεφαλλονιάς δεν είναι παραπλανητική και δεν προκαλεί σύγχυση, γιατί δεν λέει κάτι αναληθές ή ανακριβές</a:t>
            </a:r>
          </a:p>
          <a:p>
            <a:pPr algn="just"/>
            <a:endParaRPr lang="el-GR" sz="3600" b="1" dirty="0">
              <a:solidFill>
                <a:srgbClr val="002060"/>
              </a:solidFill>
            </a:endParaRPr>
          </a:p>
          <a:p>
            <a:pPr algn="just"/>
            <a:r>
              <a:rPr lang="el-GR" sz="3600" b="1" dirty="0" smtClean="0">
                <a:solidFill>
                  <a:srgbClr val="C00000"/>
                </a:solidFill>
              </a:rPr>
              <a:t>Δεν πρέπει να περιορίζεται ο ελεύθερος ανταγωνισμός  </a:t>
            </a:r>
            <a:endParaRPr lang="el-GR" sz="3600" b="1" dirty="0">
              <a:solidFill>
                <a:srgbClr val="C0000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40</a:t>
            </a:fld>
            <a:endParaRPr lang="el-GR"/>
          </a:p>
        </p:txBody>
      </p:sp>
    </p:spTree>
    <p:extLst>
      <p:ext uri="{BB962C8B-B14F-4D97-AF65-F5344CB8AC3E}">
        <p14:creationId xmlns:p14="http://schemas.microsoft.com/office/powerpoint/2010/main" val="1579827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1669"/>
            <a:ext cx="10515600" cy="1065791"/>
          </a:xfrm>
        </p:spPr>
        <p:txBody>
          <a:bodyPr>
            <a:normAutofit fontScale="90000"/>
          </a:bodyPr>
          <a:lstStyle/>
          <a:p>
            <a:pPr algn="ctr"/>
            <a:r>
              <a:rPr lang="en-US" b="1" dirty="0" smtClean="0">
                <a:solidFill>
                  <a:srgbClr val="FF0000"/>
                </a:solidFill>
                <a:latin typeface="+mn-lt"/>
              </a:rPr>
              <a:t>ZEA (EMMER) </a:t>
            </a:r>
            <a:r>
              <a:rPr lang="el-GR" b="1" dirty="0" smtClean="0">
                <a:solidFill>
                  <a:srgbClr val="FF0000"/>
                </a:solidFill>
                <a:latin typeface="+mn-lt"/>
              </a:rPr>
              <a:t>σιτάρι</a:t>
            </a:r>
            <a:br>
              <a:rPr lang="el-GR" b="1" dirty="0" smtClean="0">
                <a:solidFill>
                  <a:srgbClr val="FF0000"/>
                </a:solidFill>
                <a:latin typeface="+mn-lt"/>
              </a:rPr>
            </a:br>
            <a:r>
              <a:rPr lang="el-GR" sz="3600" dirty="0" smtClean="0">
                <a:solidFill>
                  <a:srgbClr val="FF0000"/>
                </a:solidFill>
                <a:latin typeface="+mn-lt"/>
              </a:rPr>
              <a:t>(ΜΠ Λάρισας 1156/2012) </a:t>
            </a:r>
            <a:endParaRPr lang="el-GR" sz="3600" dirty="0">
              <a:solidFill>
                <a:srgbClr val="FF0000"/>
              </a:solidFill>
              <a:latin typeface="+mn-lt"/>
            </a:endParaRPr>
          </a:p>
        </p:txBody>
      </p:sp>
      <p:sp>
        <p:nvSpPr>
          <p:cNvPr id="3" name="Θέση περιεχομένου 2"/>
          <p:cNvSpPr>
            <a:spLocks noGrp="1"/>
          </p:cNvSpPr>
          <p:nvPr>
            <p:ph idx="1"/>
          </p:nvPr>
        </p:nvSpPr>
        <p:spPr>
          <a:xfrm>
            <a:off x="838200" y="1350405"/>
            <a:ext cx="10515600" cy="4838448"/>
          </a:xfrm>
        </p:spPr>
        <p:txBody>
          <a:bodyPr>
            <a:normAutofit lnSpcReduction="10000"/>
          </a:bodyPr>
          <a:lstStyle/>
          <a:p>
            <a:pPr algn="just"/>
            <a:r>
              <a:rPr lang="el-GR" sz="3600" b="1" dirty="0" smtClean="0">
                <a:solidFill>
                  <a:srgbClr val="002060"/>
                </a:solidFill>
              </a:rPr>
              <a:t>Ο όρος ΖΕΑ (</a:t>
            </a:r>
            <a:r>
              <a:rPr lang="en-US" sz="3600" b="1" dirty="0" smtClean="0">
                <a:solidFill>
                  <a:srgbClr val="002060"/>
                </a:solidFill>
              </a:rPr>
              <a:t>Emmer) </a:t>
            </a:r>
            <a:r>
              <a:rPr lang="el-GR" sz="3600" b="1" dirty="0" smtClean="0">
                <a:solidFill>
                  <a:srgbClr val="002060"/>
                </a:solidFill>
              </a:rPr>
              <a:t>είναι η κοινή ονομασία μιας συγκεκριμένης ποικιλίας σιταριού που η επιστημονική της ονομασία είναι </a:t>
            </a:r>
            <a:r>
              <a:rPr lang="en-US" sz="3600" b="1" dirty="0" err="1" smtClean="0">
                <a:solidFill>
                  <a:srgbClr val="002060"/>
                </a:solidFill>
              </a:rPr>
              <a:t>triticum</a:t>
            </a:r>
            <a:r>
              <a:rPr lang="en-US" sz="3600" b="1" dirty="0" smtClean="0">
                <a:solidFill>
                  <a:srgbClr val="002060"/>
                </a:solidFill>
              </a:rPr>
              <a:t> </a:t>
            </a:r>
            <a:r>
              <a:rPr lang="en-US" sz="3600" b="1" dirty="0" err="1" smtClean="0">
                <a:solidFill>
                  <a:srgbClr val="002060"/>
                </a:solidFill>
              </a:rPr>
              <a:t>dicoccum</a:t>
            </a:r>
            <a:endParaRPr lang="en-US" sz="3600" b="1" dirty="0" smtClean="0">
              <a:solidFill>
                <a:srgbClr val="002060"/>
              </a:solidFill>
            </a:endParaRPr>
          </a:p>
          <a:p>
            <a:pPr algn="just"/>
            <a:r>
              <a:rPr lang="el-GR" sz="3600" b="1" dirty="0" smtClean="0">
                <a:solidFill>
                  <a:srgbClr val="00B050"/>
                </a:solidFill>
              </a:rPr>
              <a:t>Μια επιχείρηση χρησιμοποιούσε τον όρο ΖΕΑ ως τμήμα σύνθετου διακριτικού γνωρίσματος και σήματος που περιείχε και άλλα λεκτικά και εικαστικά στοιχεία </a:t>
            </a:r>
          </a:p>
          <a:p>
            <a:pPr algn="just"/>
            <a:r>
              <a:rPr lang="el-GR" sz="3600" b="1" dirty="0" smtClean="0">
                <a:solidFill>
                  <a:srgbClr val="C00000"/>
                </a:solidFill>
              </a:rPr>
              <a:t>Κατόρθωσε να απαγορεύσει δικαστικά σε μια άλλη επιχείρηση να χρησιμοποιεί τον όρο ΖΕΑ σε δικά της παρόμοια προϊόντα  </a:t>
            </a:r>
            <a:endParaRPr lang="el-GR" sz="3600" b="1" dirty="0">
              <a:solidFill>
                <a:srgbClr val="C0000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41</a:t>
            </a:fld>
            <a:endParaRPr lang="el-GR"/>
          </a:p>
        </p:txBody>
      </p:sp>
    </p:spTree>
    <p:extLst>
      <p:ext uri="{BB962C8B-B14F-4D97-AF65-F5344CB8AC3E}">
        <p14:creationId xmlns:p14="http://schemas.microsoft.com/office/powerpoint/2010/main" val="19621209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4172" y="205890"/>
            <a:ext cx="11426972" cy="6546135"/>
          </a:xfrm>
        </p:spPr>
        <p:txBody>
          <a:bodyPr>
            <a:normAutofit lnSpcReduction="10000"/>
          </a:bodyPr>
          <a:lstStyle/>
          <a:p>
            <a:pPr marL="0" indent="0" algn="ctr">
              <a:buNone/>
            </a:pPr>
            <a:r>
              <a:rPr lang="el-GR" sz="3600" b="1" dirty="0" smtClean="0">
                <a:solidFill>
                  <a:srgbClr val="FF0000"/>
                </a:solidFill>
              </a:rPr>
              <a:t>Η απόφαση είναι λάθος</a:t>
            </a:r>
          </a:p>
          <a:p>
            <a:pPr algn="just"/>
            <a:r>
              <a:rPr lang="el-GR" sz="3600" b="1" dirty="0" smtClean="0">
                <a:solidFill>
                  <a:srgbClr val="002060"/>
                </a:solidFill>
              </a:rPr>
              <a:t>Ο όρος ΖΕΑ (</a:t>
            </a:r>
            <a:r>
              <a:rPr lang="en-US" sz="3600" b="1" dirty="0" smtClean="0">
                <a:solidFill>
                  <a:srgbClr val="002060"/>
                </a:solidFill>
              </a:rPr>
              <a:t>emmer)</a:t>
            </a:r>
            <a:r>
              <a:rPr lang="el-GR" sz="3600" b="1" dirty="0" smtClean="0">
                <a:solidFill>
                  <a:srgbClr val="002060"/>
                </a:solidFill>
              </a:rPr>
              <a:t>, ως κοινή ονομασία ποικιλίας σιταριού, δεν μπορεί να αποτελέσει διακριτικό γνώρισμα, ακόμα και αν έχει χρησιμοποιηθεί επί μακρό</a:t>
            </a:r>
            <a:endParaRPr lang="el-GR" sz="3600" b="1" dirty="0">
              <a:solidFill>
                <a:srgbClr val="002060"/>
              </a:solidFill>
            </a:endParaRPr>
          </a:p>
          <a:p>
            <a:pPr algn="just"/>
            <a:r>
              <a:rPr lang="el-GR" sz="3600" b="1" dirty="0" smtClean="0">
                <a:solidFill>
                  <a:srgbClr val="00B050"/>
                </a:solidFill>
              </a:rPr>
              <a:t>Ως κυρίαρχο στοιχείο σύνθετου σήματος δεν έπρεπε να γίνει δεκτό ως περιγραφικό και πάντως είναι διαγραπτέο</a:t>
            </a:r>
          </a:p>
          <a:p>
            <a:pPr algn="just"/>
            <a:r>
              <a:rPr lang="el-GR" sz="3600" b="1" dirty="0" smtClean="0">
                <a:solidFill>
                  <a:srgbClr val="C00000"/>
                </a:solidFill>
              </a:rPr>
              <a:t>Η χρήση του από τρίτον κατά την περιγραφική του έννοια δεν προκαλεί κίνδυνο συγχύσεως, ούτε παραπλάνηση του κοινού ιδίως αν συνοδεύεται από διαφορετικά λεκτικά ή εικαστικά στοιχεία</a:t>
            </a:r>
            <a:endParaRPr lang="en-US" sz="3600" b="1" dirty="0" smtClean="0">
              <a:solidFill>
                <a:srgbClr val="C00000"/>
              </a:solidFill>
            </a:endParaRPr>
          </a:p>
          <a:p>
            <a:pPr algn="just"/>
            <a:r>
              <a:rPr lang="en-US" sz="3600" b="1" dirty="0" smtClean="0"/>
              <a:t>H </a:t>
            </a:r>
            <a:r>
              <a:rPr lang="el-GR" sz="3600" b="1" dirty="0" smtClean="0"/>
              <a:t>ΔΕΣ με απόφασή της του 2016 ορθά δέχτηκε ότι ο όρος ΖΕΑ είναι περιγραφικός και διαφοροποιήθηκε από την πιο πάνω απόφαση του δικαστηρίου της Λάρισας </a:t>
            </a:r>
            <a:r>
              <a:rPr lang="el-GR" sz="3600" b="1" dirty="0" smtClean="0">
                <a:solidFill>
                  <a:srgbClr val="FF0000"/>
                </a:solidFill>
              </a:rPr>
              <a:t>(!!!)</a:t>
            </a:r>
            <a:endParaRPr lang="el-GR" sz="3600" b="1" dirty="0">
              <a:solidFill>
                <a:srgbClr val="C0000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42</a:t>
            </a:fld>
            <a:endParaRPr lang="el-GR"/>
          </a:p>
        </p:txBody>
      </p:sp>
    </p:spTree>
    <p:extLst>
      <p:ext uri="{BB962C8B-B14F-4D97-AF65-F5344CB8AC3E}">
        <p14:creationId xmlns:p14="http://schemas.microsoft.com/office/powerpoint/2010/main" val="14680268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40218" y="86565"/>
            <a:ext cx="10515600" cy="973169"/>
          </a:xfrm>
        </p:spPr>
        <p:txBody>
          <a:bodyPr>
            <a:normAutofit/>
          </a:bodyPr>
          <a:lstStyle/>
          <a:p>
            <a:pPr algn="ctr"/>
            <a:r>
              <a:rPr lang="el-GR" b="1" dirty="0" smtClean="0">
                <a:solidFill>
                  <a:srgbClr val="FF0000"/>
                </a:solidFill>
                <a:latin typeface="+mn-lt"/>
              </a:rPr>
              <a:t>ΣΥΜΠΕΡΑΣΜΑΤΑ - ΠΡΑΚΤΙΚΕΣ ΟΔΗΓΙΕΣ</a:t>
            </a:r>
            <a:endParaRPr lang="el-GR" b="1" dirty="0">
              <a:solidFill>
                <a:srgbClr val="FF0000"/>
              </a:solidFill>
              <a:latin typeface="+mn-lt"/>
            </a:endParaRPr>
          </a:p>
        </p:txBody>
      </p:sp>
      <p:sp>
        <p:nvSpPr>
          <p:cNvPr id="3" name="Θέση περιεχομένου 2"/>
          <p:cNvSpPr>
            <a:spLocks noGrp="1"/>
          </p:cNvSpPr>
          <p:nvPr>
            <p:ph idx="1"/>
          </p:nvPr>
        </p:nvSpPr>
        <p:spPr>
          <a:xfrm>
            <a:off x="442061" y="1108180"/>
            <a:ext cx="11342192" cy="5280510"/>
          </a:xfrm>
        </p:spPr>
        <p:txBody>
          <a:bodyPr>
            <a:noAutofit/>
          </a:bodyPr>
          <a:lstStyle/>
          <a:p>
            <a:pPr algn="just">
              <a:lnSpc>
                <a:spcPct val="100000"/>
              </a:lnSpc>
              <a:spcBef>
                <a:spcPts val="0"/>
              </a:spcBef>
            </a:pPr>
            <a:r>
              <a:rPr lang="el-GR" sz="4000" b="1" dirty="0" smtClean="0">
                <a:solidFill>
                  <a:srgbClr val="FF0000"/>
                </a:solidFill>
              </a:rPr>
              <a:t>Κάντε εξαγωγές,</a:t>
            </a:r>
            <a:r>
              <a:rPr lang="el-GR" sz="4000" b="1" dirty="0" smtClean="0">
                <a:solidFill>
                  <a:srgbClr val="002060"/>
                </a:solidFill>
              </a:rPr>
              <a:t> έστω μικρές. Το να έχεις έστω μικρές πωλήσεις σε μια ξένη αγορά δίνει νομικά δικαιώματα.</a:t>
            </a:r>
          </a:p>
          <a:p>
            <a:pPr algn="just">
              <a:lnSpc>
                <a:spcPct val="100000"/>
              </a:lnSpc>
              <a:spcBef>
                <a:spcPts val="0"/>
              </a:spcBef>
            </a:pPr>
            <a:r>
              <a:rPr lang="el-GR" sz="4000" b="1" dirty="0" smtClean="0">
                <a:solidFill>
                  <a:srgbClr val="FF0000"/>
                </a:solidFill>
              </a:rPr>
              <a:t>Διαφημιστείτε στο εξωτερικό,</a:t>
            </a:r>
            <a:r>
              <a:rPr lang="el-GR" sz="4000" b="1" dirty="0" smtClean="0">
                <a:solidFill>
                  <a:srgbClr val="002060"/>
                </a:solidFill>
              </a:rPr>
              <a:t> έστω και λίγο. Διαμορφώστε την αντίληψη του κοινού στις άλλες χώρες. Σημασία έχει η δική τους αντίληψη και όχι η δική μας.</a:t>
            </a: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43</a:t>
            </a:fld>
            <a:endParaRPr lang="el-GR"/>
          </a:p>
        </p:txBody>
      </p:sp>
    </p:spTree>
    <p:extLst>
      <p:ext uri="{BB962C8B-B14F-4D97-AF65-F5344CB8AC3E}">
        <p14:creationId xmlns:p14="http://schemas.microsoft.com/office/powerpoint/2010/main" val="35087972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69392"/>
            <a:ext cx="10515600" cy="6194909"/>
          </a:xfrm>
        </p:spPr>
        <p:txBody>
          <a:bodyPr>
            <a:normAutofit/>
          </a:bodyPr>
          <a:lstStyle/>
          <a:p>
            <a:pPr algn="just">
              <a:lnSpc>
                <a:spcPct val="100000"/>
              </a:lnSpc>
              <a:spcBef>
                <a:spcPts val="0"/>
              </a:spcBef>
            </a:pPr>
            <a:r>
              <a:rPr lang="el-GR" sz="4000" b="1" dirty="0">
                <a:solidFill>
                  <a:srgbClr val="FF0000"/>
                </a:solidFill>
              </a:rPr>
              <a:t>Καταθέστε Ευρωπαϊκά Σήματα</a:t>
            </a:r>
            <a:r>
              <a:rPr lang="el-GR" sz="4000" b="1" dirty="0">
                <a:solidFill>
                  <a:srgbClr val="002060"/>
                </a:solidFill>
              </a:rPr>
              <a:t>, αλλά με σωστή νομική καθοδήγηση. Η κατάθεση σήματος με γεωγραφική ένδειξη έχει τεράστιες δυσκολίες.</a:t>
            </a:r>
          </a:p>
          <a:p>
            <a:pPr algn="just">
              <a:lnSpc>
                <a:spcPct val="100000"/>
              </a:lnSpc>
              <a:spcBef>
                <a:spcPts val="0"/>
              </a:spcBef>
            </a:pPr>
            <a:r>
              <a:rPr lang="el-GR" sz="4000" b="1" dirty="0" smtClean="0">
                <a:solidFill>
                  <a:srgbClr val="002060"/>
                </a:solidFill>
              </a:rPr>
              <a:t>Διερευνήστε </a:t>
            </a:r>
            <a:r>
              <a:rPr lang="el-GR" sz="4000" b="1" dirty="0">
                <a:solidFill>
                  <a:srgbClr val="002060"/>
                </a:solidFill>
              </a:rPr>
              <a:t>τη δυνατότητα για </a:t>
            </a:r>
            <a:r>
              <a:rPr lang="el-GR" sz="4000" b="1" dirty="0">
                <a:solidFill>
                  <a:srgbClr val="FF0000"/>
                </a:solidFill>
              </a:rPr>
              <a:t>κατοχύρωση νέων ΠΓΕ/ΠΟΠ</a:t>
            </a:r>
            <a:r>
              <a:rPr lang="el-GR" sz="4000" b="1" dirty="0" smtClean="0">
                <a:solidFill>
                  <a:srgbClr val="FF0000"/>
                </a:solidFill>
              </a:rPr>
              <a:t>. </a:t>
            </a:r>
            <a:r>
              <a:rPr lang="el-GR" sz="4000" b="1" dirty="0" smtClean="0">
                <a:solidFill>
                  <a:srgbClr val="002060"/>
                </a:solidFill>
              </a:rPr>
              <a:t>Όμως, δεν είναι εύκολο.</a:t>
            </a:r>
            <a:endParaRPr lang="el-GR" sz="4000" b="1" dirty="0">
              <a:solidFill>
                <a:srgbClr val="002060"/>
              </a:solidFill>
            </a:endParaRPr>
          </a:p>
          <a:p>
            <a:pPr algn="just">
              <a:lnSpc>
                <a:spcPct val="100000"/>
              </a:lnSpc>
              <a:spcBef>
                <a:spcPts val="0"/>
              </a:spcBef>
            </a:pPr>
            <a:r>
              <a:rPr lang="el-GR" sz="4000" b="1" dirty="0">
                <a:solidFill>
                  <a:srgbClr val="FF0000"/>
                </a:solidFill>
              </a:rPr>
              <a:t>Διερευνήστε τον ανταγωνισμό στις άλλες χώρες</a:t>
            </a:r>
            <a:r>
              <a:rPr lang="el-GR" sz="4000" b="1" dirty="0" smtClean="0">
                <a:solidFill>
                  <a:srgbClr val="FF0000"/>
                </a:solidFill>
              </a:rPr>
              <a:t>. </a:t>
            </a:r>
            <a:r>
              <a:rPr lang="el-GR" sz="4000" b="1" dirty="0" smtClean="0">
                <a:solidFill>
                  <a:srgbClr val="002060"/>
                </a:solidFill>
              </a:rPr>
              <a:t>Εντοπίστε πιθανές συγκρούσεις.</a:t>
            </a:r>
            <a:endParaRPr lang="el-GR" sz="4000" b="1" dirty="0">
              <a:solidFill>
                <a:srgbClr val="002060"/>
              </a:solidFill>
            </a:endParaRPr>
          </a:p>
          <a:p>
            <a:pPr algn="just"/>
            <a:r>
              <a:rPr lang="el-GR" sz="4000" b="1" dirty="0" smtClean="0">
                <a:solidFill>
                  <a:srgbClr val="FF0000"/>
                </a:solidFill>
              </a:rPr>
              <a:t>Χρησιμοποιείτε το Ελληνικό Σήμα</a:t>
            </a:r>
            <a:r>
              <a:rPr lang="el-GR" sz="4000" b="1" dirty="0" smtClean="0">
                <a:solidFill>
                  <a:srgbClr val="002060"/>
                </a:solidFill>
              </a:rPr>
              <a:t> ως μηχανισμό για ακόμα μεγαλύτερη διαφοροποίηση από άλλα προϊόντα.</a:t>
            </a:r>
            <a:endParaRPr lang="el-GR" sz="40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44</a:t>
            </a:fld>
            <a:endParaRPr lang="el-GR"/>
          </a:p>
        </p:txBody>
      </p:sp>
    </p:spTree>
    <p:extLst>
      <p:ext uri="{BB962C8B-B14F-4D97-AF65-F5344CB8AC3E}">
        <p14:creationId xmlns:p14="http://schemas.microsoft.com/office/powerpoint/2010/main" val="323675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839124"/>
          </a:xfrm>
        </p:spPr>
        <p:txBody>
          <a:bodyPr>
            <a:normAutofit fontScale="90000"/>
          </a:bodyPr>
          <a:lstStyle/>
          <a:p>
            <a:pPr algn="ctr"/>
            <a:r>
              <a:rPr lang="el-GR" b="1" dirty="0" smtClean="0">
                <a:solidFill>
                  <a:srgbClr val="FF0000"/>
                </a:solidFill>
                <a:latin typeface="+mn-lt"/>
              </a:rPr>
              <a:t>ΔΙΚΑΣΤΙΚΗ ΑΠΑΓΟΡΕΥΣΗ </a:t>
            </a:r>
            <a:br>
              <a:rPr lang="el-GR" b="1" dirty="0" smtClean="0">
                <a:solidFill>
                  <a:srgbClr val="FF0000"/>
                </a:solidFill>
                <a:latin typeface="+mn-lt"/>
              </a:rPr>
            </a:br>
            <a:r>
              <a:rPr lang="el-GR" b="1" dirty="0" smtClean="0">
                <a:solidFill>
                  <a:srgbClr val="FF0000"/>
                </a:solidFill>
                <a:latin typeface="+mn-lt"/>
              </a:rPr>
              <a:t>ΤΗΣ ΚΥΚΛΟΦΟΡΙΑΣ ΠΡΟΪΟΝΤΟΣ ΠΟΥ ΦΕΡΕΙ </a:t>
            </a:r>
            <a:br>
              <a:rPr lang="el-GR" b="1" dirty="0" smtClean="0">
                <a:solidFill>
                  <a:srgbClr val="FF0000"/>
                </a:solidFill>
                <a:latin typeface="+mn-lt"/>
              </a:rPr>
            </a:br>
            <a:r>
              <a:rPr lang="el-GR" b="1" dirty="0" smtClean="0">
                <a:solidFill>
                  <a:srgbClr val="FF0000"/>
                </a:solidFill>
                <a:latin typeface="+mn-lt"/>
              </a:rPr>
              <a:t>ΠΑΡΑΠΛΑΝΗΤΙΚΟΥΣ ΓΕΩΓΡΑΦΙΚΟΥΣ ΟΡΟΥΣ</a:t>
            </a:r>
            <a:endParaRPr lang="el-GR" b="1" dirty="0">
              <a:solidFill>
                <a:srgbClr val="FF0000"/>
              </a:solidFill>
              <a:latin typeface="+mn-lt"/>
            </a:endParaRPr>
          </a:p>
        </p:txBody>
      </p:sp>
      <p:sp>
        <p:nvSpPr>
          <p:cNvPr id="3" name="Θέση περιεχομένου 2"/>
          <p:cNvSpPr>
            <a:spLocks noGrp="1"/>
          </p:cNvSpPr>
          <p:nvPr>
            <p:ph idx="1"/>
          </p:nvPr>
        </p:nvSpPr>
        <p:spPr>
          <a:xfrm>
            <a:off x="838200" y="2270861"/>
            <a:ext cx="10515600" cy="4317664"/>
          </a:xfrm>
        </p:spPr>
        <p:txBody>
          <a:bodyPr>
            <a:noAutofit/>
          </a:bodyPr>
          <a:lstStyle/>
          <a:p>
            <a:r>
              <a:rPr lang="el-GR" sz="3600" b="1" dirty="0">
                <a:solidFill>
                  <a:srgbClr val="002060"/>
                </a:solidFill>
              </a:rPr>
              <a:t>Χ</a:t>
            </a:r>
            <a:r>
              <a:rPr lang="el-GR" sz="3600" b="1" dirty="0" smtClean="0">
                <a:solidFill>
                  <a:srgbClr val="002060"/>
                </a:solidFill>
              </a:rPr>
              <a:t>ρήση εκτός προδιαγραφών της ΠΟΠ / ΠΓΕ</a:t>
            </a:r>
          </a:p>
          <a:p>
            <a:endParaRPr lang="el-GR" sz="3600" b="1" dirty="0">
              <a:solidFill>
                <a:srgbClr val="002060"/>
              </a:solidFill>
            </a:endParaRPr>
          </a:p>
          <a:p>
            <a:r>
              <a:rPr lang="el-GR" sz="3600" b="1" dirty="0" smtClean="0">
                <a:solidFill>
                  <a:srgbClr val="002060"/>
                </a:solidFill>
              </a:rPr>
              <a:t>Κίνδυνος σύγχυση με ΠΟΠ/ΠΓΕ</a:t>
            </a:r>
          </a:p>
          <a:p>
            <a:endParaRPr lang="el-GR" sz="3600" b="1" dirty="0">
              <a:solidFill>
                <a:srgbClr val="002060"/>
              </a:solidFill>
            </a:endParaRPr>
          </a:p>
          <a:p>
            <a:r>
              <a:rPr lang="el-GR" sz="3600" b="1" dirty="0" smtClean="0">
                <a:solidFill>
                  <a:srgbClr val="002060"/>
                </a:solidFill>
              </a:rPr>
              <a:t>Παραπλάνηση</a:t>
            </a:r>
          </a:p>
          <a:p>
            <a:endParaRPr lang="el-GR" sz="3600" b="1" dirty="0">
              <a:solidFill>
                <a:srgbClr val="002060"/>
              </a:solidFill>
            </a:endParaRPr>
          </a:p>
          <a:p>
            <a:r>
              <a:rPr lang="el-GR" sz="3600" b="1" dirty="0" smtClean="0">
                <a:solidFill>
                  <a:srgbClr val="002060"/>
                </a:solidFill>
              </a:rPr>
              <a:t>Εκμετάλλευση της φήμης ΠΟΠ / ΠΓΕ </a:t>
            </a:r>
            <a:endParaRPr lang="el-GR" sz="36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5</a:t>
            </a:fld>
            <a:endParaRPr lang="el-GR"/>
          </a:p>
        </p:txBody>
      </p:sp>
    </p:spTree>
    <p:extLst>
      <p:ext uri="{BB962C8B-B14F-4D97-AF65-F5344CB8AC3E}">
        <p14:creationId xmlns:p14="http://schemas.microsoft.com/office/powerpoint/2010/main" val="1385643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66449"/>
            <a:ext cx="10515600" cy="1501796"/>
          </a:xfrm>
        </p:spPr>
        <p:txBody>
          <a:bodyPr>
            <a:normAutofit/>
          </a:bodyPr>
          <a:lstStyle/>
          <a:p>
            <a:pPr algn="ctr"/>
            <a:r>
              <a:rPr lang="el-GR" b="1" dirty="0" smtClean="0">
                <a:solidFill>
                  <a:srgbClr val="FF0000"/>
                </a:solidFill>
                <a:latin typeface="+mn-lt"/>
              </a:rPr>
              <a:t>ΑΓΓΛΙΚΕΣ ΔΙΚΑΣΤΙΚΕΣ ΑΠΟΦΑΣΕΙΣ</a:t>
            </a:r>
            <a:br>
              <a:rPr lang="el-GR" b="1" dirty="0" smtClean="0">
                <a:solidFill>
                  <a:srgbClr val="FF0000"/>
                </a:solidFill>
                <a:latin typeface="+mn-lt"/>
              </a:rPr>
            </a:br>
            <a:r>
              <a:rPr lang="el-GR" b="1" dirty="0" smtClean="0">
                <a:solidFill>
                  <a:srgbClr val="FF0000"/>
                </a:solidFill>
                <a:latin typeface="+mn-lt"/>
              </a:rPr>
              <a:t>(με βάση τον αθέμιτο ανταγωνισμό)</a:t>
            </a:r>
            <a:endParaRPr lang="el-GR" b="1" dirty="0">
              <a:solidFill>
                <a:srgbClr val="FF0000"/>
              </a:solidFill>
              <a:latin typeface="+mn-lt"/>
            </a:endParaRPr>
          </a:p>
        </p:txBody>
      </p:sp>
      <p:sp>
        <p:nvSpPr>
          <p:cNvPr id="3" name="Θέση περιεχομένου 2"/>
          <p:cNvSpPr>
            <a:spLocks noGrp="1"/>
          </p:cNvSpPr>
          <p:nvPr>
            <p:ph idx="1"/>
          </p:nvPr>
        </p:nvSpPr>
        <p:spPr>
          <a:xfrm>
            <a:off x="838200" y="1713744"/>
            <a:ext cx="10515600" cy="4475331"/>
          </a:xfrm>
        </p:spPr>
        <p:txBody>
          <a:bodyPr>
            <a:normAutofit/>
          </a:bodyPr>
          <a:lstStyle/>
          <a:p>
            <a:pPr marL="896938" indent="-449263"/>
            <a:r>
              <a:rPr lang="en-US" sz="4400" b="1" dirty="0" smtClean="0">
                <a:solidFill>
                  <a:srgbClr val="002060"/>
                </a:solidFill>
              </a:rPr>
              <a:t>British Sherry</a:t>
            </a:r>
          </a:p>
          <a:p>
            <a:pPr marL="896938" indent="-449263"/>
            <a:r>
              <a:rPr lang="en-US" sz="4400" b="1" dirty="0" smtClean="0">
                <a:solidFill>
                  <a:srgbClr val="00B050"/>
                </a:solidFill>
              </a:rPr>
              <a:t>Spanish Champagne</a:t>
            </a:r>
          </a:p>
          <a:p>
            <a:pPr marL="896938" indent="-449263"/>
            <a:r>
              <a:rPr lang="en-US" sz="4400" b="1" dirty="0" smtClean="0">
                <a:solidFill>
                  <a:srgbClr val="FF0000"/>
                </a:solidFill>
              </a:rPr>
              <a:t>Suisse chocolate</a:t>
            </a:r>
          </a:p>
          <a:p>
            <a:pPr marL="896938" indent="-449263"/>
            <a:r>
              <a:rPr lang="en-US" sz="4400" b="1" dirty="0" err="1" smtClean="0">
                <a:solidFill>
                  <a:srgbClr val="0070C0"/>
                </a:solidFill>
              </a:rPr>
              <a:t>Advokaat</a:t>
            </a:r>
            <a:endParaRPr lang="en-US" sz="4400" b="1" dirty="0" smtClean="0">
              <a:solidFill>
                <a:srgbClr val="0070C0"/>
              </a:solidFill>
            </a:endParaRPr>
          </a:p>
          <a:p>
            <a:pPr marL="896938" indent="-449263"/>
            <a:r>
              <a:rPr lang="en-US" sz="4400" b="1" dirty="0" smtClean="0">
                <a:solidFill>
                  <a:srgbClr val="00B050"/>
                </a:solidFill>
              </a:rPr>
              <a:t>Greek Yogurt</a:t>
            </a:r>
          </a:p>
          <a:p>
            <a:pPr marL="896938" indent="-449263"/>
            <a:r>
              <a:rPr lang="en-US" sz="4400" b="1" dirty="0" err="1" smtClean="0"/>
              <a:t>Vod</a:t>
            </a:r>
            <a:r>
              <a:rPr lang="en-US" sz="4400" b="1" dirty="0" smtClean="0"/>
              <a:t> </a:t>
            </a:r>
            <a:r>
              <a:rPr lang="en-US" sz="4400" b="1" dirty="0"/>
              <a:t>K</a:t>
            </a:r>
            <a:r>
              <a:rPr lang="en-US" sz="4400" b="1" dirty="0" smtClean="0"/>
              <a:t>at</a:t>
            </a:r>
            <a:endParaRPr lang="el-GR" sz="4400" b="1" dirty="0"/>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6</a:t>
            </a:fld>
            <a:endParaRPr lang="el-GR"/>
          </a:p>
        </p:txBody>
      </p:sp>
    </p:spTree>
    <p:extLst>
      <p:ext uri="{BB962C8B-B14F-4D97-AF65-F5344CB8AC3E}">
        <p14:creationId xmlns:p14="http://schemas.microsoft.com/office/powerpoint/2010/main" val="3386314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a:r>
            <a:br>
              <a:rPr lang="el-GR" dirty="0" smtClean="0"/>
            </a:br>
            <a:endParaRPr lang="el-GR" dirty="0"/>
          </a:p>
        </p:txBody>
      </p:sp>
      <p:sp>
        <p:nvSpPr>
          <p:cNvPr id="3" name="Θέση περιεχομένου 2"/>
          <p:cNvSpPr>
            <a:spLocks noGrp="1"/>
          </p:cNvSpPr>
          <p:nvPr>
            <p:ph idx="1"/>
          </p:nvPr>
        </p:nvSpPr>
        <p:spPr>
          <a:xfrm>
            <a:off x="623730" y="296726"/>
            <a:ext cx="10730070" cy="6170686"/>
          </a:xfrm>
        </p:spPr>
        <p:txBody>
          <a:bodyPr>
            <a:normAutofit fontScale="92500"/>
          </a:bodyPr>
          <a:lstStyle/>
          <a:p>
            <a:pPr marL="0" indent="0" algn="ctr">
              <a:buNone/>
            </a:pPr>
            <a:r>
              <a:rPr lang="el-GR" sz="3900" b="1" dirty="0" smtClean="0">
                <a:solidFill>
                  <a:srgbClr val="FF0000"/>
                </a:solidFill>
              </a:rPr>
              <a:t>«ΕΛΛΗΝΙΚΗ ΓΙΑΟΥΡΤΗ»</a:t>
            </a:r>
          </a:p>
          <a:p>
            <a:pPr marL="0" indent="0" algn="ctr">
              <a:buNone/>
            </a:pPr>
            <a:endParaRPr lang="el-GR" sz="3600" b="1" dirty="0"/>
          </a:p>
          <a:p>
            <a:pPr marL="0" indent="0" algn="ctr">
              <a:buNone/>
            </a:pPr>
            <a:r>
              <a:rPr lang="el-GR" sz="3900" b="1" dirty="0" smtClean="0">
                <a:solidFill>
                  <a:srgbClr val="002060"/>
                </a:solidFill>
              </a:rPr>
              <a:t>ΦΑΓΕ</a:t>
            </a:r>
          </a:p>
          <a:p>
            <a:pPr marL="0" indent="0" algn="ctr">
              <a:buNone/>
            </a:pPr>
            <a:r>
              <a:rPr lang="el-GR" sz="3900" b="1" dirty="0" smtClean="0">
                <a:solidFill>
                  <a:srgbClr val="002060"/>
                </a:solidFill>
              </a:rPr>
              <a:t>κατά</a:t>
            </a:r>
          </a:p>
          <a:p>
            <a:pPr marL="0" indent="0" algn="ctr">
              <a:buNone/>
            </a:pPr>
            <a:r>
              <a:rPr lang="en-US" sz="3900" b="1" dirty="0" smtClean="0">
                <a:solidFill>
                  <a:srgbClr val="002060"/>
                </a:solidFill>
              </a:rPr>
              <a:t>CHOBANI</a:t>
            </a:r>
          </a:p>
          <a:p>
            <a:pPr marL="0" indent="0" algn="ctr">
              <a:buNone/>
            </a:pPr>
            <a:r>
              <a:rPr lang="el-GR" sz="3900" b="1" dirty="0" smtClean="0">
                <a:solidFill>
                  <a:srgbClr val="002060"/>
                </a:solidFill>
              </a:rPr>
              <a:t>(εταιρία Τουρκικών συμφερόντων που πουλούσε στην Αγγλία «Ελληνική Γιαούρτη» που παρήγε στις ΗΠΑ -</a:t>
            </a:r>
          </a:p>
          <a:p>
            <a:pPr marL="0" indent="0" algn="ctr">
              <a:buNone/>
            </a:pPr>
            <a:r>
              <a:rPr lang="el-GR" sz="3900" b="1" dirty="0" smtClean="0">
                <a:solidFill>
                  <a:srgbClr val="002060"/>
                </a:solidFill>
              </a:rPr>
              <a:t> - είναι ο </a:t>
            </a:r>
            <a:r>
              <a:rPr lang="el-GR" sz="3900" b="1" dirty="0" err="1" smtClean="0">
                <a:solidFill>
                  <a:srgbClr val="002060"/>
                </a:solidFill>
              </a:rPr>
              <a:t>Νο</a:t>
            </a:r>
            <a:r>
              <a:rPr lang="el-GR" sz="3900" b="1" dirty="0" smtClean="0">
                <a:solidFill>
                  <a:srgbClr val="002060"/>
                </a:solidFill>
              </a:rPr>
              <a:t>. 1 παραγωγός γιαούρτης στις ΗΠΑ)</a:t>
            </a:r>
          </a:p>
          <a:p>
            <a:pPr marL="0" indent="0" algn="ctr">
              <a:buNone/>
            </a:pPr>
            <a:endParaRPr lang="el-GR" sz="3900" b="1" dirty="0" smtClean="0">
              <a:solidFill>
                <a:srgbClr val="002060"/>
              </a:solidFill>
            </a:endParaRPr>
          </a:p>
          <a:p>
            <a:pPr marL="0" indent="0" algn="ctr">
              <a:buNone/>
            </a:pPr>
            <a:r>
              <a:rPr lang="el-GR" sz="3900" b="1" dirty="0" smtClean="0">
                <a:solidFill>
                  <a:srgbClr val="002060"/>
                </a:solidFill>
              </a:rPr>
              <a:t>Αγγλία 2012-2014</a:t>
            </a:r>
            <a:endParaRPr lang="el-GR" sz="3900" b="1" dirty="0">
              <a:solidFill>
                <a:srgbClr val="002060"/>
              </a:solidFill>
            </a:endParaRPr>
          </a:p>
        </p:txBody>
      </p:sp>
      <p:sp>
        <p:nvSpPr>
          <p:cNvPr id="4" name="Θέση αριθμού διαφάνειας 3"/>
          <p:cNvSpPr>
            <a:spLocks noGrp="1"/>
          </p:cNvSpPr>
          <p:nvPr>
            <p:ph type="sldNum" sz="quarter" idx="12"/>
          </p:nvPr>
        </p:nvSpPr>
        <p:spPr/>
        <p:txBody>
          <a:bodyPr/>
          <a:lstStyle/>
          <a:p>
            <a:fld id="{898E2255-A089-4A56-BA1D-F02316C0ED83}" type="slidenum">
              <a:rPr lang="el-GR" smtClean="0"/>
              <a:t>7</a:t>
            </a:fld>
            <a:endParaRPr lang="el-GR"/>
          </a:p>
        </p:txBody>
      </p:sp>
    </p:spTree>
    <p:extLst>
      <p:ext uri="{BB962C8B-B14F-4D97-AF65-F5344CB8AC3E}">
        <p14:creationId xmlns:p14="http://schemas.microsoft.com/office/powerpoint/2010/main" val="3342430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51061" y="260392"/>
            <a:ext cx="11148413" cy="6376578"/>
          </a:xfrm>
        </p:spPr>
        <p:txBody>
          <a:bodyPr>
            <a:normAutofit lnSpcReduction="10000"/>
          </a:bodyPr>
          <a:lstStyle/>
          <a:p>
            <a:pPr marL="0" indent="0" algn="ctr">
              <a:buNone/>
            </a:pPr>
            <a:r>
              <a:rPr lang="el-GR" sz="3600" b="1" dirty="0" smtClean="0">
                <a:solidFill>
                  <a:srgbClr val="FF0000"/>
                </a:solidFill>
              </a:rPr>
              <a:t>ΤΑ ΠΡΑΓΜΑΤΙΚΑ ΠΕΡΙΣΤΑΤΙΚΑ</a:t>
            </a:r>
          </a:p>
          <a:p>
            <a:pPr algn="just"/>
            <a:r>
              <a:rPr lang="el-GR" sz="3600" b="1" dirty="0" smtClean="0">
                <a:solidFill>
                  <a:srgbClr val="002060"/>
                </a:solidFill>
              </a:rPr>
              <a:t>Ο όρος «Ελληνική Γιαούρτη» δεν είναι καθιερωμένος στην Ελλάδα, όπου γίνεται λόγος για «Γιαούρτη» χωρίς τον προσδιορισμό Ελληνική</a:t>
            </a:r>
          </a:p>
          <a:p>
            <a:pPr algn="just"/>
            <a:r>
              <a:rPr lang="el-GR" sz="3600" b="1" dirty="0" smtClean="0">
                <a:solidFill>
                  <a:srgbClr val="00B050"/>
                </a:solidFill>
              </a:rPr>
              <a:t>Η Γιαούρτη στην Ελλάδα παρασκευάζεται όχι μόνο από Ελληνικό γάλα αλλά και από εισαγόμενο</a:t>
            </a:r>
          </a:p>
          <a:p>
            <a:pPr algn="just"/>
            <a:r>
              <a:rPr lang="el-GR" sz="3600" b="1" dirty="0" smtClean="0">
                <a:solidFill>
                  <a:srgbClr val="C00000"/>
                </a:solidFill>
              </a:rPr>
              <a:t>Στην Ελλάδα η «Γιαούρτη» παρασκευάζεται από γάλα όχι μόνο πρόβειο ή κατσικίσιο (παραδοσιακή παρασκευή), αλλά και αγελαδινό</a:t>
            </a:r>
          </a:p>
          <a:p>
            <a:pPr algn="just"/>
            <a:r>
              <a:rPr lang="el-GR" sz="3600" b="1" dirty="0" smtClean="0">
                <a:solidFill>
                  <a:srgbClr val="7030A0"/>
                </a:solidFill>
              </a:rPr>
              <a:t>Η εταιρία ΦΑΓΕ πουλούσε «Ελληνική Γιαούρτη» και στις ΗΠΑ η οποία όμως παραγόταν στις ΗΠΑ και όχι στην Ελλάδα</a:t>
            </a:r>
          </a:p>
          <a:p>
            <a:pPr marL="0" indent="0">
              <a:buNone/>
            </a:pPr>
            <a:endParaRPr lang="el-GR" dirty="0"/>
          </a:p>
          <a:p>
            <a:pPr marL="0" indent="0">
              <a:buNone/>
            </a:pPr>
            <a:endParaRPr lang="el-GR" dirty="0"/>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8</a:t>
            </a:fld>
            <a:endParaRPr lang="el-GR"/>
          </a:p>
        </p:txBody>
      </p:sp>
    </p:spTree>
    <p:extLst>
      <p:ext uri="{BB962C8B-B14F-4D97-AF65-F5344CB8AC3E}">
        <p14:creationId xmlns:p14="http://schemas.microsoft.com/office/powerpoint/2010/main" val="2936382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5563" y="320948"/>
            <a:ext cx="10748237" cy="6309965"/>
          </a:xfrm>
        </p:spPr>
        <p:txBody>
          <a:bodyPr>
            <a:normAutofit/>
          </a:bodyPr>
          <a:lstStyle/>
          <a:p>
            <a:pPr algn="just"/>
            <a:r>
              <a:rPr lang="el-GR" sz="3600" b="1" dirty="0" smtClean="0">
                <a:solidFill>
                  <a:srgbClr val="002060"/>
                </a:solidFill>
              </a:rPr>
              <a:t>Η «Ελληνική Γιαούρτη» είναι γνωστή στο κοινό για την </a:t>
            </a:r>
            <a:r>
              <a:rPr lang="el-GR" sz="3600" b="1" dirty="0" err="1" smtClean="0">
                <a:solidFill>
                  <a:srgbClr val="002060"/>
                </a:solidFill>
              </a:rPr>
              <a:t>παχειά</a:t>
            </a:r>
            <a:r>
              <a:rPr lang="el-GR" sz="3600" b="1" dirty="0" smtClean="0">
                <a:solidFill>
                  <a:srgbClr val="002060"/>
                </a:solidFill>
              </a:rPr>
              <a:t> και κρεμώδη υφή της.</a:t>
            </a:r>
            <a:r>
              <a:rPr lang="en-US" sz="3600" b="1" dirty="0" smtClean="0">
                <a:solidFill>
                  <a:srgbClr val="002060"/>
                </a:solidFill>
              </a:rPr>
              <a:t> </a:t>
            </a:r>
            <a:r>
              <a:rPr lang="el-GR" sz="3600" b="1" dirty="0" smtClean="0">
                <a:solidFill>
                  <a:srgbClr val="002060"/>
                </a:solidFill>
              </a:rPr>
              <a:t>Όταν προέρχεται από γάλα πρόβειο ή κατσικίσιο υπάρχει εκ του φυσικού της. Όταν προέρχεται από γάλα αγελαδινό γίνεται στράγγιση. </a:t>
            </a:r>
            <a:r>
              <a:rPr lang="en-US" sz="3600" b="1" dirty="0" smtClean="0">
                <a:solidFill>
                  <a:srgbClr val="002060"/>
                </a:solidFill>
              </a:rPr>
              <a:t>O</a:t>
            </a:r>
            <a:r>
              <a:rPr lang="el-GR" sz="3600" b="1" dirty="0">
                <a:solidFill>
                  <a:srgbClr val="002060"/>
                </a:solidFill>
              </a:rPr>
              <a:t> </a:t>
            </a:r>
            <a:r>
              <a:rPr lang="el-GR" sz="3600" b="1" dirty="0" smtClean="0">
                <a:solidFill>
                  <a:srgbClr val="002060"/>
                </a:solidFill>
              </a:rPr>
              <a:t>παραδοσιακός τρόπος στράγγισης είναι με χρήση υφάσματος. Ο σύγχρονος τρόπος στράγγισης είναι με </a:t>
            </a:r>
            <a:r>
              <a:rPr lang="el-GR" sz="3600" b="1" dirty="0" err="1" smtClean="0">
                <a:solidFill>
                  <a:srgbClr val="002060"/>
                </a:solidFill>
              </a:rPr>
              <a:t>φυγοκέντρηση</a:t>
            </a:r>
            <a:r>
              <a:rPr lang="en-US" sz="3600" b="1" dirty="0" smtClean="0">
                <a:solidFill>
                  <a:srgbClr val="002060"/>
                </a:solidFill>
              </a:rPr>
              <a:t> </a:t>
            </a:r>
            <a:r>
              <a:rPr lang="el-GR" sz="3600" b="1" dirty="0" smtClean="0">
                <a:solidFill>
                  <a:srgbClr val="002060"/>
                </a:solidFill>
              </a:rPr>
              <a:t>και </a:t>
            </a:r>
            <a:r>
              <a:rPr lang="el-GR" sz="3600" b="1" dirty="0" err="1" smtClean="0">
                <a:solidFill>
                  <a:srgbClr val="002060"/>
                </a:solidFill>
              </a:rPr>
              <a:t>υπερδιήθηση</a:t>
            </a:r>
            <a:r>
              <a:rPr lang="el-GR" sz="3600" b="1" dirty="0" smtClean="0">
                <a:solidFill>
                  <a:srgbClr val="002060"/>
                </a:solidFill>
              </a:rPr>
              <a:t>.</a:t>
            </a:r>
            <a:r>
              <a:rPr lang="en-US" sz="3600" b="1" dirty="0" smtClean="0">
                <a:solidFill>
                  <a:srgbClr val="002060"/>
                </a:solidFill>
              </a:rPr>
              <a:t> </a:t>
            </a:r>
            <a:r>
              <a:rPr lang="el-GR" sz="3600" b="1" dirty="0" smtClean="0">
                <a:solidFill>
                  <a:srgbClr val="002060"/>
                </a:solidFill>
              </a:rPr>
              <a:t>Η ΦΑΓΕ δεν χρησιμοποιούσε τον παραδοσιακό τρόπο στράγγισης.</a:t>
            </a:r>
          </a:p>
          <a:p>
            <a:pPr algn="just"/>
            <a:r>
              <a:rPr lang="el-GR" sz="3600" b="1" dirty="0" smtClean="0">
                <a:solidFill>
                  <a:srgbClr val="00B050"/>
                </a:solidFill>
              </a:rPr>
              <a:t>Άλλος τρόπος για να πετύχεις την </a:t>
            </a:r>
            <a:r>
              <a:rPr lang="el-GR" sz="3600" b="1" dirty="0" err="1" smtClean="0">
                <a:solidFill>
                  <a:srgbClr val="00B050"/>
                </a:solidFill>
              </a:rPr>
              <a:t>παχειά</a:t>
            </a:r>
            <a:r>
              <a:rPr lang="el-GR" sz="3600" b="1" dirty="0" smtClean="0">
                <a:solidFill>
                  <a:srgbClr val="00B050"/>
                </a:solidFill>
              </a:rPr>
              <a:t> και κρεμώδη υφή είναι η προσθήκη παχυντικών. Η «Ελληνική Γιαούρτη» δεν είχε παχυντικά.  </a:t>
            </a:r>
            <a:endParaRPr lang="el-GR" sz="3600" b="1" dirty="0">
              <a:solidFill>
                <a:srgbClr val="00B050"/>
              </a:solidFill>
            </a:endParaRPr>
          </a:p>
        </p:txBody>
      </p:sp>
      <p:sp>
        <p:nvSpPr>
          <p:cNvPr id="2" name="Θέση αριθμού διαφάνειας 1"/>
          <p:cNvSpPr>
            <a:spLocks noGrp="1"/>
          </p:cNvSpPr>
          <p:nvPr>
            <p:ph type="sldNum" sz="quarter" idx="12"/>
          </p:nvPr>
        </p:nvSpPr>
        <p:spPr/>
        <p:txBody>
          <a:bodyPr/>
          <a:lstStyle/>
          <a:p>
            <a:fld id="{898E2255-A089-4A56-BA1D-F02316C0ED83}" type="slidenum">
              <a:rPr lang="el-GR" smtClean="0"/>
              <a:t>9</a:t>
            </a:fld>
            <a:endParaRPr lang="el-GR"/>
          </a:p>
        </p:txBody>
      </p:sp>
    </p:spTree>
    <p:extLst>
      <p:ext uri="{BB962C8B-B14F-4D97-AF65-F5344CB8AC3E}">
        <p14:creationId xmlns:p14="http://schemas.microsoft.com/office/powerpoint/2010/main" val="625857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625</TotalTime>
  <Words>2323</Words>
  <Application>Microsoft Office PowerPoint</Application>
  <PresentationFormat>Προσαρμογή</PresentationFormat>
  <Paragraphs>264</Paragraphs>
  <Slides>44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44</vt:i4>
      </vt:variant>
    </vt:vector>
  </HeadingPairs>
  <TitlesOfParts>
    <vt:vector size="45" baseType="lpstr">
      <vt:lpstr>Θέμα του Office</vt:lpstr>
      <vt:lpstr>ΠΓΕ / ΠΟΠ ΓΕΩΓΡΑΦΙΚΟΙ ΟΡΟΙ &amp; ΑΘΕΜΙΤΟΣ ΑΝΤΑΓΩΝΙΣΜΟΣ</vt:lpstr>
      <vt:lpstr>Παρουσίαση του PowerPoint</vt:lpstr>
      <vt:lpstr>Παρουσίαση του PowerPoint</vt:lpstr>
      <vt:lpstr>ΠΑΡΑΠΛΑΝΗΤΙΚΗ ΧΡΗΣΗ ΓΕΩΓΡΑΦΙΚΩΝ ΟΡΩΝ =  = ΑΘΕΜΙΤΟΣ ΑΝΤΑΓΩΝΙΣΜΟΣ</vt:lpstr>
      <vt:lpstr>ΔΙΚΑΣΤΙΚΗ ΑΠΑΓΟΡΕΥΣΗ  ΤΗΣ ΚΥΚΛΟΦΟΡΙΑΣ ΠΡΟΪΟΝΤΟΣ ΠΟΥ ΦΕΡΕΙ  ΠΑΡΑΠΛΑΝΗΤΙΚΟΥΣ ΓΕΩΓΡΑΦΙΚΟΥΣ ΟΡΟΥΣ</vt:lpstr>
      <vt:lpstr>ΑΓΓΛΙΚΕΣ ΔΙΚΑΣΤΙΚΕΣ ΑΠΟΦΑΣΕΙΣ (με βάση τον αθέμιτο ανταγωνισμό)</vt:lpstr>
      <vt:lpstr> </vt:lpstr>
      <vt:lpstr>Παρουσίαση του PowerPoint</vt:lpstr>
      <vt:lpstr>Παρουσίαση του PowerPoint</vt:lpstr>
      <vt:lpstr>Παρουσίαση του PowerPoint</vt:lpstr>
      <vt:lpstr>Παρουσίαση του PowerPoint</vt:lpstr>
      <vt:lpstr>Το νομικό ζήτημα: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“AUS DER CHAMPAGNERBRATBIRNE” ΓΕΡΜΑΝΙΚΟ ΑΚΥΡΩΤΙΚΟ, 19.05.2005</vt:lpstr>
      <vt:lpstr>Παρουσίαση του PowerPoint</vt:lpstr>
      <vt:lpstr>CHAMPAGNER SORBET - ΣΟΡΜΠΕ ΣΑΜΠΑΝΙΑΣ ΓΕΡΜΑΝΙΚΟ ΑΚΥΡΩΤΙΚΟ 02.06.2016 ΔΙΚΑΣΤΗΡΙΟ Ε.Ε. 20.12.2017, C-393/16</vt:lpstr>
      <vt:lpstr>Παρουσίαση του PowerPoint</vt:lpstr>
      <vt:lpstr>Το νομικό ζήτημα: (  υπάρχει εκμετάλλευση της φήμης ;  )</vt:lpstr>
      <vt:lpstr>“Deutscher Balsamico” (Γερμανικό Ακυρωτικό, 12.04.2018)</vt:lpstr>
      <vt:lpstr>Το νομικό ζήτημα:</vt:lpstr>
      <vt:lpstr>Παρουσίαση του PowerPoint</vt:lpstr>
      <vt:lpstr>«ΑΛΑΤΙ ΙΜΑΛΑΪΩΝ» (Γερμανικό Ακυρωτικό 31.03.2016)</vt:lpstr>
      <vt:lpstr>Παρουσίαση του PowerPoint</vt:lpstr>
      <vt:lpstr>ΕΛΛΗΝΙΚΕΣ ΔΙΚΑΣΤΙΚΕΣ ΑΠΟΦΑΣΕΙΣ</vt:lpstr>
      <vt:lpstr>BUDWEISER BURGERBRAU - BUDWEISER BUDVAR (ΑΠ 330/2007, ΔΕΕ 2007, 913)</vt:lpstr>
      <vt:lpstr>Παρουσίαση του PowerPoint</vt:lpstr>
      <vt:lpstr>ΚΑΤΙΚΙ ΔΟΜΟΚΟΥ (ΜΠ Λαμίας 1080/2000, ΕπισκΕΔ 2001, 256)</vt:lpstr>
      <vt:lpstr>ΖΑΓΟΡΙ – ΖΑΓΟΡΟΧΩΡΙΑ (ΒΙΚΟΣ) (ΜΠ Ιωαννίνων 1386/2007, ΧρΙ.Δ. 2007, 753)</vt:lpstr>
      <vt:lpstr>Τι έκρινε το Δικαστήριο</vt:lpstr>
      <vt:lpstr>ΚΟΛΥΜΠΑΡΙ (ελαιόλαδο) (ΕΘ 2331/2007, ΕπισκΕΔ 2008, 123)</vt:lpstr>
      <vt:lpstr>Παρουσίαση του PowerPoint</vt:lpstr>
      <vt:lpstr>ΡΟΜΠΟΛΑ (ΠΠΑ 8872/2001, ΕΕμπΔ 2002, 173)</vt:lpstr>
      <vt:lpstr>Το νομική ζήτημα:</vt:lpstr>
      <vt:lpstr>Τι έκρινε το Δικαστήριο</vt:lpstr>
      <vt:lpstr>Η απόφαση είναι λάθος</vt:lpstr>
      <vt:lpstr>ZEA (EMMER) σιτάρι (ΜΠ Λάρισας 1156/2012) </vt:lpstr>
      <vt:lpstr>Παρουσίαση του PowerPoint</vt:lpstr>
      <vt:lpstr>ΣΥΜΠΕΡΑΣΜΑΤΑ - ΠΡΑΚΤΙΚΕΣ ΟΔΗΓΙΕΣ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 CHRISSANTHIS</dc:creator>
  <cp:lastModifiedBy>ΝΟΤΑ ΓΕΟΡΓΟΠΟΥΛΟΥ</cp:lastModifiedBy>
  <cp:revision>83</cp:revision>
  <dcterms:created xsi:type="dcterms:W3CDTF">2018-08-26T08:37:25Z</dcterms:created>
  <dcterms:modified xsi:type="dcterms:W3CDTF">2018-09-18T15:36:44Z</dcterms:modified>
</cp:coreProperties>
</file>