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3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5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6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0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4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1" r:id="rId2"/>
    <p:sldId id="427" r:id="rId3"/>
    <p:sldId id="428" r:id="rId4"/>
    <p:sldId id="448" r:id="rId5"/>
    <p:sldId id="452" r:id="rId6"/>
    <p:sldId id="422" r:id="rId7"/>
    <p:sldId id="434" r:id="rId8"/>
    <p:sldId id="430" r:id="rId9"/>
    <p:sldId id="432" r:id="rId10"/>
    <p:sldId id="436" r:id="rId11"/>
    <p:sldId id="431" r:id="rId12"/>
    <p:sldId id="437" r:id="rId13"/>
    <p:sldId id="423" r:id="rId14"/>
    <p:sldId id="433" r:id="rId15"/>
    <p:sldId id="453" r:id="rId16"/>
    <p:sldId id="445" r:id="rId17"/>
    <p:sldId id="418" r:id="rId18"/>
  </p:sldIdLst>
  <p:sldSz cx="9144000" cy="5143500" type="screen16x9"/>
  <p:notesSz cx="6669088" cy="97536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3" userDrawn="1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AF1FA"/>
    <a:srgbClr val="024DA1"/>
    <a:srgbClr val="410821"/>
    <a:srgbClr val="55092C"/>
    <a:srgbClr val="14438E"/>
    <a:srgbClr val="710D3A"/>
    <a:srgbClr val="708B35"/>
    <a:srgbClr val="F0AD33"/>
    <a:srgbClr val="BD8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3257" autoAdjust="0"/>
  </p:normalViewPr>
  <p:slideViewPr>
    <p:cSldViewPr snapToGrid="0" snapToObjects="1">
      <p:cViewPr varScale="1">
        <p:scale>
          <a:sx n="143" d="100"/>
          <a:sy n="143" d="100"/>
        </p:scale>
        <p:origin x="109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4443"/>
    </p:cViewPr>
  </p:sorterViewPr>
  <p:notesViewPr>
    <p:cSldViewPr>
      <p:cViewPr>
        <p:scale>
          <a:sx n="80" d="100"/>
          <a:sy n="80" d="100"/>
        </p:scale>
        <p:origin x="-3942" y="-216"/>
      </p:cViewPr>
      <p:guideLst>
        <p:guide orient="horz" pos="3108"/>
        <p:guide pos="2123"/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heme" Target="../theme/theme3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1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777475" y="1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23A9D8F9-E344-4FA7-8F69-C4253FB1852C}" type="datetimeFigureOut">
              <a:rPr lang="en-IE" smtClean="0"/>
              <a:pPr/>
              <a:t>19/09/2018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264038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777475" y="9264038"/>
            <a:ext cx="2890043" cy="487994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6C21A757-AB4D-4531-A555-0CB47F6231C3}" type="slidenum">
              <a:rPr lang="en-IE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28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heme" Target="../theme/theme2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2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777609" y="2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/>
          <a:lstStyle>
            <a:lvl1pPr algn="r">
              <a:defRPr sz="1200"/>
            </a:lvl1pPr>
          </a:lstStyle>
          <a:p>
            <a:fld id="{BE2683A7-CB78-49F9-807D-4EF78F551843}" type="datetimeFigureOut">
              <a:rPr lang="en-IE" smtClean="0"/>
              <a:pPr/>
              <a:t>19/09/2018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102296" y="484312"/>
            <a:ext cx="4474542" cy="25164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66909" y="3148608"/>
            <a:ext cx="5335270" cy="5873474"/>
          </a:xfrm>
          <a:prstGeom prst="rect">
            <a:avLst/>
          </a:prstGeom>
        </p:spPr>
        <p:txBody>
          <a:bodyPr vert="horz" lIns="90052" tIns="45027" rIns="90052" bIns="4502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264229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777609" y="9264229"/>
            <a:ext cx="2889938" cy="487680"/>
          </a:xfrm>
          <a:prstGeom prst="rect">
            <a:avLst/>
          </a:prstGeom>
        </p:spPr>
        <p:txBody>
          <a:bodyPr vert="horz" lIns="90052" tIns="45027" rIns="90052" bIns="45027" rtlCol="0" anchor="b"/>
          <a:lstStyle>
            <a:lvl1pPr algn="r">
              <a:defRPr sz="1200"/>
            </a:lvl1pPr>
          </a:lstStyle>
          <a:p>
            <a:fld id="{1DEEFC55-EB6F-418A-AFE4-51571F9531A0}" type="slidenum">
              <a:rPr lang="en-IE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80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47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58279" y="3652664"/>
            <a:ext cx="4752529" cy="53694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148608"/>
            <a:ext cx="4680521" cy="6264696"/>
          </a:xfrm>
        </p:spPr>
        <p:txBody>
          <a:bodyPr/>
          <a:lstStyle/>
          <a:p>
            <a:pPr algn="just">
              <a:spcBef>
                <a:spcPts val="1000"/>
              </a:spcBef>
            </a:pPr>
            <a:endParaRPr lang="el-GR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02295" y="3148608"/>
            <a:ext cx="4536505" cy="5873474"/>
          </a:xfrm>
        </p:spPr>
        <p:txBody>
          <a:bodyPr/>
          <a:lstStyle/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47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220616"/>
            <a:ext cx="4680521" cy="5801466"/>
          </a:xfrm>
        </p:spPr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292624"/>
            <a:ext cx="4608513" cy="572945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0288" y="3292624"/>
            <a:ext cx="4608513" cy="5873474"/>
          </a:xfrm>
        </p:spPr>
        <p:txBody>
          <a:bodyPr/>
          <a:lstStyle/>
          <a:p>
            <a:pPr marL="0" lvl="1" algn="just"/>
            <a:endParaRPr lang="en-IE" dirty="0" smtClean="0"/>
          </a:p>
          <a:p>
            <a:pPr algn="just"/>
            <a:endParaRPr lang="en-IE" dirty="0" smtClean="0"/>
          </a:p>
          <a:p>
            <a:pPr marL="444219" lvl="1" indent="-444219" algn="just">
              <a:spcBef>
                <a:spcPts val="1187"/>
              </a:spcBef>
              <a:spcAft>
                <a:spcPts val="1187"/>
              </a:spcAft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algn="just"/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1073-FED1-4B82-9DE9-2F5DEAB8DA33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5301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268288"/>
            <a:ext cx="4403725" cy="247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0287" y="3148608"/>
            <a:ext cx="4536505" cy="5873474"/>
          </a:xfrm>
        </p:spPr>
        <p:txBody>
          <a:bodyPr>
            <a:normAutofit/>
          </a:bodyPr>
          <a:lstStyle/>
          <a:p>
            <a:pPr algn="just"/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6641E-227D-422C-8805-AA55C917510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5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148608"/>
            <a:ext cx="4680521" cy="6408712"/>
          </a:xfrm>
        </p:spPr>
        <p:txBody>
          <a:bodyPr/>
          <a:lstStyle/>
          <a:p>
            <a:pPr algn="just">
              <a:spcBef>
                <a:spcPts val="1000"/>
              </a:spcBef>
            </a:pPr>
            <a:endParaRPr lang="el-GR" dirty="0">
              <a:latin typeface="+mj-lt"/>
              <a:ea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436640"/>
            <a:ext cx="4680520" cy="5585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292624"/>
            <a:ext cx="4680521" cy="5729458"/>
          </a:xfrm>
        </p:spPr>
        <p:txBody>
          <a:bodyPr/>
          <a:lstStyle/>
          <a:p>
            <a:pPr algn="ctr"/>
            <a:endParaRPr lang="el-GR" sz="1400" dirty="0" smtClean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6909" y="3148608"/>
            <a:ext cx="5335270" cy="640871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47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7" y="3508648"/>
            <a:ext cx="4680521" cy="551343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58279" y="3436640"/>
            <a:ext cx="4752529" cy="5585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03313" y="484188"/>
            <a:ext cx="4471987" cy="251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0288" y="3364632"/>
            <a:ext cx="4608512" cy="5760640"/>
          </a:xfrm>
        </p:spPr>
        <p:txBody>
          <a:bodyPr/>
          <a:lstStyle/>
          <a:p>
            <a:pPr algn="just">
              <a:spcBef>
                <a:spcPts val="800"/>
              </a:spcBef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DEEFC55-EB6F-418A-AFE4-51571F9531A0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8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46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30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58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242882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74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61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65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49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79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4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63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5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1B8F-1533-C54E-AA52-E1B7E4925B16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CF0A-C2A7-714A-9FE8-A737F5D6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6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13.png"/><Relationship Id="rId5" Type="http://schemas.openxmlformats.org/officeDocument/2006/relationships/tags" Target="../tags/tag162.xml"/><Relationship Id="rId10" Type="http://schemas.openxmlformats.org/officeDocument/2006/relationships/image" Target="../media/image12.jpeg"/><Relationship Id="rId4" Type="http://schemas.openxmlformats.org/officeDocument/2006/relationships/tags" Target="../tags/tag161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../media/image15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14.jpeg"/><Relationship Id="rId5" Type="http://schemas.openxmlformats.org/officeDocument/2006/relationships/tags" Target="../tags/tag171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70.xml"/><Relationship Id="rId9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81.xml"/><Relationship Id="rId9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9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96.xml"/><Relationship Id="rId9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16.png"/><Relationship Id="rId5" Type="http://schemas.openxmlformats.org/officeDocument/2006/relationships/tags" Target="../tags/tag208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3.jpeg"/><Relationship Id="rId5" Type="http://schemas.openxmlformats.org/officeDocument/2006/relationships/tags" Target="../tags/tag8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7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6.png"/><Relationship Id="rId5" Type="http://schemas.openxmlformats.org/officeDocument/2006/relationships/tags" Target="../tags/tag117.xml"/><Relationship Id="rId10" Type="http://schemas.openxmlformats.org/officeDocument/2006/relationships/image" Target="../media/image5.png"/><Relationship Id="rId4" Type="http://schemas.openxmlformats.org/officeDocument/2006/relationships/tags" Target="../tags/tag116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8.png"/><Relationship Id="rId5" Type="http://schemas.openxmlformats.org/officeDocument/2006/relationships/tags" Target="../tags/tag130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10.png"/><Relationship Id="rId5" Type="http://schemas.openxmlformats.org/officeDocument/2006/relationships/tags" Target="../tags/tag141.xml"/><Relationship Id="rId10" Type="http://schemas.openxmlformats.org/officeDocument/2006/relationships/image" Target="../media/image9.png"/><Relationship Id="rId4" Type="http://schemas.openxmlformats.org/officeDocument/2006/relationships/tags" Target="../tags/tag140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50.xml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44844" y="1743911"/>
            <a:ext cx="7744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Η ΠΕΡΙΠΤΩΣΗ ΤΩΝ ΣΥΛΛΟΓΙΚΩΝ </a:t>
            </a:r>
          </a:p>
          <a:p>
            <a:pPr algn="ctr"/>
            <a:r>
              <a:rPr lang="el-GR" sz="26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ΣΗΜΑΤΩΝ ΤΗΣ ΕΕ</a:t>
            </a:r>
            <a:endParaRPr lang="el-GR" sz="2600" b="1" spc="-150" dirty="0">
              <a:solidFill>
                <a:srgbClr val="024DA1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65014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0" name="Picture 2" descr="http://prodfna:8051/FileNetImageFacade/viewimage?imageId=10536956&amp;key=c3576404-557b-4e3d-adb0-8807046386e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32" y="2603239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odfna:8051/FileNetImageFacade/viewimage?imageId=128118406&amp;key=c3576404-557b-4e3d-adb0-8807046386e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7" y="1073885"/>
            <a:ext cx="1482234" cy="11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>
            <p:custDataLst>
              <p:tags r:id="rId6"/>
            </p:custDataLst>
          </p:nvPr>
        </p:nvSpPr>
        <p:spPr bwMode="auto">
          <a:xfrm>
            <a:off x="662843" y="710597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ΑΠΟΛΥΤΟΙ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732" y="1470489"/>
            <a:ext cx="3937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PROSCIUTTO DI PARMA</a:t>
            </a:r>
            <a:endParaRPr lang="en-IE" sz="2600" b="1" dirty="0"/>
          </a:p>
        </p:txBody>
      </p:sp>
      <p:sp>
        <p:nvSpPr>
          <p:cNvPr id="2" name="AutoShape 2" descr="Resultado de imagen de SALAKIS FET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12" y="2596521"/>
            <a:ext cx="2878985" cy="19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1575" y="2127516"/>
            <a:ext cx="3066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/>
                </a:solidFill>
              </a:rPr>
              <a:t>(</a:t>
            </a:r>
            <a:r>
              <a:rPr lang="el-GR" sz="1600" b="1" dirty="0" smtClean="0">
                <a:solidFill>
                  <a:schemeClr val="tx2"/>
                </a:solidFill>
              </a:rPr>
              <a:t>ΠΟΠ: </a:t>
            </a:r>
            <a:r>
              <a:rPr lang="en-IE" sz="1600" dirty="0">
                <a:solidFill>
                  <a:schemeClr val="tx2"/>
                </a:solidFill>
              </a:rPr>
              <a:t>PROSCIUTTO DI </a:t>
            </a:r>
            <a:r>
              <a:rPr lang="en-IE" sz="1600" dirty="0" smtClean="0">
                <a:solidFill>
                  <a:schemeClr val="tx2"/>
                </a:solidFill>
              </a:rPr>
              <a:t>PARMA</a:t>
            </a:r>
            <a:r>
              <a:rPr lang="el-GR" sz="1600" dirty="0">
                <a:solidFill>
                  <a:schemeClr val="tx2"/>
                </a:solidFill>
              </a:rPr>
              <a:t>)</a:t>
            </a:r>
            <a:endParaRPr lang="en-IE" sz="1600" dirty="0">
              <a:solidFill>
                <a:schemeClr val="tx2"/>
              </a:solidFill>
            </a:endParaRPr>
          </a:p>
          <a:p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5692" y="2129243"/>
            <a:ext cx="3066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/>
                </a:solidFill>
              </a:rPr>
              <a:t>(</a:t>
            </a:r>
            <a:r>
              <a:rPr lang="el-GR" sz="1600" b="1" dirty="0" smtClean="0">
                <a:solidFill>
                  <a:schemeClr val="tx2"/>
                </a:solidFill>
              </a:rPr>
              <a:t>ΠΟΠ: </a:t>
            </a:r>
            <a:r>
              <a:rPr lang="en-IE" sz="1600" dirty="0" smtClean="0">
                <a:solidFill>
                  <a:schemeClr val="tx2"/>
                </a:solidFill>
              </a:rPr>
              <a:t>LYGOURIO ASKLIPIOU</a:t>
            </a:r>
            <a:r>
              <a:rPr lang="el-GR" sz="1600" dirty="0" smtClean="0">
                <a:solidFill>
                  <a:schemeClr val="tx2"/>
                </a:solidFill>
              </a:rPr>
              <a:t>)</a:t>
            </a:r>
            <a:endParaRPr lang="en-IE" sz="1600" dirty="0">
              <a:solidFill>
                <a:schemeClr val="tx2"/>
              </a:solidFill>
            </a:endParaRPr>
          </a:p>
          <a:p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4889" y="4421833"/>
            <a:ext cx="3066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/>
                </a:solidFill>
              </a:rPr>
              <a:t>(</a:t>
            </a:r>
            <a:r>
              <a:rPr lang="el-GR" sz="1600" b="1" dirty="0" smtClean="0">
                <a:solidFill>
                  <a:schemeClr val="tx2"/>
                </a:solidFill>
              </a:rPr>
              <a:t>ΠΟΠ: </a:t>
            </a:r>
            <a:r>
              <a:rPr lang="en-IE" sz="1600" dirty="0" smtClean="0">
                <a:solidFill>
                  <a:schemeClr val="tx2"/>
                </a:solidFill>
              </a:rPr>
              <a:t>BEAUJOLAIS</a:t>
            </a:r>
            <a:r>
              <a:rPr lang="el-GR" sz="1600" dirty="0" smtClean="0">
                <a:solidFill>
                  <a:schemeClr val="tx2"/>
                </a:solidFill>
              </a:rPr>
              <a:t>)</a:t>
            </a:r>
            <a:endParaRPr lang="en-IE" sz="1600" dirty="0">
              <a:solidFill>
                <a:schemeClr val="tx2"/>
              </a:solidFill>
            </a:endParaRPr>
          </a:p>
          <a:p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1165" y="4424951"/>
            <a:ext cx="13003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/>
                </a:solidFill>
              </a:rPr>
              <a:t>(</a:t>
            </a:r>
            <a:r>
              <a:rPr lang="el-GR" sz="1600" b="1" dirty="0" smtClean="0">
                <a:solidFill>
                  <a:schemeClr val="tx2"/>
                </a:solidFill>
              </a:rPr>
              <a:t>ΠΟΠ: </a:t>
            </a:r>
            <a:r>
              <a:rPr lang="en-IE" sz="1600" dirty="0" smtClean="0">
                <a:solidFill>
                  <a:schemeClr val="tx2"/>
                </a:solidFill>
              </a:rPr>
              <a:t>FETA</a:t>
            </a:r>
            <a:r>
              <a:rPr lang="el-GR" sz="1600" dirty="0" smtClean="0">
                <a:solidFill>
                  <a:schemeClr val="tx2"/>
                </a:solidFill>
              </a:rPr>
              <a:t>)</a:t>
            </a:r>
            <a:endParaRPr lang="en-IE" sz="1600" dirty="0">
              <a:solidFill>
                <a:schemeClr val="tx2"/>
              </a:solidFill>
            </a:endParaRPr>
          </a:p>
          <a:p>
            <a:endParaRPr lang="en-I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30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703557" y="1773830"/>
            <a:ext cx="4308710" cy="30860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1800" dirty="0">
              <a:solidFill>
                <a:schemeClr val="tx2"/>
              </a:solidFill>
              <a:latin typeface="Arial"/>
            </a:endParaRPr>
          </a:p>
          <a:p>
            <a:pPr marL="449263" indent="-271463" algn="just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1800" b="1" dirty="0" smtClean="0">
                <a:solidFill>
                  <a:schemeClr val="tx2"/>
                </a:solidFill>
              </a:rPr>
              <a:t>Περιγραφικοί όροι</a:t>
            </a:r>
          </a:p>
          <a:p>
            <a:pPr marL="449263" indent="-271463" algn="just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1800" b="1" dirty="0" smtClean="0">
                <a:solidFill>
                  <a:schemeClr val="tx2"/>
                </a:solidFill>
              </a:rPr>
              <a:t>Γενικές </a:t>
            </a:r>
            <a:r>
              <a:rPr lang="el-GR" sz="1800" b="1" dirty="0">
                <a:solidFill>
                  <a:schemeClr val="tx2"/>
                </a:solidFill>
              </a:rPr>
              <a:t>Ε</a:t>
            </a:r>
            <a:r>
              <a:rPr lang="el-GR" sz="1800" b="1" dirty="0" smtClean="0">
                <a:solidFill>
                  <a:schemeClr val="tx2"/>
                </a:solidFill>
              </a:rPr>
              <a:t>νδείξεις (Κανον.  1151/2012)</a:t>
            </a:r>
          </a:p>
          <a:p>
            <a:pPr marL="449263" indent="-271463" algn="just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1800" b="1" dirty="0" smtClean="0">
                <a:solidFill>
                  <a:schemeClr val="tx2"/>
                </a:solidFill>
              </a:rPr>
              <a:t>Ευρέως χρησιμοποιούμενοι όροι</a:t>
            </a:r>
          </a:p>
          <a:p>
            <a:pPr marL="449263" indent="-271463" algn="just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1800" b="1" dirty="0" smtClean="0">
                <a:solidFill>
                  <a:schemeClr val="tx2"/>
                </a:solidFill>
              </a:rPr>
              <a:t>Επώνυμα</a:t>
            </a:r>
          </a:p>
          <a:p>
            <a:pPr marL="449263" indent="-271463" algn="just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1800" b="1" dirty="0" smtClean="0">
                <a:solidFill>
                  <a:schemeClr val="tx2"/>
                </a:solidFill>
              </a:rPr>
              <a:t>Ονομασίες χωρών</a:t>
            </a:r>
          </a:p>
          <a:p>
            <a:pPr marL="0" indent="0" algn="just">
              <a:buNone/>
            </a:pPr>
            <a:endParaRPr lang="el-GR" sz="1800" dirty="0" smtClean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3074" name="Picture 2" descr="http://prodfna:8051/FileNetImageFacade/viewimage?imageId=60912785&amp;key=c3576404-557b-4e3d-adb0-8807046386e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14" y="3509605"/>
            <a:ext cx="1530080" cy="148927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703557" y="1532402"/>
            <a:ext cx="5403965" cy="371366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>
                <a:solidFill>
                  <a:schemeClr val="tx2"/>
                </a:solidFill>
              </a:rPr>
              <a:t>Στοιχεία στα οποία δεν παρέχεται προστασία: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ΑΠΟΛΥΤΟΙ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57" y="1279161"/>
            <a:ext cx="1939516" cy="2230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1734" y="1286396"/>
            <a:ext cx="2094538" cy="27522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l-GR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Εκκρεμεί ενώπιον ΔΕΚ </a:t>
            </a:r>
            <a:r>
              <a:rPr lang="es-E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C-432/18</a:t>
            </a:r>
            <a:endParaRPr lang="en-IE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938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Conten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2841" y="2424224"/>
            <a:ext cx="8092795" cy="1283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dirty="0" smtClean="0">
                <a:solidFill>
                  <a:schemeClr val="tx2"/>
                </a:solidFill>
                <a:latin typeface="Arial"/>
              </a:rPr>
              <a:t>Ταυτόσημα προϊόντα</a:t>
            </a:r>
          </a:p>
          <a:p>
            <a:pPr algn="just"/>
            <a:r>
              <a:rPr lang="el-GR" sz="1800" dirty="0" smtClean="0">
                <a:solidFill>
                  <a:schemeClr val="tx2"/>
                </a:solidFill>
                <a:latin typeface="Arial"/>
              </a:rPr>
              <a:t>Συγκρίσιμα προϊόντα</a:t>
            </a:r>
          </a:p>
          <a:p>
            <a:pPr algn="just"/>
            <a:r>
              <a:rPr lang="el-GR" sz="1800" dirty="0" smtClean="0">
                <a:solidFill>
                  <a:schemeClr val="tx2"/>
                </a:solidFill>
                <a:latin typeface="Arial"/>
              </a:rPr>
              <a:t>Περιορισμός του καταλόγου προϊόντων</a:t>
            </a: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662842" y="1499965"/>
            <a:ext cx="8092795" cy="371366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1600" b="1" dirty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Σχετικά προϊόντα δυνάμει των Κανονισμών της ΕΕ:</a:t>
            </a:r>
            <a:endParaRPr lang="el-GR" sz="1600" b="1" dirty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endParaRPr lang="el-GR" sz="1600" dirty="0">
              <a:solidFill>
                <a:srgbClr val="14438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ΑΠΟΛΥΤΟΙ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8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98009" y="1743911"/>
            <a:ext cx="76710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OI ΓΕΩΓΡΑΦΙΚΕΣ ΕΝΔΕΙΞΕΙΣ ΩΣ ΣΧΕΤΙΚΟΙ ΛΟΓΟΙ ΑΠΑΡΑΔΕΚΤΟΥ Ή ΑΚΥΡΟΤΗΤΑΣ</a:t>
            </a:r>
            <a:endParaRPr lang="el-GR" sz="2600" b="1" spc="-150" dirty="0">
              <a:solidFill>
                <a:srgbClr val="024DA1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415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 bwMode="auto">
          <a:xfrm>
            <a:off x="662843" y="721230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ΣΧΕΤΙΚΟΙ 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83568" y="1876645"/>
            <a:ext cx="8092795" cy="188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l-G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7" name="Conten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62841" y="1240461"/>
            <a:ext cx="8092795" cy="3483939"/>
          </a:xfrm>
          <a:prstGeom prst="rect">
            <a:avLst/>
          </a:prstGeom>
          <a:solidFill>
            <a:srgbClr val="EAF1F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Άρθρο 8 ΚΣΕΕ -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Σχετικοί </a:t>
            </a:r>
            <a:r>
              <a:rPr lang="el-GR" sz="16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λόγοι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απαραδέκτου</a:t>
            </a:r>
          </a:p>
          <a:p>
            <a:pPr marL="0" indent="0" algn="ctr">
              <a:buNone/>
            </a:pPr>
            <a:endParaRPr lang="el-GR" sz="1600" dirty="0" smtClean="0">
              <a:solidFill>
                <a:schemeClr val="tx2"/>
              </a:solidFill>
              <a:latin typeface="Arial"/>
            </a:endParaRPr>
          </a:p>
          <a:p>
            <a:pPr algn="just">
              <a:buAutoNum type="arabicPeriod" startAt="6"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Κατόπιν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ανακοπής από οποιοδήποτε πρόσωπο στο οποίο το εφαρμοστέο δίκαιο επιτρέπει την άσκηση των δικαιωμάτων που απορρέουν από την ονομασία προέλευσης ή τη γεωγραφική ένδειξη, το κατατεθειμένο σήμα δεν καταχωρίζεται εφόσον και στον βαθμό που,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σύμφωνα με την ενωσιακή νομοθεσία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ή το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εθνικό δίκαιο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περί προστασίας των ονομασιών προέλευσης ή των γεωγραφικών ενδείξεων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: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806450" indent="-450850" algn="just">
              <a:buAutoNum type="romanLcParenR"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είχε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ήδη υποβληθεί αίτηση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για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ΟΠ ή ΓΕ πριν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από την ημερομηνία της αίτησης καταχώρισης του σήματος της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ΕΕ·</a:t>
            </a:r>
          </a:p>
          <a:p>
            <a:pPr marL="806450" indent="-450850" algn="just">
              <a:buAutoNum type="romanLcParenR"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η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εν λόγω ονομασία προέλευσης ή η γεωγραφική ένδειξη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παρέχει το δικαίωμα απαγόρευσης της χρήσης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μεταγενέστερου σήματος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.</a:t>
            </a:r>
          </a:p>
          <a:p>
            <a:pPr marL="400050" indent="-400050" algn="just">
              <a:buAutoNum type="romanLcParenR"/>
            </a:pPr>
            <a:endParaRPr lang="el-GR" sz="1400" dirty="0" smtClean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853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 bwMode="auto">
          <a:xfrm>
            <a:off x="662843" y="721230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ΣΧΕΤΙΚΟΙ 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83568" y="1876645"/>
            <a:ext cx="8092795" cy="188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l-G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7" name="Conten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44674" y="1325519"/>
            <a:ext cx="8092795" cy="1662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ανακοπή με βάση το Άρθρο 8(6) ΚΣΕΕ ο 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ανακόπτων </a:t>
            </a:r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 χρειάζεται να αποδείξει χρήση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στις συναλλαγές σημείου το οποίο δεν έχει μόνον τοπική </a:t>
            </a: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ισχύ</a:t>
            </a:r>
          </a:p>
          <a:p>
            <a:endParaRPr lang="el-G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γίνει 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κατάλληλος περιορισμός του καταλόγου προϊόντων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μιας αίτησης σήματος της ΕΕ, η ανακοπή με βάση ΓΕ δε θα ευδοκιμήσει.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3638544"/>
            <a:ext cx="3611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cs typeface="Arial" panose="020B0604020202020204" pitchFamily="34" charset="0"/>
              </a:rPr>
              <a:t>CAFÉ DE COLOMBIA</a:t>
            </a:r>
          </a:p>
          <a:p>
            <a:pPr algn="ctr"/>
            <a:endParaRPr lang="en-IE" sz="2400" b="1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7583" y="3725803"/>
            <a:ext cx="593105" cy="351302"/>
          </a:xfrm>
          <a:prstGeom prst="rect">
            <a:avLst/>
          </a:prstGeom>
          <a:noFill/>
        </p:spPr>
        <p:txBody>
          <a:bodyPr wrap="square" lIns="43105" tIns="21552" rIns="43105" bIns="21552">
            <a:spAutoFit/>
          </a:bodyPr>
          <a:lstStyle/>
          <a:p>
            <a:pPr algn="ctr">
              <a:defRPr/>
            </a:pPr>
            <a:r>
              <a:rPr lang="es-ES" sz="20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IE" sz="2000" b="1" spc="-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51" y="2852277"/>
            <a:ext cx="1869637" cy="199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80347" y="4304483"/>
            <a:ext cx="1688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Τ-359/14)</a:t>
            </a:r>
            <a:endParaRPr lang="es-E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48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542" y="1299474"/>
            <a:ext cx="8182029" cy="30469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36947" lvl="1" indent="-336947" algn="just">
              <a:spcBef>
                <a:spcPts val="90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ΔΕΕ,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ΥΠΟΘΕΣΗ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C-56/16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CHARLOTTE):</a:t>
            </a:r>
          </a:p>
          <a:p>
            <a:pPr marL="606029" indent="-269081" algn="just">
              <a:spcBef>
                <a:spcPts val="450"/>
              </a:spcBef>
              <a:spcAft>
                <a:spcPts val="900"/>
              </a:spcAft>
              <a:buFont typeface="Wingdings" pitchFamily="2" charset="2"/>
              <a:buChar char="§"/>
              <a:tabLst>
                <a:tab pos="673894" algn="l"/>
              </a:tabLst>
            </a:pP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Εξαντλητικός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χαρακτήρας του συστήματος προστασίας της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ΕΕ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</a:t>
            </a:r>
            <a:r>
              <a:rPr lang="el-G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θνικές ΠΓΕ/ΠΟΠ για τρόφιμα, οίνους και αλκοολούχα ποτά δεν μπορούν πλέον να εκτελεστούν)</a:t>
            </a:r>
          </a:p>
          <a:p>
            <a:pPr marL="606029" indent="-269081" algn="just">
              <a:spcBef>
                <a:spcPts val="450"/>
              </a:spcBef>
              <a:spcAft>
                <a:spcPts val="900"/>
              </a:spcAft>
              <a:buFont typeface="Wingdings" pitchFamily="2" charset="2"/>
              <a:buChar char="§"/>
              <a:tabLst>
                <a:tab pos="673894" algn="l"/>
              </a:tabLst>
            </a:pPr>
            <a:r>
              <a:rPr lang="el-G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ΠΓΕ/ΠΟΠ που χαίρουν προστασίας σήμερα</a:t>
            </a:r>
            <a:r>
              <a:rPr lang="en-I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1538" indent="-265510">
              <a:spcBef>
                <a:spcPts val="450"/>
              </a:spcBef>
              <a:buFont typeface="Calibri" pitchFamily="34" charset="0"/>
              <a:buChar char="-"/>
            </a:pP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βάση κανονισμούς της ΕΕ  </a:t>
            </a:r>
            <a:r>
              <a:rPr lang="el-G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GB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1538" indent="-265510">
              <a:spcBef>
                <a:spcPts val="450"/>
              </a:spcBef>
              <a:buFont typeface="Calibri" pitchFamily="34" charset="0"/>
              <a:buChar char="-"/>
            </a:pP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βάση διμερείς συμφωνίες της ΕΕ  </a:t>
            </a:r>
            <a:r>
              <a:rPr lang="en-GB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GB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1538" indent="-265510">
              <a:spcBef>
                <a:spcPts val="450"/>
              </a:spcBef>
              <a:buFont typeface="Calibri" pitchFamily="34" charset="0"/>
              <a:buChar char="-"/>
            </a:pP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βάση εθνική νομοθεσία  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1538" indent="-265510">
              <a:spcBef>
                <a:spcPts val="450"/>
              </a:spcBef>
              <a:buFont typeface="Calibri" pitchFamily="34" charset="0"/>
              <a:buChar char="-"/>
            </a:pPr>
            <a:r>
              <a:rPr lang="el-G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βάση διεθνείς συνθήκες στις οποίες η ΕΕ δε μετέχει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Whisky Port Charlotte Scottish Bar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201" y="2339164"/>
            <a:ext cx="1504799" cy="198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>
            <p:custDataLst>
              <p:tags r:id="rId1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ΣΧΕΤΙΚΟΙ 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35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3440" y="3126232"/>
            <a:ext cx="5040560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4139952" y="2856202"/>
            <a:ext cx="1224136" cy="27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5475766" y="3526413"/>
            <a:ext cx="2631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rgbClr val="024DA1"/>
                </a:solidFill>
                <a:latin typeface="Arial"/>
              </a:rPr>
              <a:t>Σας ευχαριστώ για την προσοχή σας!</a:t>
            </a:r>
            <a:endParaRPr lang="es-ES" sz="2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4206" y="2207920"/>
            <a:ext cx="219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www.euipo.europa.eu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Μετάβαση στην αρχική σελίδ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23" y="1402106"/>
            <a:ext cx="278245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05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2842" y="1329267"/>
            <a:ext cx="8092795" cy="254098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800"/>
              </a:spcBef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Συλλογικό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σήμα της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ΕΕ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είναι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ένας ειδικός τύπος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σήματος, το οποίο </a:t>
            </a:r>
            <a:r>
              <a:rPr lang="el-GR" sz="1600" u="sng" dirty="0" smtClean="0">
                <a:solidFill>
                  <a:schemeClr val="tx2"/>
                </a:solidFill>
                <a:latin typeface="Arial"/>
              </a:rPr>
              <a:t>προσδιορίζεται </a:t>
            </a:r>
            <a:r>
              <a:rPr lang="el-GR" sz="1600" u="sng" dirty="0">
                <a:solidFill>
                  <a:schemeClr val="tx2"/>
                </a:solidFill>
                <a:latin typeface="Arial"/>
              </a:rPr>
              <a:t>ως </a:t>
            </a:r>
            <a:r>
              <a:rPr lang="el-GR" sz="1600" u="sng" dirty="0" smtClean="0">
                <a:solidFill>
                  <a:schemeClr val="tx2"/>
                </a:solidFill>
                <a:latin typeface="Arial"/>
              </a:rPr>
              <a:t>συλλογικό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κατά την κατάθεση και είναι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ικανό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να </a:t>
            </a:r>
            <a:r>
              <a:rPr lang="el-GR" sz="1600" u="sng" dirty="0" smtClean="0">
                <a:solidFill>
                  <a:schemeClr val="tx2"/>
                </a:solidFill>
                <a:latin typeface="Arial"/>
              </a:rPr>
              <a:t>διακρίνει </a:t>
            </a:r>
            <a:r>
              <a:rPr lang="el-GR" sz="1600" u="sng" dirty="0">
                <a:solidFill>
                  <a:schemeClr val="tx2"/>
                </a:solidFill>
                <a:latin typeface="Arial"/>
              </a:rPr>
              <a:t>τα προϊόντα ή τις υπηρεσίες των μελών της δικαιούχου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οργάνωσης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από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εκείνα άλλων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επιχειρήσεων </a:t>
            </a:r>
            <a:r>
              <a:rPr lang="el-GR" sz="1600" u="sng" dirty="0" smtClean="0">
                <a:solidFill>
                  <a:schemeClr val="tx2"/>
                </a:solidFill>
                <a:latin typeface="Arial"/>
              </a:rPr>
              <a:t>(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άρθρο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 74 ΚΣΕΕ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).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Η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κυριότητα συλλογικών σημάτων της ΕΕ περιορίζεται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(i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) στις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Οργανώσεις και Ενώσεις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κατασκευαστών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, παραγωγών, παρεχόντων υπηρεσίες ή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εμπόρων, καθώς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και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(ii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) στα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Νομικά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Π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ρόσωπα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Δ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ημοσίου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Δ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ικαίου.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Η ΠΕΡΙΠΤΩΣΗ ΤΩΝ ΣΥΛΛΟΓΙΚΩΝ ΣΗΜΑΤΩΝ ΤΗΣ ΕΕ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80" y="3069442"/>
            <a:ext cx="2691257" cy="19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62843" y="3347681"/>
            <a:ext cx="4668062" cy="262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Τα συλλογικά σήματα της ΕΕ παρουσιάζουν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ιδιαιτερότητες</a:t>
            </a:r>
            <a:r>
              <a:rPr lang="el-GR" sz="16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 όσον αφορά τους απόλυτους λόγους απόρριψης και ακυρότητας.</a:t>
            </a:r>
          </a:p>
          <a:p>
            <a:pPr marL="0" indent="0" algn="just">
              <a:buFont typeface="Arial"/>
              <a:buNone/>
            </a:pPr>
            <a:endParaRPr lang="el-GR" sz="1600" dirty="0" smtClean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7198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2843" y="1275899"/>
            <a:ext cx="8092795" cy="3920765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Σημεία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ή ενδείξεις που δύνανται να χρησιμεύσουν στο εμπόριο για δήλωση της γεωγραφικής προέλευσης των προϊόντων ή των υπηρεσιών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μπορούν να αποτελέσουν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συλλογικά σήματα της ΕΕ (74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παράγραφος 2 του ΚΣΕΕ).</a:t>
            </a:r>
          </a:p>
          <a:p>
            <a:pPr algn="just"/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>
                <a:solidFill>
                  <a:schemeClr val="tx2"/>
                </a:solidFill>
                <a:latin typeface="Arial"/>
              </a:rPr>
              <a:t>Κατά συνέπεια, ένα σημείο το οποίο περιγράφει τη γεωγραφική προέλευση των προϊόντων ή των υπηρεσιών (και το οποίο δεν θα γινόταν δεκτό σε περίπτωση που ζητούνταν η καταχώρισή του ως ατομικού ΣΕΕ) δύναται να γίνει δεκτό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:</a:t>
            </a:r>
            <a:endParaRPr lang="es-ES" sz="1600" dirty="0" smtClean="0">
              <a:solidFill>
                <a:schemeClr val="tx2"/>
              </a:solidFill>
              <a:latin typeface="Arial"/>
            </a:endParaRPr>
          </a:p>
          <a:p>
            <a:pPr marL="355600" indent="0" algn="just">
              <a:spcBef>
                <a:spcPts val="1200"/>
              </a:spcBef>
              <a:buNone/>
            </a:pPr>
            <a:r>
              <a:rPr lang="el-GR" sz="1600" dirty="0">
                <a:solidFill>
                  <a:schemeClr val="tx2"/>
                </a:solidFill>
                <a:latin typeface="Arial"/>
              </a:rPr>
              <a:t>(α)  εάν η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αίτηση καταχώρισής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του ως συλλογικού σήματος της ΕΕ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είναι έγκυρη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· </a:t>
            </a:r>
          </a:p>
          <a:p>
            <a:pPr marL="719138" indent="-363538" algn="just">
              <a:spcBef>
                <a:spcPts val="1200"/>
              </a:spcBef>
              <a:buNone/>
            </a:pPr>
            <a:r>
              <a:rPr lang="el-GR" sz="1600" dirty="0">
                <a:solidFill>
                  <a:schemeClr val="tx2"/>
                </a:solidFill>
                <a:latin typeface="Arial"/>
              </a:rPr>
              <a:t>(β) εάν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συμμορφώνεται με τα εχέγγυα του άρθρου 75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παράγραφος 2 ΚΣΕΕ (Δυνατότητα συμμετοχής παραγωγών που πληρούν τις σχετικές προϋποθέσεις)</a:t>
            </a:r>
          </a:p>
          <a:p>
            <a:pPr algn="just"/>
            <a:endParaRPr lang="es-ES" sz="1600" dirty="0" smtClean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Η ως άνω εξαίρεση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δεν ισχύει για τα σήματα πιστοποίησης της ΕΕ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, τα οποία δεν επιτρέπεται να διακρίνουν προϊόντα ή υπηρεσίες πιστοποιούμενα ως προς τη γεωγραφική τους προέλευση!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algn="just"/>
            <a:endParaRPr lang="el-GR" sz="16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ΣΥΛΛΟΓΙΚΑ ΣΗΜΑΤΑ ΤΗΣ ΕΕ – ΑΠΟΛΥΤΟΙ ΛΟΓΟΙ </a:t>
            </a:r>
          </a:p>
        </p:txBody>
      </p:sp>
    </p:spTree>
    <p:extLst>
      <p:ext uri="{BB962C8B-B14F-4D97-AF65-F5344CB8AC3E}">
        <p14:creationId xmlns:p14="http://schemas.microsoft.com/office/powerpoint/2010/main" val="11082511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ΣΥΛΛΟΓΙΚΑ ΣΗΜΑΤΑ ΤΗΣ ΕΕ – ΣΧΕΤΙΚΟΙ ΛΟΓΟΙ </a:t>
            </a:r>
          </a:p>
        </p:txBody>
      </p:sp>
      <p:sp>
        <p:nvSpPr>
          <p:cNvPr id="2" name="AutoShape 2" descr="Image not f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12776" y="1215280"/>
            <a:ext cx="8153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4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ctr"/>
            <a:r>
              <a:rPr lang="el-GR" sz="14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Άρθρο </a:t>
            </a:r>
            <a:r>
              <a:rPr lang="el-GR" sz="14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8 </a:t>
            </a:r>
            <a:r>
              <a:rPr lang="el-GR" sz="14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ΚΣΕΕ - </a:t>
            </a:r>
            <a:r>
              <a:rPr lang="el-GR" sz="14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Σχετικοί </a:t>
            </a:r>
            <a:r>
              <a:rPr lang="el-GR" sz="1400" b="1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λόγοι απαραδέκτου</a:t>
            </a:r>
          </a:p>
          <a:p>
            <a:pPr algn="ctr"/>
            <a:endParaRPr lang="el-GR" sz="14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l-GR" sz="14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1. Κατόπιν ανακοπής του δικαιούχου προγενέστερου σήματος, το αιτούμενο σήμα δεν γίνεται δεκτό για </a:t>
            </a:r>
            <a:r>
              <a:rPr lang="el-GR" sz="14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καταχώριση […] (β) εάν</a:t>
            </a:r>
            <a:r>
              <a:rPr lang="el-GR" sz="14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, λόγω του ταυτοσήμου του ή της ομοιότητας με το προγενέστερο σήμα και του ταυτοσήμου ή της ομοιότητας των προϊόντων ή υπηρεσιών που προσδιορίζουν τα δύο σήματα, υπάρχει κίνδυνος σύγχυσης του κοινού της εδαφικής περιοχής στην οποία απολαύει προστασίας το προγενέστερο σήμα· ο κίνδυνος σύγχυσης περιλαμβάνει και τον κίνδυνο συσχέτισης με το προγενέστερο σήμα.</a:t>
            </a:r>
          </a:p>
          <a:p>
            <a:pPr algn="ctr"/>
            <a:endParaRPr lang="el-GR" sz="14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ctr"/>
            <a:r>
              <a:rPr lang="el-GR" sz="14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Άρθρο </a:t>
            </a:r>
            <a:r>
              <a:rPr lang="el-GR" sz="14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74 </a:t>
            </a:r>
            <a:r>
              <a:rPr lang="el-GR" sz="1400" dirty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ΚΣΕΕ </a:t>
            </a:r>
            <a:r>
              <a:rPr lang="el-GR" sz="1400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– </a:t>
            </a:r>
            <a:r>
              <a:rPr lang="el-GR" sz="1400" b="1" dirty="0" smtClean="0">
                <a:solidFill>
                  <a:schemeClr val="tx2"/>
                </a:solidFill>
                <a:latin typeface="Arial"/>
                <a:ea typeface="Open Sans" panose="020B0606030504020204" pitchFamily="34" charset="0"/>
              </a:rPr>
              <a:t>Συλλογικά σήματα της ΕΕ</a:t>
            </a:r>
            <a:endParaRPr lang="el-GR" sz="1400" b="1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endParaRPr lang="el-GR" sz="1400" dirty="0">
              <a:solidFill>
                <a:schemeClr val="tx2"/>
              </a:solidFill>
              <a:latin typeface="Arial"/>
              <a:ea typeface="Open Sans" panose="020B0606030504020204" pitchFamily="34" charset="0"/>
            </a:endParaRPr>
          </a:p>
          <a:p>
            <a:pPr algn="just"/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 Το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συλλογικό σήμα της ΕΕ δεν επιτρέπει στον δικαιούχο να απαγορεύει στους τρίτους τη χρήση στις συναλλαγές τέτοιων σημείων ή ενδείξεων, εφόσον αυτή η χρήση γίνεται σύμφωνα με τα χρηστά συναλλακτικά ήθη που ισχύουν στη βιομηχανία ή το εμπόριο· ειδικότερα, αυτό το σήμα δεν αντιτάσσεται σε τρίτο που έχει δικαίωμα να χρησιμοποιεί γεωγραφική ονομασία.</a:t>
            </a:r>
            <a:endParaRPr lang="el-GR" sz="1400" dirty="0">
              <a:solidFill>
                <a:schemeClr val="tx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855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1069975" y="2385096"/>
            <a:ext cx="2520285" cy="659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3105" tIns="21552" rIns="43105" bIns="21552">
            <a:spAutoFit/>
          </a:bodyPr>
          <a:lstStyle/>
          <a:p>
            <a:pPr algn="ctr">
              <a:defRPr/>
            </a:pPr>
            <a:r>
              <a:rPr lang="fr-FR" sz="4000" b="1" spc="-50" dirty="0" smtClean="0"/>
              <a:t>HALLOUMI </a:t>
            </a:r>
            <a:endParaRPr lang="en-IE" sz="4000" b="1" spc="-5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622800" y="1354667"/>
            <a:ext cx="4233333" cy="3674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879091" y="1451120"/>
            <a:ext cx="1651245" cy="474412"/>
          </a:xfrm>
          <a:prstGeom prst="rect">
            <a:avLst/>
          </a:prstGeom>
          <a:noFill/>
        </p:spPr>
        <p:txBody>
          <a:bodyPr wrap="square" lIns="43105" tIns="21552" rIns="43105" bIns="21552">
            <a:spAutoFit/>
          </a:bodyPr>
          <a:lstStyle/>
          <a:p>
            <a:pPr algn="ctr">
              <a:defRPr/>
            </a:pPr>
            <a:r>
              <a:rPr lang="fr-FR" sz="2800" b="1" spc="-50" dirty="0" smtClean="0">
                <a:solidFill>
                  <a:srgbClr val="000000"/>
                </a:solidFill>
              </a:rPr>
              <a:t>HELLIM</a:t>
            </a:r>
            <a:r>
              <a:rPr lang="fr-FR" sz="2800" b="1" spc="-50" dirty="0" smtClean="0">
                <a:solidFill>
                  <a:srgbClr val="0070C0"/>
                </a:solidFill>
              </a:rPr>
              <a:t> </a:t>
            </a:r>
            <a:endParaRPr lang="en-IE" sz="2800" b="1" spc="-50" dirty="0" smtClean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92075" lvl="0"/>
            <a:r>
              <a:rPr lang="el-GR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ΣΥΛΛΟΓΙΚΑ ΣΗΜΑΤΑ ΤΗΣ ΕΕ – ΣΧΕΤΙΚΟΙ ΛΟΓΟΙ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93" y="1451120"/>
            <a:ext cx="1369907" cy="73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not f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37" y="3758671"/>
            <a:ext cx="1800329" cy="10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38" y="2009788"/>
            <a:ext cx="1428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prodfna:8051/FileNetImageFacade/viewimage?imageId=111323004&amp;noscale=true&amp;key=e04a4eec-5d03-450c-a2f2-f6567bf2f8e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23" y="2385096"/>
            <a:ext cx="1840448" cy="25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603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98009" y="1743911"/>
            <a:ext cx="7744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24DA1"/>
                </a:solidFill>
                <a:latin typeface="Cambria" pitchFamily="18" charset="0"/>
                <a:ea typeface="Cambria" pitchFamily="18" charset="0"/>
              </a:rPr>
              <a:t>ΟΙ ΓΕΩΓΡΑΦΙΚΕΣ ΕΝΔΕΙΞΕΙΣ ΩΣ ΑΠΟΛΥΤΟΙ ΛΟΓΟΙ ΑΠΑΡΑΔΕΚΤΟΥ Ή ΑΚΥΡΟΤΗΤΑΣ</a:t>
            </a:r>
            <a:endParaRPr lang="el-GR" sz="2600" b="1" spc="-150" dirty="0">
              <a:solidFill>
                <a:srgbClr val="024DA1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0858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37536" y="1700913"/>
            <a:ext cx="4349331" cy="3126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600" dirty="0" smtClean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(α)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Ορισμένα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τρόφιμα και ορισμένα μη εδώδιμα γεωργικά προϊόντα </a:t>
            </a:r>
            <a:endParaRPr lang="el-GR" sz="1600" b="1" dirty="0" smtClean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(δυνάμει του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κανονισμού αριθ.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1151/2012) </a:t>
            </a: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(β)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Οίνους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και αφρώδεις οίνους </a:t>
            </a:r>
            <a:endParaRPr lang="el-GR" sz="1600" b="1" dirty="0" smtClean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δυνάμει του κανονισμού αριθ.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1308/2013)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(γ)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Αλκοολούχα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ποτά </a:t>
            </a:r>
            <a:endParaRPr lang="el-GR" sz="1600" b="1" dirty="0" smtClean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(δυνάμει του κανονισμού αριθ. 110/2008)</a:t>
            </a: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(δ) </a:t>
            </a:r>
            <a:r>
              <a:rPr lang="el-GR" sz="1600" b="1" dirty="0" smtClean="0">
                <a:solidFill>
                  <a:schemeClr val="tx2"/>
                </a:solidFill>
                <a:latin typeface="Arial"/>
              </a:rPr>
              <a:t>Αρωματισμένα αμπελοοινικά προϊόντα </a:t>
            </a:r>
          </a:p>
          <a:p>
            <a:pPr marL="0" indent="0" algn="just">
              <a:buNone/>
            </a:pPr>
            <a:r>
              <a:rPr lang="el-GR" sz="1600" dirty="0" smtClean="0">
                <a:solidFill>
                  <a:schemeClr val="tx2"/>
                </a:solidFill>
                <a:latin typeface="Arial"/>
              </a:rPr>
              <a:t>(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δυνάμει του κανονισμού αριθ.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254/2014)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marL="0" indent="0" algn="just">
              <a:buNone/>
            </a:pPr>
            <a:endParaRPr lang="el-GR" sz="16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683568" y="1415598"/>
            <a:ext cx="8092795" cy="435161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1600" dirty="0" smtClean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Γεωγραφικές </a:t>
            </a:r>
            <a:r>
              <a:rPr lang="el-GR" sz="1600" b="1" dirty="0">
                <a:solidFill>
                  <a:srgbClr val="14438E"/>
                </a:solidFill>
                <a:latin typeface="Arial" panose="020B0604020202020204" pitchFamily="34" charset="0"/>
              </a:rPr>
              <a:t>ενδείξεις που απολαύουν προστασίας με βάση το δίκαιο της ΕΕ:</a:t>
            </a:r>
          </a:p>
          <a:p>
            <a:pPr lvl="0" algn="ctr"/>
            <a:endParaRPr lang="el-GR" sz="1600" dirty="0">
              <a:solidFill>
                <a:srgbClr val="14438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n-IE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ΠΡΟΣΤΑΣΙΑ ΓΕΩΓΡΑΦΙΚΩΝ ΕΝΔΕΙΞΕΩΝ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52" y="2502006"/>
            <a:ext cx="2395712" cy="18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4095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2843" y="1414130"/>
            <a:ext cx="8092795" cy="30728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600" dirty="0">
                <a:solidFill>
                  <a:schemeClr val="tx2"/>
                </a:solidFill>
                <a:latin typeface="Arial"/>
              </a:rPr>
              <a:t>Στο άρθρο 7 παράγραφος 1 στοιχείο ι) του κανονισμού για το σήμα της Ευρωπαϊκής Ένωσης (ΚΣΕΕ) προβλέπεται το </a:t>
            </a:r>
            <a:r>
              <a:rPr lang="el-GR" sz="1600" b="1" dirty="0">
                <a:solidFill>
                  <a:schemeClr val="tx2"/>
                </a:solidFill>
                <a:latin typeface="Arial"/>
              </a:rPr>
              <a:t>απαράδεκτο των σημάτων της Ευρωπαϊκής Ένωσης (ΣΕΕ) που εξαιρούνται από την καταχώριση δυνάμει της εθνικής ή ενωσιακής νομοθεσίας ή διεθνών συμφωνιών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 στις οποίες η Ένωση ή το οικείο κράτος μέλος είναι συμβαλλόμενο μέρος, όπου προβλέπεται η προστασία των ονομασιών προέλευσης και των γεωγραφικών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ενδείξεων.</a:t>
            </a:r>
            <a:endParaRPr lang="el-GR" sz="16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ΑΠΟΛΥΤΟΙ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32" y="3116892"/>
            <a:ext cx="1965408" cy="17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10" y="3241900"/>
            <a:ext cx="1951021" cy="173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2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683568" y="324930"/>
            <a:ext cx="8072070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0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sp>
        <p:nvSpPr>
          <p:cNvPr id="3" name="AutoShape 2" descr="Image result for certification mark example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4" descr="Image result for certification mark example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6" descr="Image result for certification mark example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8" descr="Image result for certification mark exampl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Content Placeholder 3"/>
          <p:cNvSpPr>
            <a:spLocks noGrp="1"/>
          </p:cNvSpPr>
          <p:nvPr>
            <p:ph/>
            <p:custDataLst>
              <p:tags r:id="rId6"/>
            </p:custDataLst>
          </p:nvPr>
        </p:nvSpPr>
        <p:spPr>
          <a:xfrm>
            <a:off x="662843" y="1775638"/>
            <a:ext cx="8092795" cy="27113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ΣΕΕ αποτελείται αποκλειστικά από αυτούσια ΠΟΠ/ΠΓΕ (άμεση χρήση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)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ΣΕΕ περιέχει αυτούσια ΠΟΠ/ΠΓΕ και, επιπροσθέτως, άλλη λέξη ή εικονιστικά στοιχεία (άμεση ή έμμεση χρήση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)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Το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ΣΕΕ συνίσταται σε κατάχρηση, απομίμηση ή επίκληση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ΠΟΠ/ΠΓΕ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Άλλες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παραπλανητικές ενδείξεις και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πρακτικές</a:t>
            </a:r>
            <a:endParaRPr lang="el-GR" sz="1600" dirty="0">
              <a:solidFill>
                <a:schemeClr val="tx2"/>
              </a:solidFill>
              <a:latin typeface="Arial"/>
            </a:endParaRPr>
          </a:p>
          <a:p>
            <a:pPr algn="just"/>
            <a:r>
              <a:rPr lang="el-GR" sz="1600" dirty="0" smtClean="0">
                <a:solidFill>
                  <a:schemeClr val="tx2"/>
                </a:solidFill>
                <a:latin typeface="Arial"/>
              </a:rPr>
              <a:t>Εκμετάλλευση </a:t>
            </a:r>
            <a:r>
              <a:rPr lang="el-GR" sz="1600" dirty="0">
                <a:solidFill>
                  <a:schemeClr val="tx2"/>
                </a:solidFill>
                <a:latin typeface="Arial"/>
              </a:rPr>
              <a:t>της φήμης των </a:t>
            </a:r>
            <a:r>
              <a:rPr lang="el-GR" sz="1600" dirty="0" smtClean="0">
                <a:solidFill>
                  <a:schemeClr val="tx2"/>
                </a:solidFill>
                <a:latin typeface="Arial"/>
              </a:rPr>
              <a:t>ΠΟΠ/ΠΓΕ</a:t>
            </a:r>
            <a:endParaRPr lang="el-GR" sz="16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683568" y="1404273"/>
            <a:ext cx="8022001" cy="371366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rgbClr val="1443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1600" dirty="0" smtClean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Περιπτώσεις </a:t>
            </a:r>
            <a:r>
              <a:rPr lang="el-GR" sz="1600" b="1" dirty="0">
                <a:solidFill>
                  <a:srgbClr val="14438E"/>
                </a:solidFill>
                <a:latin typeface="Arial" panose="020B0604020202020204" pitchFamily="34" charset="0"/>
              </a:rPr>
              <a:t>που </a:t>
            </a:r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εμπίπτουν στους </a:t>
            </a:r>
            <a:r>
              <a:rPr lang="el-GR" sz="1600" b="1" dirty="0">
                <a:solidFill>
                  <a:srgbClr val="14438E"/>
                </a:solidFill>
                <a:latin typeface="Arial" panose="020B0604020202020204" pitchFamily="34" charset="0"/>
              </a:rPr>
              <a:t>κανονισμούς της </a:t>
            </a:r>
            <a:r>
              <a:rPr lang="el-GR" sz="1600" b="1" dirty="0" smtClean="0">
                <a:solidFill>
                  <a:srgbClr val="14438E"/>
                </a:solidFill>
                <a:latin typeface="Arial" panose="020B0604020202020204" pitchFamily="34" charset="0"/>
              </a:rPr>
              <a:t>ΕΕ:</a:t>
            </a:r>
            <a:endParaRPr lang="el-GR" sz="1600" b="1" dirty="0">
              <a:solidFill>
                <a:srgbClr val="14438E"/>
              </a:solidFill>
              <a:latin typeface="Arial" panose="020B0604020202020204" pitchFamily="34" charset="0"/>
            </a:endParaRPr>
          </a:p>
          <a:p>
            <a:pPr lvl="0" algn="ctr"/>
            <a:endParaRPr lang="el-GR" sz="1600" dirty="0">
              <a:solidFill>
                <a:srgbClr val="14438E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 bwMode="auto">
          <a:xfrm>
            <a:off x="662843" y="785028"/>
            <a:ext cx="8103428" cy="363288"/>
          </a:xfrm>
          <a:prstGeom prst="rect">
            <a:avLst/>
          </a:prstGeom>
          <a:solidFill>
            <a:srgbClr val="14438E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latin typeface="Arial"/>
              </a:rPr>
              <a:t>  ΟΙ </a:t>
            </a:r>
            <a:r>
              <a:rPr lang="el-GR" b="1" dirty="0">
                <a:solidFill>
                  <a:schemeClr val="bg1"/>
                </a:solidFill>
                <a:latin typeface="Arial"/>
              </a:rPr>
              <a:t>ΓΕΩΓΡΑΦΙΚΕΣ ΕΝΔΕΙΞΕΙΣ ΩΣ ΑΠΟΛΥΤΟΙ </a:t>
            </a:r>
            <a:r>
              <a:rPr lang="el-GR" b="1" dirty="0" smtClean="0">
                <a:solidFill>
                  <a:schemeClr val="bg1"/>
                </a:solidFill>
                <a:latin typeface="Arial"/>
              </a:rPr>
              <a:t>ΛΟΓΟΙ</a:t>
            </a:r>
            <a:endParaRPr lang="el-GR" b="1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6643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6.10.26"/>
  <p:tag name="AS_TITLE" val="Aspose.Slides for .NET 4.0 Client Profile"/>
  <p:tag name="AS_VERSION" val="16.10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heme/theme1.xml><?xml version="1.0" encoding="utf-8"?>
<a:theme xmlns:a="http://schemas.openxmlformats.org/drawingml/2006/main" name="EUIPO-PPT-16 9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EUIPO-PPT-16 9-EN</Template>
  <TotalTime>0</TotalTime>
  <Words>988</Words>
  <Application>Microsoft Office PowerPoint</Application>
  <PresentationFormat>Προβολή στην οθόνη (16:9)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Calibri</vt:lpstr>
      <vt:lpstr>Cambria</vt:lpstr>
      <vt:lpstr>Courier New</vt:lpstr>
      <vt:lpstr>Helvetica Neue UltraLight</vt:lpstr>
      <vt:lpstr>Open Sans</vt:lpstr>
      <vt:lpstr>Open Sans Light</vt:lpstr>
      <vt:lpstr>Open Sans Semibold</vt:lpstr>
      <vt:lpstr>Wingdings</vt:lpstr>
      <vt:lpstr>EUIPO-PPT-16 9-EN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2017-06-02T08:53:47Z</dcterms:created>
  <dcterms:modified xsi:type="dcterms:W3CDTF">2018-09-19T13:06:04Z</dcterms:modified>
</cp:coreProperties>
</file>