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3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.xml" ContentType="application/vnd.openxmlformats-officedocument.presentationml.notesSlide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8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4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5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6" r:id="rId2"/>
    <p:sldId id="450" r:id="rId3"/>
    <p:sldId id="455" r:id="rId4"/>
    <p:sldId id="456" r:id="rId5"/>
    <p:sldId id="454" r:id="rId6"/>
    <p:sldId id="457" r:id="rId7"/>
    <p:sldId id="458" r:id="rId8"/>
    <p:sldId id="420" r:id="rId9"/>
    <p:sldId id="439" r:id="rId10"/>
    <p:sldId id="359" r:id="rId11"/>
    <p:sldId id="451" r:id="rId12"/>
    <p:sldId id="435" r:id="rId13"/>
    <p:sldId id="424" r:id="rId14"/>
    <p:sldId id="425" r:id="rId15"/>
    <p:sldId id="426" r:id="rId16"/>
    <p:sldId id="449" r:id="rId17"/>
  </p:sldIdLst>
  <p:sldSz cx="9144000" cy="5143500" type="screen16x9"/>
  <p:notesSz cx="6669088" cy="97536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3" userDrawn="1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AF1FA"/>
    <a:srgbClr val="024DA1"/>
    <a:srgbClr val="410821"/>
    <a:srgbClr val="55092C"/>
    <a:srgbClr val="14438E"/>
    <a:srgbClr val="710D3A"/>
    <a:srgbClr val="708B35"/>
    <a:srgbClr val="F0AD33"/>
    <a:srgbClr val="BD8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3257" autoAdjust="0"/>
  </p:normalViewPr>
  <p:slideViewPr>
    <p:cSldViewPr snapToGrid="0" snapToObjects="1">
      <p:cViewPr varScale="1">
        <p:scale>
          <a:sx n="143" d="100"/>
          <a:sy n="143" d="100"/>
        </p:scale>
        <p:origin x="109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4443"/>
    </p:cViewPr>
  </p:sorterViewPr>
  <p:notesViewPr>
    <p:cSldViewPr>
      <p:cViewPr>
        <p:scale>
          <a:sx n="80" d="100"/>
          <a:sy n="80" d="100"/>
        </p:scale>
        <p:origin x="-3942" y="-216"/>
      </p:cViewPr>
      <p:guideLst>
        <p:guide orient="horz" pos="3108"/>
        <p:guide pos="2123"/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heme" Target="../theme/theme3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1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777475" y="1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23A9D8F9-E344-4FA7-8F69-C4253FB1852C}" type="datetimeFigureOut">
              <a:rPr lang="en-IE" smtClean="0"/>
              <a:pPr/>
              <a:t>19/09/2018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264038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777475" y="9264038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6C21A757-AB4D-4531-A555-0CB47F6231C3}" type="slidenum">
              <a:rPr lang="en-IE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28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heme" Target="../theme/theme2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2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777609" y="2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/>
          <a:lstStyle>
            <a:lvl1pPr algn="r">
              <a:defRPr sz="1200"/>
            </a:lvl1pPr>
          </a:lstStyle>
          <a:p>
            <a:fld id="{BE2683A7-CB78-49F9-807D-4EF78F551843}" type="datetimeFigureOut">
              <a:rPr lang="en-IE" smtClean="0"/>
              <a:pPr/>
              <a:t>19/09/2018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102296" y="484312"/>
            <a:ext cx="4474542" cy="25164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66909" y="3148608"/>
            <a:ext cx="5335270" cy="5873474"/>
          </a:xfrm>
          <a:prstGeom prst="rect">
            <a:avLst/>
          </a:prstGeom>
        </p:spPr>
        <p:txBody>
          <a:bodyPr vert="horz" lIns="90052" tIns="45027" rIns="90052" bIns="4502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264229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777609" y="9264229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 anchor="b"/>
          <a:lstStyle>
            <a:lvl1pPr algn="r">
              <a:defRPr sz="1200"/>
            </a:lvl1pPr>
          </a:lstStyle>
          <a:p>
            <a:fld id="{1DEEFC55-EB6F-418A-AFE4-51571F9531A0}" type="slidenum">
              <a:rPr lang="en-IE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80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580656"/>
            <a:ext cx="4608512" cy="544142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47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436640"/>
            <a:ext cx="4680521" cy="5585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148608"/>
            <a:ext cx="4608513" cy="587347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364632"/>
            <a:ext cx="4680521" cy="5441426"/>
          </a:xfrm>
        </p:spPr>
        <p:txBody>
          <a:bodyPr/>
          <a:lstStyle/>
          <a:p>
            <a:pPr marL="169530" indent="-169530" algn="just">
              <a:spcBef>
                <a:spcPts val="600"/>
              </a:spcBef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364632"/>
            <a:ext cx="4608513" cy="5657450"/>
          </a:xfrm>
        </p:spPr>
        <p:txBody>
          <a:bodyPr/>
          <a:lstStyle/>
          <a:p>
            <a:pPr algn="just"/>
            <a:endParaRPr lang="el-GR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220616"/>
            <a:ext cx="4680520" cy="5873474"/>
          </a:xfrm>
        </p:spPr>
        <p:txBody>
          <a:bodyPr/>
          <a:lstStyle/>
          <a:p>
            <a:pPr algn="just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436640"/>
            <a:ext cx="4680521" cy="5585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220616"/>
            <a:ext cx="4680521" cy="5873474"/>
          </a:xfrm>
        </p:spPr>
        <p:txBody>
          <a:bodyPr/>
          <a:lstStyle/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339725"/>
            <a:ext cx="4354512" cy="244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02295" y="3148608"/>
            <a:ext cx="4464497" cy="5873474"/>
          </a:xfrm>
        </p:spPr>
        <p:txBody>
          <a:bodyPr/>
          <a:lstStyle/>
          <a:p>
            <a:pPr algn="just"/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0336-1030-4071-A3F1-A2468FC90DE2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762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436640"/>
            <a:ext cx="4608513" cy="5585442"/>
          </a:xfrm>
        </p:spPr>
        <p:txBody>
          <a:bodyPr/>
          <a:lstStyle/>
          <a:p>
            <a:pPr algn="just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47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1725" y="339725"/>
            <a:ext cx="4471988" cy="2516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076600"/>
            <a:ext cx="4608513" cy="648072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endParaRPr lang="en-GB" altLang="en-US" sz="140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339725"/>
            <a:ext cx="4546600" cy="2559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0287" y="3148608"/>
            <a:ext cx="4680521" cy="5873474"/>
          </a:xfrm>
        </p:spPr>
        <p:txBody>
          <a:bodyPr/>
          <a:lstStyle/>
          <a:p>
            <a:pPr algn="just">
              <a:spcBef>
                <a:spcPts val="1000"/>
              </a:spcBef>
            </a:pPr>
            <a:endParaRPr lang="el-GR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0336-1030-4071-A3F1-A2468FC90DE2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762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292624"/>
            <a:ext cx="4608513" cy="5873474"/>
          </a:xfrm>
        </p:spPr>
        <p:txBody>
          <a:bodyPr/>
          <a:lstStyle/>
          <a:p>
            <a:pPr algn="just"/>
            <a:endParaRPr lang="en-IE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87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148608"/>
            <a:ext cx="4680521" cy="5873474"/>
          </a:xfrm>
        </p:spPr>
        <p:txBody>
          <a:bodyPr/>
          <a:lstStyle/>
          <a:p>
            <a:pPr algn="just" defTabSz="904044">
              <a:spcBef>
                <a:spcPct val="0"/>
              </a:spcBef>
              <a:spcAft>
                <a:spcPct val="0"/>
              </a:spcAft>
              <a:defRPr/>
            </a:pPr>
            <a:endParaRPr lang="el-GR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87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436640"/>
            <a:ext cx="4680521" cy="5585442"/>
          </a:xfrm>
        </p:spPr>
        <p:txBody>
          <a:bodyPr/>
          <a:lstStyle/>
          <a:p>
            <a:pPr algn="just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47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292624"/>
            <a:ext cx="4680520" cy="6120680"/>
          </a:xfrm>
        </p:spPr>
        <p:txBody>
          <a:bodyPr/>
          <a:lstStyle/>
          <a:p>
            <a:pPr algn="just"/>
            <a:endParaRPr lang="el-GR" dirty="0">
              <a:ea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46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30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58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242882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74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61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65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49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79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4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63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5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6.jpeg"/><Relationship Id="rId5" Type="http://schemas.openxmlformats.org/officeDocument/2006/relationships/tags" Target="../tags/tag172.xml"/><Relationship Id="rId10" Type="http://schemas.openxmlformats.org/officeDocument/2006/relationships/image" Target="../media/image15.jpeg"/><Relationship Id="rId4" Type="http://schemas.openxmlformats.org/officeDocument/2006/relationships/tags" Target="../tags/tag17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81.xml"/><Relationship Id="rId9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17.jpeg"/><Relationship Id="rId5" Type="http://schemas.openxmlformats.org/officeDocument/2006/relationships/tags" Target="../tags/tag193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92.xml"/><Relationship Id="rId9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203.xml"/><Relationship Id="rId9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19.jpeg"/><Relationship Id="rId5" Type="http://schemas.openxmlformats.org/officeDocument/2006/relationships/tags" Target="../tags/tag225.xml"/><Relationship Id="rId10" Type="http://schemas.openxmlformats.org/officeDocument/2006/relationships/image" Target="../media/image18.jpeg"/><Relationship Id="rId4" Type="http://schemas.openxmlformats.org/officeDocument/2006/relationships/tags" Target="../tags/tag224.xml"/><Relationship Id="rId9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" Type="http://schemas.openxmlformats.org/officeDocument/2006/relationships/tags" Target="../tags/tag98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7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6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5.jpe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microsoft.com/office/2007/relationships/media" Target="../media/media1.mp3"/><Relationship Id="rId18" Type="http://schemas.openxmlformats.org/officeDocument/2006/relationships/tags" Target="../tags/tag133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120.xml"/><Relationship Id="rId21" Type="http://schemas.openxmlformats.org/officeDocument/2006/relationships/tags" Target="../tags/tag136.xml"/><Relationship Id="rId34" Type="http://schemas.openxmlformats.org/officeDocument/2006/relationships/image" Target="../media/image14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image" Target="../media/image13.png"/><Relationship Id="rId2" Type="http://schemas.openxmlformats.org/officeDocument/2006/relationships/tags" Target="../tags/tag119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image" Target="../media/image9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39.xml"/><Relationship Id="rId32" Type="http://schemas.openxmlformats.org/officeDocument/2006/relationships/image" Target="../media/image12.png"/><Relationship Id="rId5" Type="http://schemas.openxmlformats.org/officeDocument/2006/relationships/tags" Target="../tags/tag122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image" Target="../media/image8.png"/><Relationship Id="rId10" Type="http://schemas.openxmlformats.org/officeDocument/2006/relationships/tags" Target="../tags/tag127.xml"/><Relationship Id="rId19" Type="http://schemas.openxmlformats.org/officeDocument/2006/relationships/tags" Target="../tags/tag134.xml"/><Relationship Id="rId31" Type="http://schemas.openxmlformats.org/officeDocument/2006/relationships/image" Target="../media/image11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audio" Target="../media/media1.mp3"/><Relationship Id="rId22" Type="http://schemas.openxmlformats.org/officeDocument/2006/relationships/tags" Target="../tags/tag137.xml"/><Relationship Id="rId27" Type="http://schemas.openxmlformats.org/officeDocument/2006/relationships/notesSlide" Target="../notesSlides/notesSlide7.xml"/><Relationship Id="rId30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779069" y="1733702"/>
            <a:ext cx="7808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ΓΕΩΓΡΑΦΙΚΟΙ ΟΡΟΙ &amp; ΕΝΔΕΙΞΕΙΣ ΚΑΙ ΕΜΠΟΡΙΚΑ ΣΗΜΑΤΑ ΚΑΤΑ ΤΟ ΔΙΚΑΙΟ ΤΗΣ Ε.Ε.</a:t>
            </a:r>
          </a:p>
          <a:p>
            <a:pPr algn="ctr"/>
            <a:endParaRPr lang="el-GR" sz="3200" b="1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977" y="3913632"/>
            <a:ext cx="5390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ΔΗΜΗΤΡΗΣ Χ. ΜΠΟΤΗΣ</a:t>
            </a:r>
          </a:p>
          <a:p>
            <a:pPr algn="ctr"/>
            <a:r>
              <a:rPr lang="el-GR" sz="1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Αναπληρωτής Διευθυντής Νομικής Υπηρεσίας</a:t>
            </a:r>
          </a:p>
          <a:p>
            <a:pPr algn="ctr"/>
            <a:r>
              <a:rPr lang="el-GR" sz="1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Γραφείου Διανοητικής Ιδιοκτησίας της ΕΕ (EUIPO)</a:t>
            </a:r>
            <a:endParaRPr lang="es-ES" sz="14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72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 bwMode="auto">
          <a:xfrm>
            <a:off x="662843" y="698184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ΧΡΗΣΗ ΓΕΩΓΡΑΦΙΚΩΝ ΟΡΩΝ ΣΕ ΣΗΜΑΤΑ ΤΗΣ ΕΕ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7"/>
            </p:custDataLst>
          </p:nvPr>
        </p:nvSpPr>
        <p:spPr>
          <a:xfrm>
            <a:off x="662843" y="1061473"/>
            <a:ext cx="8092795" cy="3967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Άρθρο 7 ΚΣΕΕ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-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Απόλυτοι λόγοι απαραδέκτου</a:t>
            </a:r>
          </a:p>
          <a:p>
            <a:pPr marL="0" indent="0" algn="ctr">
              <a:buNone/>
            </a:pPr>
            <a:endParaRPr lang="el-GR" sz="11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1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.   Δεν γίνονται δεκτά για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καταχώριση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[…] (γ) τα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σήματα που αποτελούνται </a:t>
            </a:r>
            <a:r>
              <a:rPr lang="el-GR" sz="1600" u="sng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αποκλειστικά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από σημεία ή ενδείξεις που μπορούν να χρησιμεύσουν, στο εμπόριο, προς δήλωση του είδους, της ποιότητας, της ποσότητας, του προορισμού, της αξίας,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της γεωγραφικής προέλευσης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ή του χρόνου παραγωγής του προϊόντος ή της παροχής της υπηρεσίας ή άλλων χαρακτηριστικών του προϊόντος ή της υπηρεσίας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·</a:t>
            </a:r>
          </a:p>
          <a:p>
            <a:pPr marL="0" indent="0" algn="ctr">
              <a:buNone/>
            </a:pPr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Άρθρο 58 ΚΣΕΕ -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Λόγοι έκπτωσης</a:t>
            </a:r>
            <a:endParaRPr lang="el-GR" sz="1600" b="1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buNone/>
            </a:pPr>
            <a:endParaRPr lang="el-GR" sz="11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  Ο δικαιούχος του σήματος της ΕΕ </a:t>
            </a:r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κηρύσσεται έκπτωτος των δικαιωμάτων του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μετά από αίτηση που υποβάλλεται στο Γραφείο ή μετά από ανταγωγή στα πλαίσια αγωγής για </a:t>
            </a: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παραποίηση/απομίμηση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γ) εάν 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σήμα, λόγω της χρήσης του που γίνεται από τον δικαιούχο, ή με τη συγκατάθεσή του, για τα προϊόντα ή τις υπηρεσίες για τις οποίες έχει καταχωρισθεί, </a:t>
            </a:r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ενδέχεται να παραπλανήσει το κοινό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ιδίως ως προς τη φύση, την ποιότητα ή τη </a:t>
            </a:r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γεωγραφική προέλευση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προϊόντων ή υπηρεσιών αυτών.</a:t>
            </a:r>
            <a:endParaRPr lang="el-GR" sz="1600" dirty="0" smtClean="0">
              <a:solidFill>
                <a:schemeClr val="tx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53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2843" y="1286539"/>
            <a:ext cx="8092795" cy="1850065"/>
          </a:xfrm>
        </p:spPr>
        <p:txBody>
          <a:bodyPr>
            <a:normAutofit/>
          </a:bodyPr>
          <a:lstStyle/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Η απαγόρευση καταχώρησης γεωγραφικών όρων αφορά μόνο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λεκτικά σήματα τα οποία ταυτίζονται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 με το γεωγραφικό όρο  </a:t>
            </a:r>
            <a:r>
              <a:rPr lang="el-GR" sz="1600" b="1" dirty="0" smtClean="0">
                <a:solidFill>
                  <a:srgbClr val="FF0000"/>
                </a:solidFill>
                <a:latin typeface="Arial"/>
              </a:rPr>
              <a:t>Χ</a:t>
            </a:r>
          </a:p>
          <a:p>
            <a:pPr marL="0" indent="0" algn="just">
              <a:buNone/>
            </a:pPr>
            <a:endParaRPr lang="el-GR" sz="16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Δεν αφορά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σύνθετα λεκτικά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σήματα</a:t>
            </a:r>
            <a:r>
              <a:rPr lang="el-GR" sz="1600" b="1" dirty="0" smtClean="0">
                <a:solidFill>
                  <a:srgbClr val="00B050"/>
                </a:solidFill>
                <a:latin typeface="Arial"/>
                <a:ea typeface="Open Sans" panose="020B0606030504020204" pitchFamily="34" charset="0"/>
              </a:rPr>
              <a:t>  </a:t>
            </a:r>
            <a:r>
              <a:rPr lang="el-GR" sz="1600" b="1" dirty="0" smtClean="0">
                <a:solidFill>
                  <a:srgbClr val="00B050"/>
                </a:solidFill>
                <a:latin typeface="Arial"/>
                <a:ea typeface="Open Sans" panose="020B0606030504020204" pitchFamily="34" charset="0"/>
                <a:sym typeface="Wingdings"/>
              </a:rPr>
              <a:t></a:t>
            </a:r>
            <a:endParaRPr lang="el-GR" sz="1600" b="1" dirty="0" smtClean="0">
              <a:solidFill>
                <a:srgbClr val="00B050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endParaRPr lang="el-GR" sz="16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Δεν αφορά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μεικτά εικονιστικά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σήματα  </a:t>
            </a:r>
            <a:r>
              <a:rPr lang="el-GR" sz="1600" b="1" dirty="0" smtClean="0">
                <a:solidFill>
                  <a:srgbClr val="00B050"/>
                </a:solidFill>
                <a:latin typeface="Arial"/>
                <a:ea typeface="Open Sans" panose="020B0606030504020204" pitchFamily="34" charset="0"/>
                <a:sym typeface="Wingdings"/>
              </a:rPr>
              <a:t></a:t>
            </a:r>
            <a:endParaRPr lang="el-GR" sz="1600" b="1" dirty="0" smtClean="0">
              <a:solidFill>
                <a:srgbClr val="00B050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 bwMode="auto">
          <a:xfrm>
            <a:off x="662843" y="698184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ΧΡΗΣΗ ΓΕΩΓΡΑΦΙΚΩΝ ΟΡΩΝ ΣΕ ΣΗΜΑΤΑ ΤΗΣ ΕΕ</a:t>
            </a:r>
          </a:p>
        </p:txBody>
      </p:sp>
      <p:pic>
        <p:nvPicPr>
          <p:cNvPr id="14" name="Picture 2" descr="http://prodfna:8051/FileNetImageFacade/viewimage?imageId=85588623&amp;noscale=true&amp;key=c3576404-557b-4e3d-adb0-8807046386e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4" y="3475218"/>
            <a:ext cx="2087895" cy="9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4087" y="3647153"/>
            <a:ext cx="286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PARIS SUNDAY</a:t>
            </a:r>
            <a:endParaRPr lang="en-I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78" y="2973284"/>
            <a:ext cx="1943986" cy="19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86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1050" y="2083981"/>
            <a:ext cx="8094588" cy="2732567"/>
          </a:xfrm>
        </p:spPr>
        <p:txBody>
          <a:bodyPr>
            <a:normAutofit/>
          </a:bodyPr>
          <a:lstStyle/>
          <a:p>
            <a:pPr algn="just"/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722313"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τον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τόπο παραγωγής των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προϊόντων</a:t>
            </a:r>
          </a:p>
          <a:p>
            <a:pPr marL="722313"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τον τόπο παροχής των υπηρεσιών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722313"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αντικείμενο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ή τον προορσμό ενός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προϊόντος </a:t>
            </a:r>
            <a:endParaRPr lang="el-GR" sz="1600" dirty="0" smtClean="0">
              <a:solidFill>
                <a:schemeClr val="tx2"/>
              </a:solidFill>
              <a:latin typeface="Arial"/>
            </a:endParaRPr>
          </a:p>
          <a:p>
            <a:pPr marL="722313"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τον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τύπο κουζίνας (για εστιατόρια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)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722313"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τον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τόπο που επηρεάζει τις προτιμήσεις των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καταναλωτών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ΧΡΗΣΗ ΓΕΩΓΡΑΦΙΚΩΝ ΟΡΩΝ ΣΕ ΣΗΜΑΤΑ ΤΗΣ ΕΕ</a:t>
            </a: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661050" y="1589956"/>
            <a:ext cx="8022001" cy="371366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1600" dirty="0" smtClean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Η περιγραφικότητα του γεωγραφικού όρου μπορεί να αφορά:</a:t>
            </a:r>
          </a:p>
          <a:p>
            <a:pPr lvl="0" algn="ctr"/>
            <a:endParaRPr lang="el-GR" sz="1600" dirty="0">
              <a:solidFill>
                <a:srgbClr val="14438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977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1050" y="2133599"/>
            <a:ext cx="6239480" cy="274674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είναι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εύλογο να πιθανολογηθεί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ότι μπορούν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,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κατά την άποψη του ενδιαφερόμενου κοινού,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να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υποδηλώνουν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τη γεωγραφική προέλευση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των προϊόντων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ή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υπηρεσιών</a:t>
            </a:r>
          </a:p>
          <a:p>
            <a:pPr algn="just">
              <a:spcBef>
                <a:spcPts val="1200"/>
              </a:spcBef>
            </a:pPr>
            <a:r>
              <a:rPr lang="el-GR" sz="1600" b="1" dirty="0">
                <a:solidFill>
                  <a:schemeClr val="tx2"/>
                </a:solidFill>
                <a:latin typeface="Arial"/>
              </a:rPr>
              <a:t>χαίρουν ήδη φήμης ή είναι γνωστές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για την οικεία κατηγορία προϊόντων </a:t>
            </a:r>
          </a:p>
          <a:p>
            <a:pPr algn="just"/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el-GR" sz="1600" dirty="0">
                <a:solidFill>
                  <a:schemeClr val="tx2"/>
                </a:solidFill>
                <a:latin typeface="Arial"/>
              </a:rPr>
              <a:t>Όπως και στην περίπτωση κάθε άλλου περιγραφικού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όρου,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το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κριτήριο είναι κατά πόσον ο γεωγραφικός όρος περιγράφει αντικειμενικά χαρακτηριστικά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των προϊόντων ή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των υπηρεσιών. </a:t>
            </a:r>
            <a:endParaRPr lang="el-GR" sz="1600" dirty="0" smtClean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ΧΡΗΣΗ ΓΕΩΓΡΑΦΙΚΩΝ ΟΡΩΝ ΣΕ ΣΗΜΑΤΑ ΤΗΣ ΕΕ</a:t>
            </a: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661050" y="1378847"/>
            <a:ext cx="8092795" cy="371366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1600" dirty="0" smtClean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Η </a:t>
            </a:r>
            <a:r>
              <a:rPr lang="el-GR" sz="1600" b="1" dirty="0">
                <a:solidFill>
                  <a:srgbClr val="14438E"/>
                </a:solidFill>
                <a:latin typeface="Arial" panose="020B0604020202020204" pitchFamily="34" charset="0"/>
              </a:rPr>
              <a:t>καταχώριση γεωγραφικών </a:t>
            </a:r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όρων ως </a:t>
            </a:r>
            <a:r>
              <a:rPr lang="el-GR" sz="1600" b="1" dirty="0">
                <a:solidFill>
                  <a:srgbClr val="14438E"/>
                </a:solidFill>
                <a:latin typeface="Arial" panose="020B0604020202020204" pitchFamily="34" charset="0"/>
              </a:rPr>
              <a:t>σημάτων δεν είναι δυνατή όταν:</a:t>
            </a:r>
          </a:p>
          <a:p>
            <a:pPr lvl="0" algn="ctr"/>
            <a:endParaRPr lang="el-GR" sz="1600" dirty="0">
              <a:solidFill>
                <a:srgbClr val="14438E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33" y="2550278"/>
            <a:ext cx="1557338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602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2841" y="2142067"/>
            <a:ext cx="8092795" cy="23661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Ο γεωγραφικός όρος γίνεται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αντιληπτός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ως τέτοιος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από το ενδιαφερόμενο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κοινό </a:t>
            </a:r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buNone/>
            </a:pPr>
            <a:endParaRPr lang="el-GR" sz="12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Η συγκεκριμένη ονομασία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εκλαμβάνεται από το καταναλωτικό κοινό ως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δηλωτική της γεωγραφικής προέλευσης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των προϊόντων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ή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υπηρεσιών ή ως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συνδεόμενη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με αυτά καθ’οιονδήποτε άλλο τρόπο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ή μπορεί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ευλόγως να πιθανολογηθεί ότι θα δημιουργηθεί τέτοιος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σύνδεσμος στο μελλον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(ΔΕΕ στην υπόθεση </a:t>
            </a:r>
            <a:r>
              <a:rPr lang="es-ES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C-108/97 &amp; C-109/97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, </a:t>
            </a:r>
            <a:r>
              <a:rPr lang="es-ES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CHIEMSEE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)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</a:t>
            </a:r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l-GR" sz="1600" b="1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117" y="19918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/>
              </a:rPr>
              <a:t>1</a:t>
            </a:r>
            <a:endParaRPr lang="en-IE" sz="3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17" y="327126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/>
              </a:rPr>
              <a:t>2</a:t>
            </a:r>
            <a:endParaRPr lang="en-IE" sz="32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662841" y="1452506"/>
            <a:ext cx="8092795" cy="371366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1600" dirty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Εκτίμηση της περιγραφικότητας γεωγραφικών όρων:</a:t>
            </a:r>
            <a:endParaRPr lang="el-GR" sz="1600" b="1" dirty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endParaRPr lang="el-GR" sz="1600" dirty="0">
              <a:solidFill>
                <a:srgbClr val="14438E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ΧΡΗΣΗ ΓΕΩΓΡΑΦΙΚΩΝ ΟΡΩΝ ΣΕ ΣΗΜΑΤΑ ΤΗΣ ΕΕ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1667" y="4250267"/>
            <a:ext cx="4622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400" b="1" dirty="0" smtClean="0">
                <a:latin typeface="+mj-lt"/>
                <a:cs typeface="Arial" panose="020B0604020202020204" pitchFamily="34" charset="0"/>
              </a:rPr>
              <a:t>CHIEMSEE</a:t>
            </a:r>
            <a:endParaRPr lang="en-IE" sz="4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1124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41577" y="1180214"/>
            <a:ext cx="8092795" cy="3200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600" dirty="0" smtClean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>
                <a:solidFill>
                  <a:schemeClr val="tx2"/>
                </a:solidFill>
                <a:latin typeface="Arial"/>
              </a:rPr>
              <a:t>Δεν είναι απαραίτητο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η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ονομασία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να δηλώνει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την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πραγματική γεωγραφική προέλευση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των προϊόντων. </a:t>
            </a:r>
            <a:endParaRPr lang="el-GR" sz="1600" dirty="0" smtClean="0">
              <a:solidFill>
                <a:schemeClr val="tx2"/>
              </a:solidFill>
              <a:latin typeface="Arial"/>
            </a:endParaRPr>
          </a:p>
          <a:p>
            <a:pPr algn="just"/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Δεν αρκεί τα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προϊόντα ή οι υπηρεσίες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να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μπορούν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θεωρητικά να παραχθούν ή να παρασχεθούν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στον τόπο που προσδιορίζεται από τον γεωγραφικό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όρο.</a:t>
            </a:r>
            <a:endParaRPr lang="el-GR" sz="16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Οι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γεωγραφικοί όροι οι οποίοι είναι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απλώς υποδηλωτικοί ή ευφάνταστοι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δεν απορρίπτονται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ΧΡΗΣΗ ΓΕΩΓΡΑΦΙΚΩΝ ΟΡΩΝ ΣΕ ΣΗΜΑΤΑ ΤΗΣ ΕΕ</a:t>
            </a:r>
          </a:p>
        </p:txBody>
      </p:sp>
    </p:spTree>
    <p:extLst>
      <p:ext uri="{BB962C8B-B14F-4D97-AF65-F5344CB8AC3E}">
        <p14:creationId xmlns:p14="http://schemas.microsoft.com/office/powerpoint/2010/main" val="8013958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41577" y="1180214"/>
            <a:ext cx="8092795" cy="3200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600" dirty="0" smtClean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Ονόματα χωρών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καθώς και άλλοι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μείζονες γεωγραφικοί όροι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απορρίπτονται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απλώς και μόνον λόγω της ευρείας αναγνώρισης και της φήμης που χαίρουν για την υψηλή ποιότητα των προϊόντων ή των υπηρεσιών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τους, χωρίς να απαιτείται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λεπτομερής εκτίμηση του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συνδέσμου ή της δυνατότητας παραγωγής στην επικράτειάς τους πληθώρας προϊόντων και υπηρεσιών.</a:t>
            </a:r>
          </a:p>
          <a:p>
            <a:pPr marL="0" indent="0" algn="just">
              <a:buNone/>
            </a:pPr>
            <a:endParaRPr lang="el-GR" sz="9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Όπως προκύπτει από πρακτικά της «Μόνιμης Επιτροπής για το Δίκαιο των Σημάτων, Σχεδίων και Γεωγραφικών Ενδείξεων» υπάρχει έντονη κινητικότητα στο επίπεδο του ΠΟΔΙ προς την κατεύθυνση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επέκτασης της προστασίας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τέτοιων όρων και ιδίως ονομάτων χωρών.</a:t>
            </a:r>
          </a:p>
          <a:p>
            <a:pPr marL="0" indent="0" algn="just">
              <a:buNone/>
            </a:pPr>
            <a:endParaRPr lang="el-GR" sz="16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marL="0" indent="0" algn="just">
              <a:buNone/>
            </a:pPr>
            <a:endParaRPr lang="el-GR" sz="16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16" y="4110726"/>
            <a:ext cx="2383889" cy="769602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7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ΧΡΗΣΗ ΟΝΟΜΑΤΩΝ ΚΡΑΤΩΝ ΣΕ ΣΗΜΑΤΑ ΤΗΣ ΕΕ</a:t>
            </a:r>
          </a:p>
        </p:txBody>
      </p:sp>
      <p:pic>
        <p:nvPicPr>
          <p:cNvPr id="1026" name="Picture 2" descr="http://www.wipo.int/branddb/jsp/data.jsp?SOURCE=SIXTER&amp;TYPE=JPG&amp;KEY=is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3971377"/>
            <a:ext cx="3462590" cy="9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526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 Neue UltraLigh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629108" y="735545"/>
            <a:ext cx="8119358" cy="365393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l-GR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ΓΕΩΓΡΑΦΙΚΟΙ ΟΡΟΙ &amp; ΕΝΔΕΙΞΕΙΣ ΚΑΙ ΕΜΠΟΡΙΚΑ ΣΗΜΑΤΑ</a:t>
            </a:r>
            <a:endParaRPr lang="en-IE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29108" y="1389888"/>
            <a:ext cx="8017862" cy="2735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ΕΙΣΑΓΩΓΗ ΣΤΟ ΣΗΜΑ ΤΗΣ Ε.Ε. (ΣΕΕ)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Η ΧΡΗΣΗ ΓΕΩΓΡΑΦΙΚΩΝ ΟΡΩΝ ΣΕ ΣΗΜΑΤΑ ΤΗΣ ΕΕ</a:t>
            </a:r>
          </a:p>
          <a:p>
            <a:pPr marL="830263" indent="-384175" algn="just">
              <a:spcBef>
                <a:spcPts val="1000"/>
              </a:spcBef>
              <a:buNone/>
            </a:pPr>
            <a:r>
              <a:rPr lang="el-GR" sz="1600" b="1" dirty="0" smtClean="0">
                <a:solidFill>
                  <a:srgbClr val="15548D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Α.	Η Προστασία Γεωγραφικών Ορων ως Σημάτων</a:t>
            </a:r>
          </a:p>
          <a:p>
            <a:pPr marL="830263" indent="-384175" algn="just">
              <a:spcBef>
                <a:spcPts val="1000"/>
              </a:spcBef>
              <a:buNone/>
            </a:pPr>
            <a:r>
              <a:rPr lang="el-GR" sz="1600" b="1" dirty="0" smtClean="0">
                <a:solidFill>
                  <a:srgbClr val="15548D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Β.	Η Περίπτωση των Συλλογικών Σημάτων της Ε.Ε.</a:t>
            </a:r>
          </a:p>
          <a:p>
            <a:pPr marL="457200" indent="-457200" algn="just">
              <a:spcBef>
                <a:spcPts val="1200"/>
              </a:spcBef>
              <a:buNone/>
            </a:pP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3.	ΠΓΕ/ΠΟΠ ΩΣ ΛΟΓΟΙ ΑΠΑΡΑΔΕΚΤΟΥ ή ΑΚΥΡΟΤΗΤΑΣ ΣΗΜΑΤΟΣ</a:t>
            </a:r>
          </a:p>
          <a:p>
            <a:pPr marL="804863" lvl="1" indent="-360363">
              <a:spcBef>
                <a:spcPts val="1000"/>
              </a:spcBef>
              <a:buNone/>
              <a:defRPr/>
            </a:pPr>
            <a:r>
              <a:rPr lang="el-GR" sz="1600" b="1" dirty="0" smtClean="0">
                <a:solidFill>
                  <a:srgbClr val="15548D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Α.	Απόλυτοι Λόγοι Απαραδέκτου</a:t>
            </a:r>
          </a:p>
          <a:p>
            <a:pPr marL="804863" lvl="1" indent="-360363">
              <a:spcBef>
                <a:spcPts val="1000"/>
              </a:spcBef>
              <a:buNone/>
              <a:defRPr/>
            </a:pPr>
            <a:r>
              <a:rPr lang="el-GR" sz="1600" b="1" dirty="0" smtClean="0">
                <a:solidFill>
                  <a:srgbClr val="15548D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Β.	Σχετικοί Λόγοι Απαραδέκτου</a:t>
            </a:r>
            <a:endParaRPr lang="es-ES" sz="1600" b="1" dirty="0" smtClean="0">
              <a:solidFill>
                <a:srgbClr val="15548D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701675" lvl="1" indent="-342900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endParaRPr lang="en-GB" sz="1600" dirty="0" smtClean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ES" sz="1600" dirty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39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44844" y="2069159"/>
            <a:ext cx="77449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ΤΟ ΣΗΜΑ ΤΗΣ ΕΥΡΩΠΑΪΚΗΣ ΕΝΩΣΗΣ (ΣΕΕ)</a:t>
            </a:r>
            <a:endParaRPr lang="el-GR" sz="2600" b="1" spc="-150" dirty="0">
              <a:solidFill>
                <a:srgbClr val="024DA1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03031" y="2561602"/>
            <a:ext cx="77867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2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 bwMode="auto">
          <a:xfrm>
            <a:off x="612775" y="852221"/>
            <a:ext cx="8103428" cy="380220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/>
            <a:r>
              <a:rPr lang="el-GR" alt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ΤΟ ΕΥΡΩΠΑΪΚΟ ΣΥΣΤΗΜΑ ΠΡΟΣΤΑΣΙΑΣ ΕΜΠΟΡΙΚΩΝ ΣΗΜΑΤΩΝ</a:t>
            </a:r>
            <a:endParaRPr lang="en-IE" alt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12775" y="1638605"/>
            <a:ext cx="7992888" cy="22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 algn="just">
              <a:spcBef>
                <a:spcPts val="1800"/>
              </a:spcBef>
              <a:buNone/>
            </a:pPr>
            <a:r>
              <a:rPr lang="el-G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ΕΥΡΩΠΑΪΚΗ ΝΟΜΟΘΕΣΙΑ:</a:t>
            </a:r>
          </a:p>
          <a:p>
            <a:pPr marL="266700" indent="-2667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Κανονισμός (ΕΕ) 2017/1001 της 14ης Ιουνίου 2017 για το Σήμα της Ευρωπαϊκής Ένωσης</a:t>
            </a:r>
          </a:p>
          <a:p>
            <a:pPr marL="266700" indent="-2667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Οδηγία (ΕΕ) 2015/2436 της 16ης Δεκεμβρίου 2015 για την Προσέγγιση των Νομοθεσιών των Κρατών Μελών περί Σημάτων</a:t>
            </a:r>
          </a:p>
          <a:p>
            <a:pPr marL="266700" indent="-266700" algn="just">
              <a:spcBef>
                <a:spcPts val="1680"/>
              </a:spcBef>
              <a:buFont typeface="Wingdings" pitchFamily="2" charset="2"/>
              <a:buChar char="§"/>
            </a:pP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1296015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 Neue UltraLight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50" y="1612163"/>
            <a:ext cx="4105528" cy="1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718186" y="735545"/>
            <a:ext cx="8030279" cy="317843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l-GR" sz="2000" b="1" spc="-71" dirty="0" smtClean="0">
                <a:solidFill>
                  <a:srgbClr val="FFFCF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 ΓΡΑΦΕΙΟ ΔΙΑΝΟΗΤΙΚΗΣ ΙΔΙΟΚΤΗΣΙΑΣ ΤΗΣ Ε.Ε. (</a:t>
            </a:r>
            <a:r>
              <a:rPr lang="es-ES" sz="2000" b="1" spc="-71" dirty="0" smtClean="0">
                <a:solidFill>
                  <a:srgbClr val="FFFCF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EUIPO</a:t>
            </a:r>
            <a:r>
              <a:rPr lang="el-GR" sz="2000" b="1" spc="-71" dirty="0" smtClean="0">
                <a:solidFill>
                  <a:srgbClr val="FFFCF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en-IE" sz="2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56672" y="1324051"/>
            <a:ext cx="4139128" cy="3255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lvl="1" indent="-271463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Συστάθηκε το 1994</a:t>
            </a:r>
          </a:p>
          <a:p>
            <a:pPr marL="538163" lvl="1" indent="-271463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Εδρα: Αλικάντε, Ισπανία</a:t>
            </a:r>
          </a:p>
          <a:p>
            <a:pPr marL="538163" lvl="1" indent="-271463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Μητρώα Σημάτων (1994), και Κοινοτικών Σχεδίων </a:t>
            </a:r>
            <a:r>
              <a:rPr lang="es-ES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(2003) </a:t>
            </a:r>
            <a:r>
              <a:rPr lang="el-GR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Ε.Ε. και Παρατηρητήριο </a:t>
            </a:r>
            <a:r>
              <a:rPr lang="es-ES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  <a:endParaRPr lang="el-GR" sz="1600" b="1" dirty="0" smtClean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271463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Εφαρμογή του Κανονισμού </a:t>
            </a:r>
            <a:r>
              <a:rPr lang="el-GR" sz="1600" b="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(ΕΕ) 2017/1001 για το </a:t>
            </a:r>
            <a:r>
              <a:rPr lang="el-GR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Σήμα της Ενωσης</a:t>
            </a:r>
          </a:p>
          <a:p>
            <a:pPr marL="538163" lvl="1" indent="-271463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Συνεργασία με Εθνικές Αρχές Βιομηχανικής Ιδιοκτησίας</a:t>
            </a:r>
            <a:endParaRPr lang="el-GR" sz="1600" b="1" dirty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675" lvl="1" indent="-342900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endParaRPr lang="es-ES" sz="1600" dirty="0" smtClean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675" lvl="1" indent="-342900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endParaRPr lang="en-GB" sz="1600" dirty="0" smtClean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ES" sz="1600" dirty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39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30"/>
          <p:cNvSpPr/>
          <p:nvPr>
            <p:custDataLst>
              <p:tags r:id="rId1"/>
            </p:custDataLst>
          </p:nvPr>
        </p:nvSpPr>
        <p:spPr>
          <a:xfrm>
            <a:off x="4740237" y="3194430"/>
            <a:ext cx="2662327" cy="1216280"/>
          </a:xfrm>
          <a:prstGeom prst="round2SameRect">
            <a:avLst>
              <a:gd name="adj1" fmla="val 0"/>
              <a:gd name="adj2" fmla="val 0"/>
            </a:avLst>
          </a:prstGeom>
          <a:blipFill rotWithShape="0"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/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1448434" y="1693148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KODAK</a:t>
            </a:r>
            <a:endParaRPr lang="el-GR" b="1" dirty="0"/>
          </a:p>
          <a:p>
            <a:endParaRPr lang="el-GR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58679" y="1241491"/>
            <a:ext cx="2645187" cy="1222309"/>
          </a:xfrm>
          <a:prstGeom prst="rect">
            <a:avLst/>
          </a:prstGeom>
          <a:noFill/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b="1">
              <a:solidFill>
                <a:srgbClr val="1443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4"/>
            </p:custDataLst>
          </p:nvPr>
        </p:nvSpPr>
        <p:spPr>
          <a:xfrm>
            <a:off x="658679" y="2515489"/>
            <a:ext cx="2645187" cy="394082"/>
          </a:xfrm>
          <a:prstGeom prst="rect">
            <a:avLst/>
          </a:prstGeom>
          <a:solidFill>
            <a:srgbClr val="14438E"/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b="1" dirty="0" smtClean="0">
                <a:latin typeface="Arial" panose="020B0604020202020204" pitchFamily="34" charset="0"/>
              </a:rPr>
              <a:t>Λεκτικά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7"/>
          <p:cNvGrpSpPr/>
          <p:nvPr>
            <p:custDataLst>
              <p:tags r:id="rId5"/>
            </p:custDataLst>
          </p:nvPr>
        </p:nvGrpSpPr>
        <p:grpSpPr>
          <a:xfrm>
            <a:off x="3384564" y="1279591"/>
            <a:ext cx="2645188" cy="1649030"/>
            <a:chOff x="3384564" y="1185611"/>
            <a:chExt cx="2645188" cy="1649030"/>
          </a:xfrm>
        </p:grpSpPr>
        <p:pic>
          <p:nvPicPr>
            <p:cNvPr id="7" name="id9020327258882572" descr="image008"/>
            <p:cNvPicPr/>
            <p:nvPr>
              <p:custDataLst>
                <p:tags r:id="rId17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9" t="11363" r="10297" b="10532"/>
            <a:stretch>
              <a:fillRect/>
            </a:stretch>
          </p:blipFill>
          <p:spPr bwMode="auto">
            <a:xfrm>
              <a:off x="3384564" y="1444657"/>
              <a:ext cx="2645187" cy="8008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>
              <p:custDataLst>
                <p:tags r:id="rId18"/>
              </p:custDataLst>
            </p:nvPr>
          </p:nvSpPr>
          <p:spPr>
            <a:xfrm>
              <a:off x="3384565" y="1185611"/>
              <a:ext cx="2645187" cy="1222309"/>
            </a:xfrm>
            <a:prstGeom prst="rect">
              <a:avLst/>
            </a:prstGeom>
            <a:noFill/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IE" b="1">
                <a:solidFill>
                  <a:srgbClr val="1443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>
              <p:custDataLst>
                <p:tags r:id="rId19"/>
              </p:custDataLst>
            </p:nvPr>
          </p:nvSpPr>
          <p:spPr>
            <a:xfrm>
              <a:off x="3384565" y="2440559"/>
              <a:ext cx="2645187" cy="394082"/>
            </a:xfrm>
            <a:prstGeom prst="rect">
              <a:avLst/>
            </a:prstGeom>
            <a:solidFill>
              <a:srgbClr val="14438E"/>
            </a:solidFill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b="1" dirty="0" smtClean="0">
                  <a:latin typeface="Arial" panose="020B0604020202020204" pitchFamily="34" charset="0"/>
                </a:rPr>
                <a:t>Εικονιστικά</a:t>
              </a:r>
              <a:endParaRPr lang="el-G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>
            <p:custDataLst>
              <p:tags r:id="rId6"/>
            </p:custDataLst>
          </p:nvPr>
        </p:nvSpPr>
        <p:spPr>
          <a:xfrm>
            <a:off x="4757377" y="3150301"/>
            <a:ext cx="2645187" cy="1222309"/>
          </a:xfrm>
          <a:prstGeom prst="rect">
            <a:avLst/>
          </a:prstGeom>
          <a:noFill/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b="1">
              <a:solidFill>
                <a:srgbClr val="1443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9"/>
          <p:cNvGrpSpPr/>
          <p:nvPr>
            <p:custDataLst>
              <p:tags r:id="rId7"/>
            </p:custDataLst>
          </p:nvPr>
        </p:nvGrpSpPr>
        <p:grpSpPr>
          <a:xfrm>
            <a:off x="2011263" y="3178876"/>
            <a:ext cx="2671866" cy="1649030"/>
            <a:chOff x="2011263" y="3075371"/>
            <a:chExt cx="2671866" cy="1649030"/>
          </a:xfrm>
        </p:grpSpPr>
        <p:sp>
          <p:nvSpPr>
            <p:cNvPr id="29" name="Round Same Side Corner Rectangle 28"/>
            <p:cNvSpPr/>
            <p:nvPr>
              <p:custDataLst>
                <p:tags r:id="rId14"/>
              </p:custDataLst>
            </p:nvPr>
          </p:nvSpPr>
          <p:spPr>
            <a:xfrm>
              <a:off x="2011263" y="3104413"/>
              <a:ext cx="2671866" cy="1169138"/>
            </a:xfrm>
            <a:prstGeom prst="round2SameRect">
              <a:avLst>
                <a:gd name="adj1" fmla="val 0"/>
                <a:gd name="adj2" fmla="val 0"/>
              </a:avLst>
            </a:prstGeom>
            <a:blipFill rotWithShape="0">
              <a:blip r:embed="rId24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Rectangle 20"/>
            <p:cNvSpPr/>
            <p:nvPr>
              <p:custDataLst>
                <p:tags r:id="rId15"/>
              </p:custDataLst>
            </p:nvPr>
          </p:nvSpPr>
          <p:spPr>
            <a:xfrm>
              <a:off x="2031491" y="3075371"/>
              <a:ext cx="2645187" cy="1222309"/>
            </a:xfrm>
            <a:prstGeom prst="rect">
              <a:avLst/>
            </a:prstGeom>
            <a:noFill/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IE" b="1">
                <a:solidFill>
                  <a:srgbClr val="1443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16"/>
              </p:custDataLst>
            </p:nvPr>
          </p:nvSpPr>
          <p:spPr>
            <a:xfrm>
              <a:off x="2031491" y="4330319"/>
              <a:ext cx="2645187" cy="394082"/>
            </a:xfrm>
            <a:prstGeom prst="rect">
              <a:avLst/>
            </a:prstGeom>
            <a:solidFill>
              <a:srgbClr val="14438E"/>
            </a:solidFill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b="1" dirty="0" smtClean="0">
                  <a:latin typeface="Arial" panose="020B0604020202020204" pitchFamily="34" charset="0"/>
                </a:rPr>
                <a:t>Θέσης</a:t>
              </a:r>
              <a:endParaRPr lang="el-G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4757377" y="4405249"/>
            <a:ext cx="2645187" cy="394082"/>
          </a:xfrm>
          <a:prstGeom prst="rect">
            <a:avLst/>
          </a:prstGeom>
          <a:solidFill>
            <a:srgbClr val="14438E"/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b="1" dirty="0" smtClean="0">
                <a:latin typeface="Arial" panose="020B0604020202020204" pitchFamily="34" charset="0"/>
              </a:rPr>
              <a:t>Μοτίβου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6"/>
          <p:cNvGrpSpPr/>
          <p:nvPr>
            <p:custDataLst>
              <p:tags r:id="rId9"/>
            </p:custDataLst>
          </p:nvPr>
        </p:nvGrpSpPr>
        <p:grpSpPr>
          <a:xfrm>
            <a:off x="6110451" y="1279590"/>
            <a:ext cx="2645187" cy="1649031"/>
            <a:chOff x="6110451" y="1185610"/>
            <a:chExt cx="2645187" cy="1649031"/>
          </a:xfrm>
        </p:grpSpPr>
        <p:sp>
          <p:nvSpPr>
            <p:cNvPr id="9" name="Rectangle 8"/>
            <p:cNvSpPr/>
            <p:nvPr>
              <p:custDataLst>
                <p:tags r:id="rId11"/>
              </p:custDataLst>
            </p:nvPr>
          </p:nvSpPr>
          <p:spPr>
            <a:xfrm>
              <a:off x="6110451" y="1185611"/>
              <a:ext cx="2645187" cy="1222309"/>
            </a:xfrm>
            <a:prstGeom prst="rect">
              <a:avLst/>
            </a:prstGeom>
            <a:noFill/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b="1">
                  <a:solidFill>
                    <a:srgbClr val="14438E"/>
                  </a:solidFill>
                  <a:latin typeface="Arial" panose="020B0604020202020204" pitchFamily="34" charset="0"/>
                </a:rPr>
                <a:t>Περιγραφή</a:t>
              </a:r>
            </a:p>
          </p:txBody>
        </p:sp>
        <p:sp>
          <p:nvSpPr>
            <p:cNvPr id="20" name="Rectangle 19"/>
            <p:cNvSpPr/>
            <p:nvPr>
              <p:custDataLst>
                <p:tags r:id="rId12"/>
              </p:custDataLst>
            </p:nvPr>
          </p:nvSpPr>
          <p:spPr>
            <a:xfrm>
              <a:off x="6110451" y="2440559"/>
              <a:ext cx="2645187" cy="394082"/>
            </a:xfrm>
            <a:prstGeom prst="rect">
              <a:avLst/>
            </a:prstGeom>
            <a:solidFill>
              <a:srgbClr val="14438E"/>
            </a:solidFill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b="1" dirty="0" smtClean="0">
                  <a:latin typeface="Arial" panose="020B0604020202020204" pitchFamily="34" charset="0"/>
                </a:rPr>
                <a:t>Σχήματος</a:t>
              </a:r>
              <a:endParaRPr lang="el-G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Screen Shot 2017-04-21 at 11.38.20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452" y="1185610"/>
              <a:ext cx="2620420" cy="1222309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3615070" y="717869"/>
            <a:ext cx="2020186" cy="394082"/>
          </a:xfrm>
          <a:prstGeom prst="rect">
            <a:avLst/>
          </a:prstGeom>
          <a:solidFill>
            <a:srgbClr val="14438E"/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b="1" dirty="0" smtClean="0">
                <a:latin typeface="Arial" panose="020B0604020202020204" pitchFamily="34" charset="0"/>
              </a:rPr>
              <a:t>ΣΗΜΑΤΑ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658679" y="1165291"/>
            <a:ext cx="2645187" cy="1222309"/>
          </a:xfrm>
          <a:prstGeom prst="rect">
            <a:avLst/>
          </a:prstGeom>
          <a:noFill/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b="1">
              <a:solidFill>
                <a:srgbClr val="1443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658679" y="2420239"/>
            <a:ext cx="2645187" cy="394082"/>
          </a:xfrm>
          <a:prstGeom prst="rect">
            <a:avLst/>
          </a:prstGeom>
          <a:solidFill>
            <a:srgbClr val="14438E"/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1500" b="1" dirty="0" smtClean="0">
                <a:latin typeface="Arial" panose="020B0604020202020204" pitchFamily="34" charset="0"/>
              </a:rPr>
              <a:t>Μεμονωμένο χρώμα</a:t>
            </a:r>
            <a:endParaRPr lang="el-GR" sz="1500" b="1" dirty="0">
              <a:latin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>
            <p:custDataLst>
              <p:tags r:id="rId3"/>
            </p:custDataLst>
          </p:nvPr>
        </p:nvGrpSpPr>
        <p:grpSpPr>
          <a:xfrm>
            <a:off x="3384565" y="1165291"/>
            <a:ext cx="2645187" cy="1649030"/>
            <a:chOff x="3384565" y="1185611"/>
            <a:chExt cx="2645187" cy="1649030"/>
          </a:xfrm>
        </p:grpSpPr>
        <p:sp>
          <p:nvSpPr>
            <p:cNvPr id="11" name="Rectangle 10"/>
            <p:cNvSpPr/>
            <p:nvPr>
              <p:custDataLst>
                <p:tags r:id="rId24"/>
              </p:custDataLst>
            </p:nvPr>
          </p:nvSpPr>
          <p:spPr>
            <a:xfrm>
              <a:off x="3384565" y="1185611"/>
              <a:ext cx="2645187" cy="1222309"/>
            </a:xfrm>
            <a:prstGeom prst="rect">
              <a:avLst/>
            </a:prstGeom>
            <a:noFill/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IE" b="1">
                <a:solidFill>
                  <a:srgbClr val="1443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25"/>
              </p:custDataLst>
            </p:nvPr>
          </p:nvSpPr>
          <p:spPr>
            <a:xfrm>
              <a:off x="3384565" y="2440559"/>
              <a:ext cx="2645187" cy="394082"/>
            </a:xfrm>
            <a:prstGeom prst="rect">
              <a:avLst/>
            </a:prstGeom>
            <a:solidFill>
              <a:srgbClr val="14438E"/>
            </a:solidFill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sz="1700" b="1" dirty="0">
                  <a:latin typeface="Arial" panose="020B0604020202020204" pitchFamily="34" charset="0"/>
                </a:rPr>
                <a:t>Συνδυασμός χρωμάτων</a:t>
              </a:r>
              <a:endParaRPr lang="el-GR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>
            <p:custDataLst>
              <p:tags r:id="rId4"/>
            </p:custDataLst>
          </p:nvPr>
        </p:nvGrpSpPr>
        <p:grpSpPr>
          <a:xfrm>
            <a:off x="6110451" y="1165291"/>
            <a:ext cx="2645187" cy="1649030"/>
            <a:chOff x="6110451" y="1185611"/>
            <a:chExt cx="2645187" cy="1649030"/>
          </a:xfrm>
        </p:grpSpPr>
        <p:sp>
          <p:nvSpPr>
            <p:cNvPr id="14" name="Rectangle 13"/>
            <p:cNvSpPr/>
            <p:nvPr>
              <p:custDataLst>
                <p:tags r:id="rId22"/>
              </p:custDataLst>
            </p:nvPr>
          </p:nvSpPr>
          <p:spPr>
            <a:xfrm>
              <a:off x="6110451" y="1185611"/>
              <a:ext cx="2645187" cy="1222309"/>
            </a:xfrm>
            <a:prstGeom prst="rect">
              <a:avLst/>
            </a:prstGeom>
            <a:noFill/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IE" b="1">
                <a:solidFill>
                  <a:srgbClr val="1443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3"/>
              </p:custDataLst>
            </p:nvPr>
          </p:nvSpPr>
          <p:spPr>
            <a:xfrm>
              <a:off x="6110451" y="2440559"/>
              <a:ext cx="2645187" cy="394082"/>
            </a:xfrm>
            <a:prstGeom prst="rect">
              <a:avLst/>
            </a:prstGeom>
            <a:solidFill>
              <a:srgbClr val="14438E"/>
            </a:solidFill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b="1" dirty="0" smtClean="0">
                  <a:latin typeface="Arial" panose="020B0604020202020204" pitchFamily="34" charset="0"/>
                </a:rPr>
                <a:t>Ηχητικά</a:t>
              </a:r>
              <a:endParaRPr lang="el-GR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>
            <p:custDataLst>
              <p:tags r:id="rId5"/>
            </p:custDataLst>
          </p:nvPr>
        </p:nvSpPr>
        <p:spPr>
          <a:xfrm>
            <a:off x="658679" y="3022289"/>
            <a:ext cx="2645187" cy="1222309"/>
          </a:xfrm>
          <a:prstGeom prst="rect">
            <a:avLst/>
          </a:prstGeom>
          <a:noFill/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b="1">
              <a:solidFill>
                <a:srgbClr val="1443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658679" y="4277237"/>
            <a:ext cx="2645187" cy="394082"/>
          </a:xfrm>
          <a:prstGeom prst="rect">
            <a:avLst/>
          </a:prstGeom>
          <a:solidFill>
            <a:srgbClr val="14438E"/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b="1" dirty="0" smtClean="0">
                <a:latin typeface="Arial" panose="020B0604020202020204" pitchFamily="34" charset="0"/>
              </a:rPr>
              <a:t>Κίνησης</a:t>
            </a:r>
            <a:endParaRPr lang="el-GR" b="1" dirty="0">
              <a:latin typeface="Arial" panose="020B0604020202020204" pitchFamily="34" charset="0"/>
            </a:endParaRPr>
          </a:p>
        </p:txBody>
      </p:sp>
      <p:grpSp>
        <p:nvGrpSpPr>
          <p:cNvPr id="4" name="Group 19"/>
          <p:cNvGrpSpPr/>
          <p:nvPr>
            <p:custDataLst>
              <p:tags r:id="rId7"/>
            </p:custDataLst>
          </p:nvPr>
        </p:nvGrpSpPr>
        <p:grpSpPr>
          <a:xfrm>
            <a:off x="3384565" y="3022289"/>
            <a:ext cx="2645187" cy="1649030"/>
            <a:chOff x="3384565" y="1185611"/>
            <a:chExt cx="2645187" cy="1649030"/>
          </a:xfrm>
        </p:grpSpPr>
        <p:sp>
          <p:nvSpPr>
            <p:cNvPr id="22" name="Rectangle 21"/>
            <p:cNvSpPr/>
            <p:nvPr>
              <p:custDataLst>
                <p:tags r:id="rId20"/>
              </p:custDataLst>
            </p:nvPr>
          </p:nvSpPr>
          <p:spPr>
            <a:xfrm>
              <a:off x="3384565" y="1185611"/>
              <a:ext cx="2645187" cy="1222309"/>
            </a:xfrm>
            <a:prstGeom prst="rect">
              <a:avLst/>
            </a:prstGeom>
            <a:noFill/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IE" b="1">
                <a:solidFill>
                  <a:srgbClr val="1443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21"/>
              </p:custDataLst>
            </p:nvPr>
          </p:nvSpPr>
          <p:spPr>
            <a:xfrm>
              <a:off x="3384565" y="2440559"/>
              <a:ext cx="2645187" cy="394082"/>
            </a:xfrm>
            <a:prstGeom prst="rect">
              <a:avLst/>
            </a:prstGeom>
            <a:solidFill>
              <a:srgbClr val="14438E"/>
            </a:solidFill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b="1" dirty="0" smtClean="0">
                  <a:latin typeface="Arial" panose="020B0604020202020204" pitchFamily="34" charset="0"/>
                </a:rPr>
                <a:t>Πολυμέσων</a:t>
              </a:r>
              <a:endParaRPr lang="el-GR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3"/>
          <p:cNvGrpSpPr/>
          <p:nvPr>
            <p:custDataLst>
              <p:tags r:id="rId8"/>
            </p:custDataLst>
          </p:nvPr>
        </p:nvGrpSpPr>
        <p:grpSpPr>
          <a:xfrm>
            <a:off x="6110451" y="3022289"/>
            <a:ext cx="2645187" cy="1649030"/>
            <a:chOff x="6110451" y="1185611"/>
            <a:chExt cx="2645187" cy="1649030"/>
          </a:xfrm>
        </p:grpSpPr>
        <p:sp>
          <p:nvSpPr>
            <p:cNvPr id="25" name="Rectangle 24"/>
            <p:cNvSpPr/>
            <p:nvPr>
              <p:custDataLst>
                <p:tags r:id="rId18"/>
              </p:custDataLst>
            </p:nvPr>
          </p:nvSpPr>
          <p:spPr>
            <a:xfrm>
              <a:off x="6110451" y="1185611"/>
              <a:ext cx="2645187" cy="1222309"/>
            </a:xfrm>
            <a:prstGeom prst="rect">
              <a:avLst/>
            </a:prstGeom>
            <a:noFill/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IE" b="1">
                <a:solidFill>
                  <a:srgbClr val="1443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9"/>
              </p:custDataLst>
            </p:nvPr>
          </p:nvSpPr>
          <p:spPr>
            <a:xfrm>
              <a:off x="6110451" y="2440559"/>
              <a:ext cx="2645187" cy="394082"/>
            </a:xfrm>
            <a:prstGeom prst="rect">
              <a:avLst/>
            </a:prstGeom>
            <a:solidFill>
              <a:srgbClr val="14438E"/>
            </a:solidFill>
            <a:ln>
              <a:solidFill>
                <a:srgbClr val="1443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l-GR" b="1" dirty="0" smtClean="0">
                  <a:latin typeface="Arial" panose="020B0604020202020204" pitchFamily="34" charset="0"/>
                </a:rPr>
                <a:t>Ολογραφικά</a:t>
              </a:r>
              <a:endParaRPr lang="el-GR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9" name="Picture 28" descr="Screen Shot 2017-04-21 at 11.43.18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>
            <a:fillRect/>
          </a:stretch>
        </p:blipFill>
        <p:spPr>
          <a:xfrm>
            <a:off x="6110452" y="3022288"/>
            <a:ext cx="2645186" cy="1222309"/>
          </a:xfrm>
          <a:prstGeom prst="rect">
            <a:avLst/>
          </a:prstGeom>
        </p:spPr>
      </p:pic>
      <p:sp>
        <p:nvSpPr>
          <p:cNvPr id="30" name="Round Same Side Corner Rectangle 29"/>
          <p:cNvSpPr/>
          <p:nvPr>
            <p:custDataLst>
              <p:tags r:id="rId10"/>
            </p:custDataLst>
          </p:nvPr>
        </p:nvSpPr>
        <p:spPr>
          <a:xfrm>
            <a:off x="743095" y="3116580"/>
            <a:ext cx="2560771" cy="1128018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/>
          </a:p>
        </p:txBody>
      </p:sp>
      <p:pic>
        <p:nvPicPr>
          <p:cNvPr id="32" name="Picture 31" descr="Screen Shot 2017-04-21 at 11.45.08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" y="1168400"/>
            <a:ext cx="2645187" cy="1219200"/>
          </a:xfrm>
          <a:prstGeom prst="rect">
            <a:avLst/>
          </a:prstGeom>
        </p:spPr>
      </p:pic>
      <p:pic>
        <p:nvPicPr>
          <p:cNvPr id="34" name="Picture 33" descr="Screen Shot 2017-04-21 at 11.45.33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63" y="1168895"/>
            <a:ext cx="2645187" cy="1218703"/>
          </a:xfrm>
          <a:prstGeom prst="rect">
            <a:avLst/>
          </a:prstGeom>
        </p:spPr>
      </p:pic>
      <p:pic>
        <p:nvPicPr>
          <p:cNvPr id="35" name="EM500000015801558.mp3">
            <a:hlinkClick r:id="" action="ppaction://media"/>
          </p:cNvPr>
          <p:cNvPicPr>
            <a:picLocks noChangeAspect="1"/>
          </p:cNvPicPr>
          <p:nvPr>
            <a:audioFile r:link="rId14"/>
            <p:custDataLst>
              <p:tags r:id="rId15"/>
            </p:custDataLst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71877" y="1778245"/>
            <a:ext cx="410151" cy="410151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3505" y="1240321"/>
            <a:ext cx="2099078" cy="3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creen Shot 2017-05-18 at 14.52.21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565" y="2987198"/>
            <a:ext cx="2602748" cy="12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72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childTnLst>
                                    <p:cmd type="call" cmd="playFrom(0.0)">
                                      <p:cBhvr>
                                        <p:cTn id="6" dur="987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44844" y="1828800"/>
            <a:ext cx="7744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ΧΡΗΣΗ ΓΕΩΓΡΑΦΙΚΩΝ ΟΡΩΝ </a:t>
            </a:r>
          </a:p>
          <a:p>
            <a:pPr algn="ctr"/>
            <a:r>
              <a:rPr lang="el-GR" sz="26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ΣΕ ΣΗΜΑΤΑ ΤΗΣ ΕΕ</a:t>
            </a:r>
            <a:endParaRPr lang="el-GR" sz="2600" b="1" spc="-150" dirty="0">
              <a:solidFill>
                <a:srgbClr val="024DA1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12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ΔΙΑΚΡΙΣΗ ΜΕΤΑΞΥ ΓΕΩΓΡΑΦΙΚΩΝ ΟΡΩΝ – ΓΕΩΓΡΑΦΙΚΩΝ ΕΝΔΕΙΞΕΩΝ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7"/>
            </p:custDataLst>
          </p:nvPr>
        </p:nvSpPr>
        <p:spPr>
          <a:xfrm>
            <a:off x="662843" y="1414130"/>
            <a:ext cx="8092795" cy="307281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1600" dirty="0">
                <a:solidFill>
                  <a:schemeClr val="tx2"/>
                </a:solidFill>
                <a:latin typeface="Arial"/>
              </a:rPr>
              <a:t>Γεωγραφικός όρος είναι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κάθε υφιστάμενη ονομασία ενός τόπου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, για παράδειγμα, μιας χώρας, μιας περιφέρειας, μιας πόλης, μιας λίμνης ή ενός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ποταμού.</a:t>
            </a:r>
          </a:p>
          <a:p>
            <a:pPr algn="just"/>
            <a:endParaRPr lang="el-GR" sz="16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s-ES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E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ίναι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προς το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δημόσιο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συμφέρον</a:t>
            </a:r>
            <a:r>
              <a:rPr lang="es-ES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να παραμένουν διαθέσιμα σημεία που δηλώνουν τη γεωγραφική προέλευση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προϊόντων ή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υπηρεσιών,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ιδίως διότι ενδέχεται να συνιστούν ένδειξη της ποιότητας και άλλων χαρακτηριστικών των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προϊόντων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, ενώ μπορούν επίσης να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επηρεάσουν τις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προτιμήσεις των 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καταναλωτών.</a:t>
            </a:r>
          </a:p>
          <a:p>
            <a:pPr algn="just"/>
            <a:endParaRPr lang="el-GR" sz="16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Οι γεωγραφικοί όροι διακρίνονται </a:t>
            </a:r>
            <a:r>
              <a:rPr lang="el-GR" sz="16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από τις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«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προστατευόμενες γεωγραφικές ενδείξεις» </a:t>
            </a:r>
            <a:r>
              <a:rPr lang="es-ES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(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ΠΓΕ</a:t>
            </a:r>
            <a:r>
              <a:rPr lang="es-ES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)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και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«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προστατευόμενες ονομασίες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προέλευσης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» (ΠΟΠ)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που προστατεύονται από ειδική νομοθεσία (ΔΕΕ στην υπόθεση </a:t>
            </a:r>
            <a:r>
              <a:rPr lang="es-ES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C-35/13, </a:t>
            </a:r>
            <a:r>
              <a:rPr lang="en-IE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SALAME FELINO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).</a:t>
            </a:r>
            <a:endParaRPr lang="el-GR" sz="1600" dirty="0" smtClean="0">
              <a:solidFill>
                <a:schemeClr val="tx2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015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6.10.26"/>
  <p:tag name="AS_TITLE" val="Aspose.Slides for .NET 4.0 Client Profile"/>
  <p:tag name="AS_VERSION" val="16.10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heme/theme1.xml><?xml version="1.0" encoding="utf-8"?>
<a:theme xmlns:a="http://schemas.openxmlformats.org/drawingml/2006/main" name="EUIPO-PPT-16 9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EUIPO-PPT-16 9-EN</Template>
  <TotalTime>0</TotalTime>
  <Words>797</Words>
  <Application>Microsoft Office PowerPoint</Application>
  <PresentationFormat>Προβολή στην οθόνη (16:9)</PresentationFormat>
  <Paragraphs>116</Paragraphs>
  <Slides>16</Slides>
  <Notes>16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Helvetica Neue UltraLight</vt:lpstr>
      <vt:lpstr>Open Sans</vt:lpstr>
      <vt:lpstr>Open Sans Light</vt:lpstr>
      <vt:lpstr>Open Sans Semibold</vt:lpstr>
      <vt:lpstr>Times New Roman</vt:lpstr>
      <vt:lpstr>Wingdings</vt:lpstr>
      <vt:lpstr>EUIPO-PPT-16 9-EN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2017-06-02T08:53:47Z</dcterms:created>
  <dcterms:modified xsi:type="dcterms:W3CDTF">2018-09-19T13:06:34Z</dcterms:modified>
</cp:coreProperties>
</file>