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emf" ContentType="image/x-e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6" r:id="rId1"/>
  </p:sldMasterIdLst>
  <p:notesMasterIdLst>
    <p:notesMasterId r:id="rId6"/>
  </p:notesMasterIdLst>
  <p:sldIdLst>
    <p:sldId id="1664" r:id="rId2"/>
    <p:sldId id="1672" r:id="rId3"/>
    <p:sldId id="1673" r:id="rId4"/>
    <p:sldId id="1688" r:id="rId5"/>
  </p:sldIdLst>
  <p:sldSz cx="12192000" cy="6858000"/>
  <p:notesSz cx="6819900" cy="9918700"/>
  <p:embeddedFontLst>
    <p:embeddedFont>
      <p:font typeface="Calibri" pitchFamily="34" charset="0"/>
      <p:regular r:id="rId7"/>
      <p:bold r:id="rId8"/>
      <p:italic r:id="rId9"/>
      <p:boldItalic r:id="rId10"/>
    </p:embeddedFont>
    <p:embeddedFont>
      <p:font typeface="Roboto" charset="0"/>
      <p:regular r:id="rId11"/>
      <p:bold r:id="rId12"/>
      <p:italic r:id="rId13"/>
      <p:boldItalic r:id="rId14"/>
    </p:embeddedFont>
    <p:embeddedFont>
      <p:font typeface="Tahoma" pitchFamily="34" charset="0"/>
      <p:regular r:id="rId15"/>
      <p:bold r:id="rId16"/>
    </p:embeddedFont>
    <p:embeddedFont>
      <p:font typeface="Georgia" pitchFamily="18" charset="0"/>
      <p:regular r:id="rId17"/>
      <p:bold r:id="rId18"/>
      <p:italic r:id="rId19"/>
      <p:boldItalic r:id="rId20"/>
    </p:embeddedFont>
    <p:embeddedFont>
      <p:font typeface="Helvetica Neue" charset="0"/>
      <p:regular r:id="rId21"/>
      <p:bold r:id="rId22"/>
      <p:italic r:id="rId23"/>
      <p:boldItalic r:id="rId24"/>
    </p:embeddedFont>
  </p:embeddedFontLst>
  <p:custDataLst>
    <p:tags r:id="rId2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2" roundtripDataSignature="AMtx7miwxvi9OQuO+gVxUbvKOSBo0pFa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66"/>
    <a:srgbClr val="3B4759"/>
    <a:srgbClr val="003399"/>
    <a:srgbClr val="000099"/>
    <a:srgbClr val="99CCFF"/>
    <a:srgbClr val="3366FF"/>
    <a:srgbClr val="2D2DE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F41AB97-5139-4898-911C-33C0699E20D6}">
  <a:tblStyle styleId="{FF41AB97-5139-4898-911C-33C0699E20D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5" autoAdjust="0"/>
    <p:restoredTop sz="92578" autoAdjust="0"/>
  </p:normalViewPr>
  <p:slideViewPr>
    <p:cSldViewPr snapToGrid="0">
      <p:cViewPr varScale="1">
        <p:scale>
          <a:sx n="82" d="100"/>
          <a:sy n="82" d="100"/>
        </p:scale>
        <p:origin x="-78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63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62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font" Target="fonts/font18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6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0"/>
            <a:ext cx="2955290" cy="49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91" tIns="45883" rIns="91791" bIns="45883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63035" y="0"/>
            <a:ext cx="2955290" cy="49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91" tIns="45883" rIns="91791" bIns="45883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8150" y="1241425"/>
            <a:ext cx="5943600" cy="3344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1991" y="4773376"/>
            <a:ext cx="5455920" cy="390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91" tIns="45883" rIns="91791" bIns="45883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9421047"/>
            <a:ext cx="2955290" cy="497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91" tIns="45883" rIns="91791" bIns="45883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63035" y="9421047"/>
            <a:ext cx="2955290" cy="497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91" tIns="45883" rIns="91791" bIns="45883" anchor="b" anchorCtr="0">
            <a:noAutofit/>
          </a:bodyPr>
          <a:lstStyle/>
          <a:p>
            <a:pPr algn="r"/>
            <a:fld id="{00000000-1234-1234-1234-123412341234}" type="slidenum">
              <a:rPr lang="el-GR" sz="120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pPr algn="r"/>
              <a:t>‹#›</a:t>
            </a:fld>
            <a:endParaRPr lang="el-GR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34287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41425"/>
            <a:ext cx="5943600" cy="3344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7" name="Google Shape;767;p1:notes"/>
          <p:cNvSpPr txBox="1">
            <a:spLocks noGrp="1"/>
          </p:cNvSpPr>
          <p:nvPr>
            <p:ph type="body" idx="1"/>
          </p:nvPr>
        </p:nvSpPr>
        <p:spPr>
          <a:xfrm>
            <a:off x="681991" y="4773376"/>
            <a:ext cx="5455920" cy="390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91" tIns="45883" rIns="91791" bIns="45883" anchor="t" anchorCtr="0">
            <a:noAutofit/>
          </a:bodyPr>
          <a:lstStyle/>
          <a:p>
            <a:pPr marL="0" indent="0"/>
            <a:r>
              <a:rPr lang="el-GR" dirty="0" err="1"/>
              <a:t>Intro</a:t>
            </a:r>
            <a:r>
              <a:rPr lang="el-GR" dirty="0"/>
              <a:t> /01</a:t>
            </a:r>
            <a:endParaRPr dirty="0"/>
          </a:p>
          <a:p>
            <a:pPr marL="0" indent="0"/>
            <a:endParaRPr dirty="0"/>
          </a:p>
          <a:p>
            <a:pPr marL="0" indent="0"/>
            <a:endParaRPr dirty="0"/>
          </a:p>
          <a:p>
            <a:pPr marL="0" indent="0"/>
            <a:r>
              <a:rPr lang="el-GR" b="1" dirty="0" err="1"/>
              <a:t>Feedback</a:t>
            </a:r>
            <a:r>
              <a:rPr lang="el-GR" dirty="0"/>
              <a:t> </a:t>
            </a:r>
            <a:endParaRPr dirty="0"/>
          </a:p>
          <a:p>
            <a:pPr marL="0" indent="0"/>
            <a:endParaRPr dirty="0"/>
          </a:p>
          <a:p>
            <a:pPr marL="0" indent="0"/>
            <a:r>
              <a:rPr lang="el-GR" dirty="0"/>
              <a:t>Πρώτη μέρα αφιερωμένη σε υγιεινή κτλ</a:t>
            </a:r>
            <a:endParaRPr dirty="0"/>
          </a:p>
          <a:p>
            <a:pPr marL="0" indent="0"/>
            <a:endParaRPr dirty="0"/>
          </a:p>
          <a:p>
            <a:pPr marL="0" indent="0"/>
            <a:r>
              <a:rPr lang="el-GR" dirty="0"/>
              <a:t>Μικρές αλλαγές έξυπνες (2 διαλείμματα, ζώνες άφιξης/αναχώρησης)</a:t>
            </a:r>
            <a:endParaRPr dirty="0"/>
          </a:p>
          <a:p>
            <a:pPr marL="0" indent="0"/>
            <a:endParaRPr dirty="0"/>
          </a:p>
          <a:p>
            <a:pPr marL="0" indent="0"/>
            <a:r>
              <a:rPr lang="el-GR" dirty="0"/>
              <a:t>Απουσίες </a:t>
            </a:r>
            <a:endParaRPr dirty="0"/>
          </a:p>
          <a:p>
            <a:pPr marL="0" indent="0"/>
            <a:endParaRPr dirty="0"/>
          </a:p>
          <a:p>
            <a:pPr marL="0" indent="0"/>
            <a:r>
              <a:rPr lang="el-GR" b="1" dirty="0"/>
              <a:t>2 ΣΤΑΔΙΑ</a:t>
            </a:r>
            <a:r>
              <a:rPr lang="el-GR" dirty="0"/>
              <a:t>: α) δημοτικά/γ’ λυκείου – β) γυμνάσιο, β’ γ’ λυκείου, ΕΕΚ, μαθητεία. </a:t>
            </a:r>
            <a:endParaRPr dirty="0"/>
          </a:p>
          <a:p>
            <a:pPr marL="0" indent="0"/>
            <a:endParaRPr dirty="0"/>
          </a:p>
          <a:p>
            <a:pPr marL="0" indent="0"/>
            <a:r>
              <a:rPr lang="el-GR" dirty="0"/>
              <a:t>ΑΕΙ συνεχίζουν εξ αποστάσεως (δε θα ανοίξουν για φέτος)</a:t>
            </a:r>
            <a:endParaRPr dirty="0"/>
          </a:p>
          <a:p>
            <a:pPr marL="0" indent="0"/>
            <a:endParaRPr dirty="0"/>
          </a:p>
          <a:p>
            <a:pPr marL="0" indent="0"/>
            <a:endParaRPr dirty="0"/>
          </a:p>
          <a:p>
            <a:pPr marL="0" indent="0"/>
            <a:endParaRPr dirty="0"/>
          </a:p>
          <a:p>
            <a:pPr marL="0" indent="0"/>
            <a:endParaRPr dirty="0"/>
          </a:p>
        </p:txBody>
      </p:sp>
      <p:sp>
        <p:nvSpPr>
          <p:cNvPr id="768" name="Google Shape;768;p1:notes"/>
          <p:cNvSpPr txBox="1">
            <a:spLocks noGrp="1"/>
          </p:cNvSpPr>
          <p:nvPr>
            <p:ph type="sldNum" idx="12"/>
          </p:nvPr>
        </p:nvSpPr>
        <p:spPr>
          <a:xfrm>
            <a:off x="3863035" y="9421047"/>
            <a:ext cx="2955290" cy="497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91" tIns="45883" rIns="91791" bIns="45883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l-GR" sz="1200">
                <a:latin typeface="Roboto"/>
                <a:ea typeface="Roboto"/>
                <a:cs typeface="Roboto"/>
                <a:sym typeface="Roboto"/>
              </a:rPr>
              <a:pPr algn="r">
                <a:buSzPts val="1200"/>
              </a:pPr>
              <a:t>1</a:t>
            </a:fld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l-GR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pPr algn="r"/>
              <a:t>2</a:t>
            </a:fld>
            <a:endParaRPr lang="el-GR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9952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l-GR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pPr algn="r"/>
              <a:t>3</a:t>
            </a:fld>
            <a:endParaRPr lang="el-GR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9952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jpeg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2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3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.jpeg"/><Relationship Id="rId4" Type="http://schemas.openxmlformats.org/officeDocument/2006/relationships/oleObject" Target="../embeddings/oleObject14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A7B4C35A-3956-4E96-B723-B59E98A520BF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11963845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3154" name="think-cell Slide" r:id="rId4" imgW="360" imgH="360" progId="">
              <p:embed/>
            </p:oleObj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75C53F8B-B55A-4B93-BE61-3DC9D03FB45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0" i="0" baseline="0" dirty="0">
              <a:latin typeface="Helvetica Neue" panose="020B0604020202020204"/>
              <a:ea typeface="+mj-ea"/>
              <a:cs typeface="Arial" panose="020B0604020202020204" pitchFamily="34" charset="0"/>
              <a:sym typeface="Helvetica Neue" panose="020B0604020202020204"/>
            </a:endParaRPr>
          </a:p>
        </p:txBody>
      </p:sp>
      <p:sp>
        <p:nvSpPr>
          <p:cNvPr id="7" name="Right Triangle 6"/>
          <p:cNvSpPr>
            <a:spLocks noChangeAspect="1"/>
          </p:cNvSpPr>
          <p:nvPr userDrawn="1"/>
        </p:nvSpPr>
        <p:spPr>
          <a:xfrm>
            <a:off x="3176" y="2608637"/>
            <a:ext cx="6858000" cy="4249363"/>
          </a:xfrm>
          <a:prstGeom prst="rtTriangle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xmlns="" id="{73A505CD-2484-4C13-8469-4A8AC0466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185" t="6084" r="87330" b="75016"/>
          <a:stretch/>
        </p:blipFill>
        <p:spPr>
          <a:xfrm>
            <a:off x="869970" y="5228949"/>
            <a:ext cx="1157601" cy="117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4072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xmlns="" id="{033B81CD-5318-413B-81EC-15F21490B032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4303718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1346" name="think-cell Slide" r:id="rId4" imgW="360" imgH="360" progId="">
              <p:embed/>
            </p:oleObj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xmlns="" id="{17E7BD6F-17B7-4404-9EAA-FF84918C956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Helvetica Neue"/>
              </a:defRPr>
            </a:lvl1pPr>
            <a:lvl2pPr>
              <a:defRPr sz="2800">
                <a:latin typeface="Helvetica Neue"/>
              </a:defRPr>
            </a:lvl2pPr>
            <a:lvl3pPr>
              <a:defRPr sz="2400">
                <a:latin typeface="Helvetica Neue"/>
              </a:defRPr>
            </a:lvl3pPr>
            <a:lvl4pPr>
              <a:defRPr sz="2000">
                <a:latin typeface="Helvetica Neue"/>
              </a:defRPr>
            </a:lvl4pPr>
            <a:lvl5pPr>
              <a:defRPr sz="2000">
                <a:latin typeface="Helvetica Neu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Helvetica Neue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5426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xmlns="" id="{D64DFB17-1D78-4615-80BB-ACA981CE5103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6069073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2370" name="think-cell Slide" r:id="rId4" imgW="360" imgH="360" progId="">
              <p:embed/>
            </p:oleObj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xmlns="" id="{03042D4C-6D59-4320-8554-FB80E67C1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Helvetica Neue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Helvetica Neue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2063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3F752BB3-3FBF-4DF9-A65F-0D1072CA4E81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37559465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3394" name="think-cell Slide" r:id="rId4" imgW="360" imgH="360" progId="">
              <p:embed/>
            </p:oleObj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45F10AE6-F43D-4F7F-A4CD-576F78CB2B6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 panose="020B0604020202020204"/>
              <a:ea typeface="+mj-ea"/>
              <a:cs typeface="Arial" panose="020B0604020202020204" pitchFamily="34" charset="0"/>
              <a:sym typeface="Helvetica Neue" panose="020B060402020202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 Neue" panose="020B0604020202020204"/>
              </a:defRPr>
            </a:lvl1pPr>
            <a:lvl2pPr>
              <a:defRPr>
                <a:latin typeface="Helvetica Neue" panose="020B0604020202020204"/>
              </a:defRPr>
            </a:lvl2pPr>
            <a:lvl3pPr>
              <a:defRPr>
                <a:latin typeface="Helvetica Neue" panose="020B0604020202020204"/>
              </a:defRPr>
            </a:lvl3pPr>
            <a:lvl4pPr>
              <a:defRPr>
                <a:latin typeface="Helvetica Neue" panose="020B0604020202020204"/>
              </a:defRPr>
            </a:lvl4pPr>
            <a:lvl5pPr>
              <a:defRPr>
                <a:latin typeface="Helvetica Neue" panose="020B0604020202020204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386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6D75815B-0232-42E4-8D85-8A12C0C93198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32056531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4418" name="think-cell Slide" r:id="rId4" imgW="360" imgH="360" progId="">
              <p:embed/>
            </p:oleObj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E4812782-A8F0-4271-BB7D-E9AC492BE63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Helvetica Neue"/>
              </a:defRPr>
            </a:lvl1pPr>
            <a:lvl2pPr>
              <a:defRPr>
                <a:latin typeface="Helvetica Neue"/>
              </a:defRPr>
            </a:lvl2pPr>
            <a:lvl3pPr>
              <a:defRPr>
                <a:latin typeface="Helvetica Neue"/>
              </a:defRPr>
            </a:lvl3pPr>
            <a:lvl4pPr>
              <a:defRPr>
                <a:latin typeface="Helvetica Neue"/>
              </a:defRPr>
            </a:lvl4pPr>
            <a:lvl5pPr>
              <a:defRPr>
                <a:latin typeface="Helvetica Neue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352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A7B4C35A-3956-4E96-B723-B59E98A520BF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7234816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5442" name="think-cell Slide" r:id="rId4" imgW="360" imgH="360" progId="">
              <p:embed/>
            </p:oleObj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75C53F8B-B55A-4B93-BE61-3DC9D03FB45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Right Triangle 6"/>
          <p:cNvSpPr/>
          <p:nvPr userDrawn="1"/>
        </p:nvSpPr>
        <p:spPr>
          <a:xfrm rot="10800000">
            <a:off x="1123950" y="0"/>
            <a:ext cx="11068050" cy="6858000"/>
          </a:xfrm>
          <a:prstGeom prst="rtTriangle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B60E7FC-CADB-4967-AD4A-85CEEDA620D6}"/>
              </a:ext>
            </a:extLst>
          </p:cNvPr>
          <p:cNvSpPr/>
          <p:nvPr userDrawn="1"/>
        </p:nvSpPr>
        <p:spPr>
          <a:xfrm>
            <a:off x="0" y="4672664"/>
            <a:ext cx="2922814" cy="2185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" y="4313351"/>
            <a:ext cx="8096250" cy="2387600"/>
          </a:xfrm>
        </p:spPr>
        <p:txBody>
          <a:bodyPr anchor="b"/>
          <a:lstStyle>
            <a:lvl1pPr algn="l">
              <a:defRPr sz="6000">
                <a:latin typeface="Helvetica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57" y="2657588"/>
            <a:ext cx="6000750" cy="1655762"/>
          </a:xfrm>
        </p:spPr>
        <p:txBody>
          <a:bodyPr/>
          <a:lstStyle>
            <a:lvl1pPr marL="0" indent="0" algn="l">
              <a:buNone/>
              <a:defRPr sz="2400">
                <a:latin typeface="Helvetica Neue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xmlns="" id="{1DD2AB17-7FA7-4F27-A15B-8AB0382297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185" t="6084" r="87330" b="75016"/>
          <a:stretch/>
        </p:blipFill>
        <p:spPr>
          <a:xfrm>
            <a:off x="8685973" y="1243324"/>
            <a:ext cx="1832103" cy="185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0222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5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rgbClr val="595959"/>
              </a:buClr>
              <a:buSzPts val="1333"/>
              <a:buFont typeface="Roboto"/>
              <a:buNone/>
              <a:defRPr sz="1333" b="0" i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buClr>
                <a:srgbClr val="595959"/>
              </a:buClr>
              <a:buSzPts val="1333"/>
              <a:buFont typeface="Roboto"/>
              <a:buNone/>
              <a:defRPr sz="1333" b="0" i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buClr>
                <a:srgbClr val="595959"/>
              </a:buClr>
              <a:buSzPts val="1333"/>
              <a:buFont typeface="Roboto"/>
              <a:buNone/>
              <a:defRPr sz="1333" b="0" i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buClr>
                <a:srgbClr val="595959"/>
              </a:buClr>
              <a:buSzPts val="1333"/>
              <a:buFont typeface="Roboto"/>
              <a:buNone/>
              <a:defRPr sz="1333" b="0" i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buClr>
                <a:srgbClr val="595959"/>
              </a:buClr>
              <a:buSzPts val="1333"/>
              <a:buFont typeface="Roboto"/>
              <a:buNone/>
              <a:defRPr sz="1333" b="0" i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buClr>
                <a:srgbClr val="595959"/>
              </a:buClr>
              <a:buSzPts val="1333"/>
              <a:buFont typeface="Roboto"/>
              <a:buNone/>
              <a:defRPr sz="1333" b="0" i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buClr>
                <a:srgbClr val="595959"/>
              </a:buClr>
              <a:buSzPts val="1333"/>
              <a:buFont typeface="Roboto"/>
              <a:buNone/>
              <a:defRPr sz="1333" b="0" i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buClr>
                <a:srgbClr val="595959"/>
              </a:buClr>
              <a:buSzPts val="1333"/>
              <a:buFont typeface="Roboto"/>
              <a:buNone/>
              <a:defRPr sz="1333" b="0" i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buClr>
                <a:srgbClr val="595959"/>
              </a:buClr>
              <a:buSzPts val="1333"/>
              <a:buFont typeface="Roboto"/>
              <a:buNone/>
              <a:defRPr sz="1333" b="0" i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66185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A7B4C35A-3956-4E96-B723-B59E98A520BF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17968063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178" name="think-cell Slide" r:id="rId4" imgW="360" imgH="360" progId="">
              <p:embed/>
            </p:oleObj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75C53F8B-B55A-4B93-BE61-3DC9D03FB45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0" i="0" baseline="0" dirty="0">
              <a:latin typeface="Helvetica Neue" panose="020B0604020202020204"/>
              <a:ea typeface="+mj-ea"/>
              <a:cs typeface="Arial" panose="020B0604020202020204" pitchFamily="34" charset="0"/>
              <a:sym typeface="Helvetica Neue" panose="020B060402020202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55BC939-2DAF-425F-AA1C-E0AAC643B14E}"/>
              </a:ext>
            </a:extLst>
          </p:cNvPr>
          <p:cNvSpPr/>
          <p:nvPr userDrawn="1"/>
        </p:nvSpPr>
        <p:spPr>
          <a:xfrm>
            <a:off x="0" y="-2"/>
            <a:ext cx="5241953" cy="6858001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l-GR"/>
          </a:p>
        </p:txBody>
      </p:sp>
      <p:sp>
        <p:nvSpPr>
          <p:cNvPr id="7" name="Right Triangle 6"/>
          <p:cNvSpPr>
            <a:spLocks noChangeAspect="1"/>
          </p:cNvSpPr>
          <p:nvPr userDrawn="1"/>
        </p:nvSpPr>
        <p:spPr>
          <a:xfrm rot="5400000">
            <a:off x="3937635" y="1304318"/>
            <a:ext cx="6858000" cy="4249363"/>
          </a:xfrm>
          <a:prstGeom prst="rtTriangle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1" descr="ΙΚΑΡΙΟΛΟΓΟΣ: Υπόμνημα του Δήμου Ικαρίας στο Υπουργείο Υγείας">
            <a:extLst>
              <a:ext uri="{FF2B5EF4-FFF2-40B4-BE49-F238E27FC236}">
                <a16:creationId xmlns:a16="http://schemas.microsoft.com/office/drawing/2014/main" xmlns="" id="{58A897C1-56EE-4C48-9440-CC17092C0D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18198" y="5174479"/>
            <a:ext cx="1188703" cy="119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398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15134100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5202" name="think-cell Slide" r:id="rId4" imgW="360" imgH="360" progId="">
              <p:embed/>
            </p:oleObj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391605BD-34C6-4524-992D-CF91BD2E720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 panose="020B0604020202020204"/>
              <a:ea typeface="+mj-ea"/>
              <a:cs typeface="Arial" panose="020B0604020202020204" pitchFamily="34" charset="0"/>
              <a:sym typeface="Helvetica Neue" panose="020B060402020202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683" y="365125"/>
            <a:ext cx="11034942" cy="739775"/>
          </a:xfrm>
        </p:spPr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683" y="1463675"/>
            <a:ext cx="11034942" cy="4351338"/>
          </a:xfrm>
        </p:spPr>
        <p:txBody>
          <a:bodyPr/>
          <a:lstStyle>
            <a:lvl1pPr>
              <a:defRPr>
                <a:latin typeface="Helvetica Neue" panose="020B0604020202020204"/>
              </a:defRPr>
            </a:lvl1pPr>
            <a:lvl2pPr>
              <a:defRPr>
                <a:latin typeface="Helvetica Neue" panose="020B0604020202020204"/>
              </a:defRPr>
            </a:lvl2pPr>
            <a:lvl3pPr>
              <a:defRPr>
                <a:latin typeface="Helvetica Neue" panose="020B0604020202020204"/>
              </a:defRPr>
            </a:lvl3pPr>
            <a:lvl4pPr>
              <a:defRPr>
                <a:latin typeface="Helvetica Neue" panose="020B0604020202020204"/>
              </a:defRPr>
            </a:lvl4pPr>
            <a:lvl5pPr>
              <a:defRPr>
                <a:latin typeface="Helvetica Neue" panose="020B0604020202020204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88714" y="6356350"/>
            <a:ext cx="949909" cy="284147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+mn-lt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906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4203570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6226" name="think-cell Slide" r:id="rId4" imgW="360" imgH="360" progId="">
              <p:embed/>
            </p:oleObj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391605BD-34C6-4524-992D-CF91BD2E720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 panose="020B0604020202020204"/>
              <a:ea typeface="+mj-ea"/>
              <a:cs typeface="Arial" panose="020B0604020202020204" pitchFamily="34" charset="0"/>
              <a:sym typeface="Helvetica Neue" panose="020B060402020202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683" y="365125"/>
            <a:ext cx="11034942" cy="739775"/>
          </a:xfrm>
        </p:spPr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683" y="1463675"/>
            <a:ext cx="11034942" cy="4351338"/>
          </a:xfrm>
        </p:spPr>
        <p:txBody>
          <a:bodyPr/>
          <a:lstStyle>
            <a:lvl1pPr>
              <a:defRPr>
                <a:latin typeface="Helvetica Neue" panose="020B0604020202020204"/>
              </a:defRPr>
            </a:lvl1pPr>
            <a:lvl2pPr>
              <a:defRPr>
                <a:latin typeface="Helvetica Neue" panose="020B0604020202020204"/>
              </a:defRPr>
            </a:lvl2pPr>
            <a:lvl3pPr>
              <a:defRPr>
                <a:latin typeface="Helvetica Neue" panose="020B0604020202020204"/>
              </a:defRPr>
            </a:lvl3pPr>
            <a:lvl4pPr>
              <a:defRPr>
                <a:latin typeface="Helvetica Neue" panose="020B0604020202020204"/>
              </a:defRPr>
            </a:lvl4pPr>
            <a:lvl5pPr>
              <a:defRPr>
                <a:latin typeface="Helvetica Neue" panose="020B0604020202020204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88714" y="6356350"/>
            <a:ext cx="949909" cy="284147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+mn-lt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9905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B0CFFE79-316F-4696-A586-FCDE0BFB03DB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33337445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7250" name="think-cell Slide" r:id="rId4" imgW="360" imgH="360" progId="">
              <p:embed/>
            </p:oleObj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14FB3374-B620-492E-A77C-533BA7EC898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Helvetica Neue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3636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xmlns="" id="{442DF118-3518-41E0-906A-E7D837842FAD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15117406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8274" name="think-cell Slide" r:id="rId4" imgW="360" imgH="360" progId="">
              <p:embed/>
            </p:oleObj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xmlns="" id="{23612171-3689-4ED0-972F-F361A4A13E0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Helvetica Neue"/>
              </a:defRPr>
            </a:lvl1pPr>
            <a:lvl2pPr>
              <a:defRPr>
                <a:latin typeface="Helvetica Neue"/>
              </a:defRPr>
            </a:lvl2pPr>
            <a:lvl3pPr>
              <a:defRPr>
                <a:latin typeface="Helvetica Neue"/>
              </a:defRPr>
            </a:lvl3pPr>
            <a:lvl4pPr>
              <a:defRPr>
                <a:latin typeface="Helvetica Neue"/>
              </a:defRPr>
            </a:lvl4pPr>
            <a:lvl5pPr>
              <a:defRPr>
                <a:latin typeface="Helvetica Neue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Helvetica Neue"/>
              </a:defRPr>
            </a:lvl1pPr>
            <a:lvl2pPr>
              <a:defRPr>
                <a:latin typeface="Helvetica Neue"/>
              </a:defRPr>
            </a:lvl2pPr>
            <a:lvl3pPr>
              <a:defRPr>
                <a:latin typeface="Helvetica Neue"/>
              </a:defRPr>
            </a:lvl3pPr>
            <a:lvl4pPr>
              <a:defRPr>
                <a:latin typeface="Helvetica Neue"/>
              </a:defRPr>
            </a:lvl4pPr>
            <a:lvl5pPr>
              <a:defRPr>
                <a:latin typeface="Helvetica Neue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94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xmlns="" id="{B63AE5B8-DD09-441C-82CF-6C774ED7ECE2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8821636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9298" name="think-cell Slide" r:id="rId4" imgW="360" imgH="360" progId="">
              <p:embed/>
            </p:oleObj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xmlns="" id="{8DDFACA4-F2E3-4B6B-85E8-0343DD6FD5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 Neue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Helvetica Neue"/>
              </a:defRPr>
            </a:lvl1pPr>
            <a:lvl2pPr>
              <a:defRPr>
                <a:latin typeface="Helvetica Neue"/>
              </a:defRPr>
            </a:lvl2pPr>
            <a:lvl3pPr>
              <a:defRPr>
                <a:latin typeface="Helvetica Neue"/>
              </a:defRPr>
            </a:lvl3pPr>
            <a:lvl4pPr>
              <a:defRPr>
                <a:latin typeface="Helvetica Neue"/>
              </a:defRPr>
            </a:lvl4pPr>
            <a:lvl5pPr>
              <a:defRPr>
                <a:latin typeface="Helvetica Neue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 Neue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Helvetica Neue"/>
              </a:defRPr>
            </a:lvl1pPr>
            <a:lvl2pPr>
              <a:defRPr>
                <a:latin typeface="Helvetica Neue"/>
              </a:defRPr>
            </a:lvl2pPr>
            <a:lvl3pPr>
              <a:defRPr>
                <a:latin typeface="Helvetica Neue"/>
              </a:defRPr>
            </a:lvl3pPr>
            <a:lvl4pPr>
              <a:defRPr>
                <a:latin typeface="Helvetica Neue"/>
              </a:defRPr>
            </a:lvl4pPr>
            <a:lvl5pPr>
              <a:defRPr>
                <a:latin typeface="Helvetica Neue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584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9224546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0322" name="think-cell Slide" r:id="rId4" imgW="360" imgH="360" progId="">
              <p:embed/>
            </p:oleObj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10658D61-F113-41E0-811C-7C74417291B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6819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173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41153073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136" name="think-cell Slide" r:id="rId19" imgW="360" imgH="360" progId="">
              <p:embed/>
            </p:oleObj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F37204ED-F58C-493A-8C81-D0A25DC0C310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 panose="020B0604020202020204"/>
              <a:ea typeface="+mj-ea"/>
              <a:cs typeface="Arial" panose="020B0604020202020204" pitchFamily="34" charset="0"/>
              <a:sym typeface="Helvetica Neue" panose="020B0604020202020204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9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636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61283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>
              <a:lumMod val="50000"/>
            </a:schemeClr>
          </a:solidFill>
          <a:latin typeface="Helvetica Neue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Helvetica Neue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Helvetica Neue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Helvetica Neue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Helvetica Neue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Helvetica Neue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" name="Google Shape;771;p1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22"/>
            <a:ext cx="12192000" cy="6868022"/>
          </a:xfrm>
          <a:prstGeom prst="rect">
            <a:avLst/>
          </a:prstGeom>
          <a:noFill/>
          <a:ln>
            <a:noFill/>
          </a:ln>
        </p:spPr>
      </p:pic>
      <p:sp>
        <p:nvSpPr>
          <p:cNvPr id="772" name="Google Shape;772;p1"/>
          <p:cNvSpPr/>
          <p:nvPr/>
        </p:nvSpPr>
        <p:spPr>
          <a:xfrm>
            <a:off x="1516987" y="1050290"/>
            <a:ext cx="4741771" cy="302272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013476"/>
          </a:solidFill>
          <a:ln>
            <a:noFill/>
          </a:ln>
        </p:spPr>
        <p:txBody>
          <a:bodyPr spcFirstLastPara="1" wrap="square" lIns="111175" tIns="15850" rIns="111175" bIns="15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Υπουργείο Ανάπτυξης και Επενδύσεων</a:t>
            </a:r>
            <a:r>
              <a:rPr lang="el-GR" sz="2000" b="0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3" name="Google Shape;773;p1"/>
          <p:cNvSpPr txBox="1"/>
          <p:nvPr/>
        </p:nvSpPr>
        <p:spPr>
          <a:xfrm>
            <a:off x="708917" y="2319330"/>
            <a:ext cx="9678255" cy="2287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1200"/>
              </a:spcBef>
            </a:pPr>
            <a:r>
              <a:rPr lang="el-G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ΕΣΠΑ</a:t>
            </a:r>
            <a:r>
              <a:rPr lang="el-GR" sz="2800" b="1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</a:t>
            </a:r>
            <a:r>
              <a:rPr lang="el-G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2014-2020</a:t>
            </a:r>
            <a:endParaRPr lang="el-GR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5" name="Google Shape;775;p1"/>
          <p:cNvSpPr/>
          <p:nvPr/>
        </p:nvSpPr>
        <p:spPr>
          <a:xfrm>
            <a:off x="1516986" y="730905"/>
            <a:ext cx="4741771" cy="302272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013476"/>
          </a:solidFill>
          <a:ln>
            <a:noFill/>
          </a:ln>
        </p:spPr>
        <p:txBody>
          <a:bodyPr spcFirstLastPara="1" wrap="square" lIns="111175" tIns="15850" rIns="111175" bIns="15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el-GR" sz="2000" b="1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ΕΛΛΗΝΙΚΗ ΔΗΜΟΚΡΑΤΙΑ</a:t>
            </a:r>
            <a:endParaRPr sz="2000" b="1" i="0" u="none" strike="noStrike" cap="none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8" name="Google Shape;774;p1"/>
          <p:cNvSpPr txBox="1"/>
          <p:nvPr/>
        </p:nvSpPr>
        <p:spPr>
          <a:xfrm>
            <a:off x="7221872" y="4572303"/>
            <a:ext cx="4367604" cy="605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ts val="2200"/>
            </a:pPr>
            <a:r>
              <a:rPr lang="el-GR" sz="1600" dirty="0" smtClean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29 Ιουλίου </a:t>
            </a:r>
            <a:r>
              <a:rPr lang="el-GR" sz="1600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2021</a:t>
            </a:r>
            <a:endParaRPr sz="1600" dirty="0">
              <a:solidFill>
                <a:schemeClr val="bg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</p:txBody>
      </p:sp>
      <p:pic>
        <p:nvPicPr>
          <p:cNvPr id="61442" name="Picture 2" descr="C:\Users\dikal\Desktop\footer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9768" y="5582094"/>
            <a:ext cx="8833924" cy="101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084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aintStrokes trans="100000" intensity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71240" y="472456"/>
            <a:ext cx="6241520" cy="6296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Google Shape;1110;p22"/>
          <p:cNvSpPr txBox="1">
            <a:spLocks/>
          </p:cNvSpPr>
          <p:nvPr/>
        </p:nvSpPr>
        <p:spPr>
          <a:xfrm>
            <a:off x="0" y="0"/>
            <a:ext cx="12192000" cy="668867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l-GR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ΕΣΠΑ 2014-2020 – Πρόοδος οικονομικών μεγεθών</a:t>
            </a:r>
            <a:endParaRPr lang="el-GR" sz="2400" b="1" dirty="0">
              <a:solidFill>
                <a:schemeClr val="bg1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230736" y="772611"/>
            <a:ext cx="11477002" cy="2823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18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002060"/>
                </a:solidFill>
                <a:latin typeface="Calibri" panose="020F0502020204030204" pitchFamily="34" charset="0"/>
              </a:rPr>
              <a:t>Συνολικοί διαθέσιμοι πόροι ΕΣΠΑ 2014-2020: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l-GR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€ 23,2 δισ. Δημόσια Δαπάνη </a:t>
            </a:r>
            <a:r>
              <a:rPr lang="el-GR" dirty="0" smtClean="0">
                <a:solidFill>
                  <a:srgbClr val="002060"/>
                </a:solidFill>
                <a:latin typeface="Calibri" panose="020F0502020204030204" pitchFamily="34" charset="0"/>
              </a:rPr>
              <a:t>έναντι € 20,2 δισ. τον Ιούλιο του 2019.</a:t>
            </a:r>
          </a:p>
          <a:p>
            <a:pPr marL="285750" indent="-285750" algn="just">
              <a:lnSpc>
                <a:spcPts val="18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002060"/>
                </a:solidFill>
                <a:latin typeface="Calibri" panose="020F0502020204030204" pitchFamily="34" charset="0"/>
              </a:rPr>
              <a:t>Εντός της τελευταίας διετίας, εξασφαλίσαμε </a:t>
            </a:r>
            <a:r>
              <a:rPr lang="el-GR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πρόσθετους πόρους </a:t>
            </a:r>
            <a:r>
              <a:rPr lang="el-GR" dirty="0" smtClean="0">
                <a:solidFill>
                  <a:srgbClr val="002060"/>
                </a:solidFill>
                <a:latin typeface="Calibri" panose="020F0502020204030204" pitchFamily="34" charset="0"/>
              </a:rPr>
              <a:t>για τα Προγράμματα, συνολικού ύψους </a:t>
            </a:r>
            <a:r>
              <a:rPr lang="el-GR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€ 2,95 δισ.</a:t>
            </a:r>
            <a:r>
              <a:rPr lang="el-GR" dirty="0" smtClean="0">
                <a:solidFill>
                  <a:srgbClr val="002060"/>
                </a:solidFill>
                <a:latin typeface="Calibri" panose="020F0502020204030204" pitchFamily="34" charset="0"/>
              </a:rPr>
              <a:t>: α) μέσω του αποθεματικού επίδοσης, επιτυγχάνοντας την κάλυψη των οροσήμων και των δεικτών του πλαισίου επίδοσης και β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</a:rPr>
              <a:t>) </a:t>
            </a:r>
            <a:r>
              <a:rPr lang="el-GR" dirty="0" smtClean="0">
                <a:solidFill>
                  <a:srgbClr val="002060"/>
                </a:solidFill>
                <a:latin typeface="Calibri" panose="020F0502020204030204" pitchFamily="34" charset="0"/>
              </a:rPr>
              <a:t>μέσω του νέου μηχανισμού του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ReactEU</a:t>
            </a:r>
            <a:r>
              <a:rPr lang="el-GR" dirty="0" smtClean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</a:p>
          <a:p>
            <a:pPr marL="285750" indent="-285750" algn="just">
              <a:lnSpc>
                <a:spcPts val="18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002060"/>
                </a:solidFill>
                <a:latin typeface="Calibri" panose="020F0502020204030204" pitchFamily="34" charset="0"/>
              </a:rPr>
              <a:t>Παραλάβαμε το ΕΣΠΑ τον Ιούλιο του 2019 με ποσοστό απορρόφησης 27,3% και δαπάνες € 4,4 δισ., ενώ σύμφωνα με στοιχεία της 2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6</a:t>
            </a:r>
            <a:r>
              <a:rPr lang="el-GR" baseline="30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ης</a:t>
            </a:r>
            <a:r>
              <a:rPr lang="el-GR" dirty="0" smtClean="0">
                <a:solidFill>
                  <a:srgbClr val="002060"/>
                </a:solidFill>
                <a:latin typeface="Calibri" panose="020F0502020204030204" pitchFamily="34" charset="0"/>
              </a:rPr>
              <a:t> Ιουλίου 2021 οι δαπάνες ανέρχονται σε </a:t>
            </a:r>
            <a:r>
              <a:rPr lang="el-GR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€ 13,4 δισ. και το ποσοστό απορρόφησης σε 58%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(63%</a:t>
            </a:r>
            <a:r>
              <a:rPr lang="el-GR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Κοινοτική Συνδρομή), πραγματοποιήθηκαν δηλαδή δαπάνες ύψους € 9 δισ. την τελευταία διετία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  <a:endParaRPr lang="el-GR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85750" indent="-285750" algn="just">
              <a:lnSpc>
                <a:spcPts val="18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002060"/>
                </a:solidFill>
                <a:latin typeface="Calibri" panose="020F0502020204030204" pitchFamily="34" charset="0"/>
              </a:rPr>
              <a:t>Εξίσου σημαντικό μέγεθος το ύψος των συμβάσεων που έχουν υπογραφτεί από τον Ιούλιο του 2019 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</a:rPr>
              <a:t>έως σήμερα: </a:t>
            </a:r>
            <a:r>
              <a:rPr lang="el-GR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€ 11,3 δισ. νέες συμβάσεις </a:t>
            </a:r>
            <a:r>
              <a:rPr lang="el-GR" dirty="0" smtClean="0">
                <a:solidFill>
                  <a:srgbClr val="002060"/>
                </a:solidFill>
                <a:latin typeface="Calibri" panose="020F0502020204030204" pitchFamily="34" charset="0"/>
              </a:rPr>
              <a:t>(από € 11,8 δις Ευρώ σε € 23,1 δισ.)  </a:t>
            </a:r>
          </a:p>
          <a:p>
            <a:pPr marL="285750" indent="-285750" algn="just">
              <a:lnSpc>
                <a:spcPts val="18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l-GR">
                <a:solidFill>
                  <a:srgbClr val="002060"/>
                </a:solidFill>
                <a:latin typeface="Calibri" panose="020F0502020204030204" pitchFamily="34" charset="0"/>
              </a:rPr>
              <a:t>Η</a:t>
            </a:r>
            <a:r>
              <a:rPr lang="el-GR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l-GR" dirty="0" smtClean="0">
                <a:solidFill>
                  <a:srgbClr val="002060"/>
                </a:solidFill>
                <a:latin typeface="Calibri" panose="020F0502020204030204" pitchFamily="34" charset="0"/>
              </a:rPr>
              <a:t>επίδοση ως προς το ποσοστό απορρόφησης αυτή κατατάσσει </a:t>
            </a:r>
            <a:r>
              <a:rPr lang="el-GR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την χώρα μας στην 2</a:t>
            </a:r>
            <a:r>
              <a:rPr lang="el-GR" b="1" baseline="30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η</a:t>
            </a:r>
            <a:r>
              <a:rPr lang="el-GR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θέση μεταξύ όλων των Κ-Μ </a:t>
            </a:r>
            <a:r>
              <a:rPr lang="el-GR" dirty="0" smtClean="0">
                <a:solidFill>
                  <a:srgbClr val="002060"/>
                </a:solidFill>
                <a:latin typeface="Calibri" panose="020F0502020204030204" pitchFamily="34" charset="0"/>
              </a:rPr>
              <a:t>(χωρίς την πρόσφατη κατανομή των πρόσθετων πόρων του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ReactEU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) </a:t>
            </a:r>
            <a:r>
              <a:rPr lang="el-GR" dirty="0" smtClean="0">
                <a:solidFill>
                  <a:srgbClr val="002060"/>
                </a:solidFill>
                <a:latin typeface="Calibri" panose="020F0502020204030204" pitchFamily="34" charset="0"/>
              </a:rPr>
              <a:t>σύμφωνα με τα επίσημα στοιχεία της Ε.Ε. (έναντι της 12</a:t>
            </a:r>
            <a:r>
              <a:rPr lang="el-GR" baseline="30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η</a:t>
            </a:r>
            <a:r>
              <a:rPr lang="el-GR" dirty="0" smtClean="0">
                <a:solidFill>
                  <a:srgbClr val="002060"/>
                </a:solidFill>
                <a:latin typeface="Calibri" panose="020F0502020204030204" pitchFamily="34" charset="0"/>
              </a:rPr>
              <a:t> θέσης τον Ιούλιο του 2019).</a:t>
            </a:r>
            <a:endParaRPr lang="en-US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85750" indent="-285750" algn="just">
              <a:lnSpc>
                <a:spcPts val="18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002060"/>
                </a:solidFill>
                <a:latin typeface="Calibri" panose="020F0502020204030204" pitchFamily="34" charset="0"/>
              </a:rPr>
              <a:t>Τα παρακάτω γραφήματα αποτυπώνουν την πρόοδο απορρόφησης έως το κλείσιμο του έτους 2020. 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669" y="3683966"/>
            <a:ext cx="4584700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7405" y="3683966"/>
            <a:ext cx="4584700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Ορθογώνιο 11"/>
          <p:cNvSpPr/>
          <p:nvPr/>
        </p:nvSpPr>
        <p:spPr>
          <a:xfrm>
            <a:off x="4157381" y="4379348"/>
            <a:ext cx="1073426" cy="1838739"/>
          </a:xfrm>
          <a:prstGeom prst="rect">
            <a:avLst/>
          </a:prstGeom>
          <a:solidFill>
            <a:srgbClr val="FF0000">
              <a:alpha val="16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8991631" y="4379348"/>
            <a:ext cx="1073426" cy="1838739"/>
          </a:xfrm>
          <a:prstGeom prst="rect">
            <a:avLst/>
          </a:prstGeom>
          <a:solidFill>
            <a:srgbClr val="FF0000">
              <a:alpha val="16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566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aintStrokes trans="100000" intensity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71240" y="472456"/>
            <a:ext cx="6241520" cy="6296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Google Shape;1110;p22"/>
          <p:cNvSpPr txBox="1">
            <a:spLocks/>
          </p:cNvSpPr>
          <p:nvPr/>
        </p:nvSpPr>
        <p:spPr>
          <a:xfrm>
            <a:off x="0" y="0"/>
            <a:ext cx="12192000" cy="668867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l-GR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ΕΣΠΑ 2014-2020 – Αντιμετώπιση των συνεπειών της πανδημίας</a:t>
            </a:r>
            <a:endParaRPr lang="el-GR" sz="2400" b="1" dirty="0">
              <a:solidFill>
                <a:schemeClr val="bg1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329366" y="772611"/>
            <a:ext cx="10880528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18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l-GR" sz="1600" dirty="0" smtClean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marL="285750" indent="-285750" algn="just">
              <a:lnSpc>
                <a:spcPts val="18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l-GR" sz="1600" dirty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marL="285750" indent="-285750" algn="just">
              <a:lnSpc>
                <a:spcPts val="18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l-GR" sz="1600" dirty="0" smtClean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marL="285750" indent="-285750" algn="just">
              <a:lnSpc>
                <a:spcPts val="18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l-GR" sz="1600" dirty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marL="285750" indent="-285750" algn="just">
              <a:lnSpc>
                <a:spcPts val="18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l-GR" sz="1600" dirty="0" smtClean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marL="285750" indent="-285750" algn="just">
              <a:lnSpc>
                <a:spcPts val="18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l-GR" sz="1600" dirty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marL="285750" indent="-285750" algn="just">
              <a:lnSpc>
                <a:spcPts val="18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l-GR" sz="1600" dirty="0" smtClean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marL="285750" indent="-285750" algn="just">
              <a:lnSpc>
                <a:spcPts val="18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l-GR" sz="1600" dirty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marL="285750" indent="-285750" algn="just">
              <a:lnSpc>
                <a:spcPts val="18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l-GR" sz="1600" dirty="0" smtClean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marL="285750" indent="-285750" algn="just">
              <a:lnSpc>
                <a:spcPts val="18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l-GR" sz="1600" dirty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marL="285750" indent="-285750" algn="just">
              <a:lnSpc>
                <a:spcPts val="18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l-GR" sz="1600" dirty="0" smtClean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marL="285750" indent="-285750" algn="just">
              <a:lnSpc>
                <a:spcPts val="18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l-GR" sz="1600" dirty="0" smtClean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1652" y="2156595"/>
            <a:ext cx="2751746" cy="440120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el-GR" altLang="en-US" sz="1100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l-GR" altLang="en-US" sz="11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Επιστρεπτέα </a:t>
            </a:r>
            <a:r>
              <a:rPr lang="el-GR" altLang="en-US" sz="11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προκαταβολή (κύκλου 1,2,6 και 7)</a:t>
            </a: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l-GR" altLang="en-US" sz="11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Ταμείο Εγγυοδοσίας επιχειρήσεων </a:t>
            </a:r>
            <a:r>
              <a:rPr lang="en-US" altLang="en-US" sz="11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COVID-19</a:t>
            </a:r>
            <a:endParaRPr lang="el-GR" altLang="en-US" sz="11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l-GR" altLang="en-US" sz="11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Ταμείο Επιχειρηματικότητας ΙΙ (ΤΕΠΙΧ ΙΙ) </a:t>
            </a: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l-GR" altLang="en-US" sz="11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Επιδότηση Τόκων Υφιστάμενων Δανείων Μικρών και Μεσαίων Επιχειρήσεων</a:t>
            </a: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l-GR" altLang="en-US" sz="11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Επιδότηση κεφαλαίου κίνησης σε επιχειρήσεις εστίασης για προμήθεια πρώτων υλών</a:t>
            </a: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l-GR" altLang="en-US" sz="11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Επιδότηση Κεφαλαίου Κίνησης Πληττόμενων από την Πανδημία Τουριστικών Επιχειρήσεων Φιλοξενίας - ΕΠΑΝΕΚΚΙΝΗΣΗ ΤΟΥΡΙΣΜΟΥ</a:t>
            </a: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l-GR" altLang="en-US" sz="11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Επιχορήγηση Αυτοαπασχολούμενων Δικηγόρων</a:t>
            </a: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l-GR" altLang="en-US" sz="11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«e-</a:t>
            </a:r>
            <a:r>
              <a:rPr lang="el-GR" altLang="en-US" sz="110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λιανικ</a:t>
            </a:r>
            <a:r>
              <a:rPr lang="el-GR" altLang="en-US" sz="11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ό» - Επιχορήγηση υφιστάμενων ΜμΕ επιχειρήσεων του κλάδου του λιανεμπορίου</a:t>
            </a:r>
          </a:p>
        </p:txBody>
      </p:sp>
      <p:sp>
        <p:nvSpPr>
          <p:cNvPr id="11" name="Rectangle: Diagonal Corners Snipped 14">
            <a:extLst>
              <a:ext uri="{FF2B5EF4-FFF2-40B4-BE49-F238E27FC236}">
                <a16:creationId xmlns:a16="http://schemas.microsoft.com/office/drawing/2014/main" xmlns="" id="{AAC27F50-9977-4ED7-93D9-3AB17C1B5B90}"/>
              </a:ext>
            </a:extLst>
          </p:cNvPr>
          <p:cNvSpPr/>
          <p:nvPr/>
        </p:nvSpPr>
        <p:spPr>
          <a:xfrm>
            <a:off x="401651" y="1891177"/>
            <a:ext cx="2417830" cy="471680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noAutofit/>
          </a:bodyPr>
          <a:lstStyle/>
          <a:p>
            <a:pPr lvl="0">
              <a:defRPr/>
            </a:pPr>
            <a:r>
              <a:rPr lang="el-GR" sz="1200" b="1" dirty="0" smtClean="0">
                <a:solidFill>
                  <a:prstClr val="white"/>
                </a:solidFill>
                <a:latin typeface="+mn-lt"/>
                <a:cs typeface="Arial"/>
                <a:sym typeface="Georgia"/>
              </a:rPr>
              <a:t>ΕΠΑΝΕΚ: 6 δις Ευρώ για τις δράσεις (ενδεικτικά):</a:t>
            </a:r>
            <a:endParaRPr lang="el-GR" sz="1200" b="1" dirty="0">
              <a:solidFill>
                <a:prstClr val="white"/>
              </a:solidFill>
              <a:latin typeface="+mn-lt"/>
              <a:cs typeface="Arial"/>
              <a:sym typeface="Georg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65406" y="2418358"/>
            <a:ext cx="2922504" cy="383181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el-GR" altLang="en-US" sz="11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l-GR" altLang="en-US" sz="11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Αποζημίωση </a:t>
            </a:r>
            <a:r>
              <a:rPr lang="el-GR" altLang="en-US" sz="11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Ειδικού Σκοπού</a:t>
            </a: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l-GR" altLang="en-US" sz="11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Υποστήριξη της εκπαιδευτικής διαδικασίας με την παροχή ηλεκτρονικού φορητού εξοπλισμού</a:t>
            </a: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l-GR" altLang="en-US" sz="11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Υποστήριξη σχολικών Μονάδων Α/</a:t>
            </a:r>
            <a:r>
              <a:rPr lang="el-GR" altLang="en-US" sz="110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θμιας</a:t>
            </a:r>
            <a:r>
              <a:rPr lang="el-GR" altLang="en-US" sz="11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και Β/</a:t>
            </a:r>
            <a:r>
              <a:rPr lang="el-GR" altLang="en-US" sz="110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θμιας</a:t>
            </a:r>
            <a:r>
              <a:rPr lang="el-GR" altLang="en-US" sz="11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Εκπαίδευσης από Ψυχολόγους και Κοινωνικούς Λειτουργούς</a:t>
            </a: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l-GR" altLang="en-US" sz="11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Υποστήριξη της ασφαλούς και ομαλής επαναλειτουργίας των προβλεπόμενων εκπαιδευτικών δραστηριοτήτων των ΑΕΙ  με την παροχή υγειονομικού υλικού</a:t>
            </a: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l-GR" altLang="en-US" sz="11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Ταχύρρυθμη επιμόρφωση εκπαιδευτικών στην εφαρμογή της εξ αποστάσεως εκπαίδευσης</a:t>
            </a: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l-GR" altLang="en-US" sz="11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Ενίσχυση Φορέων Κοινωνικής Πρόνοιας για την αντιμετώπιση των συνεπειών της πανδημίας Covid-19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51423" y="1608805"/>
            <a:ext cx="2983747" cy="150810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el-GR" altLang="en-US" sz="1100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l-GR" altLang="en-US" sz="11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Δημιουργία δικτύου νοσηλευτών για τη λήψη δειγμάτων βιολογικού υλικού και νοσηλευτική βοήθεια στα ύποπτα κρούσματα </a:t>
            </a:r>
            <a:r>
              <a:rPr lang="el-GR" altLang="en-US" sz="110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Κορονοϊού</a:t>
            </a:r>
            <a:r>
              <a:rPr lang="el-GR" altLang="en-US" sz="11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l-GR" altLang="en-US" sz="110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κατ΄</a:t>
            </a:r>
            <a:r>
              <a:rPr lang="el-GR" altLang="en-US" sz="1100" dirty="0" err="1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οίκον</a:t>
            </a:r>
            <a:endParaRPr lang="el-GR" altLang="en-US" sz="1100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l-GR" altLang="en-US" sz="11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Εργαλεία ανάλυσης και ερμηνείας στοιχείων επιδημιολογικής επιτήρησης</a:t>
            </a:r>
          </a:p>
        </p:txBody>
      </p:sp>
      <p:sp>
        <p:nvSpPr>
          <p:cNvPr id="16" name="Rectangle: Diagonal Corners Snipped 14">
            <a:extLst>
              <a:ext uri="{FF2B5EF4-FFF2-40B4-BE49-F238E27FC236}">
                <a16:creationId xmlns:a16="http://schemas.microsoft.com/office/drawing/2014/main" xmlns="" id="{AAC27F50-9977-4ED7-93D9-3AB17C1B5B90}"/>
              </a:ext>
            </a:extLst>
          </p:cNvPr>
          <p:cNvSpPr/>
          <p:nvPr/>
        </p:nvSpPr>
        <p:spPr>
          <a:xfrm>
            <a:off x="8151423" y="1123735"/>
            <a:ext cx="2695547" cy="696519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noAutofit/>
          </a:bodyPr>
          <a:lstStyle/>
          <a:p>
            <a:pPr lvl="0">
              <a:defRPr/>
            </a:pPr>
            <a:r>
              <a:rPr lang="el-GR" sz="1200" b="1" dirty="0" smtClean="0">
                <a:solidFill>
                  <a:prstClr val="white"/>
                </a:solidFill>
                <a:latin typeface="+mn-lt"/>
                <a:cs typeface="Arial"/>
                <a:sym typeface="Georgia"/>
              </a:rPr>
              <a:t>ΕΠ Μεταρρύθμιση Δημοσίου Τομέα: 60 εκ. Ευρώ για τις δράσεις (ενδεικτικά):</a:t>
            </a:r>
            <a:endParaRPr lang="el-GR" sz="1200" b="1" dirty="0">
              <a:solidFill>
                <a:prstClr val="white"/>
              </a:solidFill>
              <a:latin typeface="+mn-lt"/>
              <a:cs typeface="Arial"/>
              <a:sym typeface="Georgi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51423" y="4236696"/>
            <a:ext cx="2983747" cy="196207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el-GR" altLang="en-US" sz="1100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l-GR" altLang="en-US" sz="11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Μη </a:t>
            </a:r>
            <a:r>
              <a:rPr lang="el-GR" altLang="en-US" sz="11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επιστρεπτέες προκαταβολές (Ενίσχυση μικρών και πολύ μικρών Επιχειρήσεων που επλήγησαν από την Covid-19 - κεφάλαιο κίνησης)</a:t>
            </a: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l-GR" altLang="en-US" sz="11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Προσλήψεις επικουρικού προσωπικού λόγω COVID-19</a:t>
            </a: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l-GR" altLang="en-US" sz="11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Προμήθειες </a:t>
            </a:r>
            <a:r>
              <a:rPr lang="el-GR" altLang="en-US" sz="110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ιατρικοτεχνολογικού</a:t>
            </a:r>
            <a:r>
              <a:rPr lang="el-GR" altLang="en-US" sz="11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 και λοιπού εξοπλισμού μονάδων υγείας</a:t>
            </a:r>
          </a:p>
        </p:txBody>
      </p:sp>
      <p:sp>
        <p:nvSpPr>
          <p:cNvPr id="20" name="Rectangle: Diagonal Corners Snipped 14">
            <a:extLst>
              <a:ext uri="{FF2B5EF4-FFF2-40B4-BE49-F238E27FC236}">
                <a16:creationId xmlns:a16="http://schemas.microsoft.com/office/drawing/2014/main" xmlns="" id="{AAC27F50-9977-4ED7-93D9-3AB17C1B5B90}"/>
              </a:ext>
            </a:extLst>
          </p:cNvPr>
          <p:cNvSpPr/>
          <p:nvPr/>
        </p:nvSpPr>
        <p:spPr>
          <a:xfrm>
            <a:off x="8151423" y="3751626"/>
            <a:ext cx="2745673" cy="63177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noAutofit/>
          </a:bodyPr>
          <a:lstStyle/>
          <a:p>
            <a:pPr lvl="0">
              <a:defRPr/>
            </a:pPr>
            <a:r>
              <a:rPr lang="el-GR" sz="1200" b="1" dirty="0" smtClean="0">
                <a:solidFill>
                  <a:prstClr val="white"/>
                </a:solidFill>
                <a:latin typeface="+mn-lt"/>
                <a:cs typeface="Arial"/>
                <a:sym typeface="Georgia"/>
              </a:rPr>
              <a:t>Περιφερειακά Προγράμματα: 1,4 δις Ευρώ για τις δράσεις (ενδεικτικά):</a:t>
            </a:r>
            <a:endParaRPr lang="el-GR" sz="1200" b="1" dirty="0">
              <a:solidFill>
                <a:prstClr val="white"/>
              </a:solidFill>
              <a:latin typeface="+mn-lt"/>
              <a:cs typeface="Arial"/>
              <a:sym typeface="Georgia"/>
            </a:endParaRPr>
          </a:p>
        </p:txBody>
      </p:sp>
      <p:sp>
        <p:nvSpPr>
          <p:cNvPr id="14" name="Rectangle: Diagonal Corners Snipped 14">
            <a:extLst>
              <a:ext uri="{FF2B5EF4-FFF2-40B4-BE49-F238E27FC236}">
                <a16:creationId xmlns:a16="http://schemas.microsoft.com/office/drawing/2014/main" xmlns="" id="{AAC27F50-9977-4ED7-93D9-3AB17C1B5B90}"/>
              </a:ext>
            </a:extLst>
          </p:cNvPr>
          <p:cNvSpPr/>
          <p:nvPr/>
        </p:nvSpPr>
        <p:spPr>
          <a:xfrm>
            <a:off x="3965405" y="1933289"/>
            <a:ext cx="2620949" cy="693676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noAutofit/>
          </a:bodyPr>
          <a:lstStyle/>
          <a:p>
            <a:pPr lvl="0">
              <a:defRPr/>
            </a:pPr>
            <a:r>
              <a:rPr lang="el-GR" sz="1200" b="1" dirty="0" smtClean="0">
                <a:solidFill>
                  <a:prstClr val="white"/>
                </a:solidFill>
                <a:latin typeface="+mn-lt"/>
                <a:cs typeface="Arial"/>
                <a:sym typeface="Georgia"/>
              </a:rPr>
              <a:t>ΕΠ Απασχόληση Ανθρώπινου Δυναμικού: 500 εκ. Ευρώ για τις δράσεις (ενδεικτικά):</a:t>
            </a:r>
            <a:endParaRPr lang="el-GR" sz="1200" b="1" dirty="0">
              <a:solidFill>
                <a:prstClr val="white"/>
              </a:solidFill>
              <a:latin typeface="+mn-lt"/>
              <a:cs typeface="Arial"/>
              <a:sym typeface="Georgia"/>
            </a:endParaRPr>
          </a:p>
        </p:txBody>
      </p:sp>
      <p:sp>
        <p:nvSpPr>
          <p:cNvPr id="21" name="Rectangle: Diagonal Corners Snipped 79">
            <a:extLst>
              <a:ext uri="{FF2B5EF4-FFF2-40B4-BE49-F238E27FC236}">
                <a16:creationId xmlns:a16="http://schemas.microsoft.com/office/drawing/2014/main" xmlns="" id="{73F74354-5284-4B1D-A18F-FB82B0184C49}"/>
              </a:ext>
            </a:extLst>
          </p:cNvPr>
          <p:cNvSpPr/>
          <p:nvPr/>
        </p:nvSpPr>
        <p:spPr>
          <a:xfrm>
            <a:off x="84738" y="772610"/>
            <a:ext cx="7392831" cy="699383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62335" tIns="31159" rIns="62335" bIns="31159" anchor="ctr" anchorCtr="0">
            <a:noAutofit/>
          </a:bodyPr>
          <a:lstStyle/>
          <a:p>
            <a:r>
              <a:rPr lang="el-GR" sz="1600" b="1" dirty="0" smtClean="0">
                <a:solidFill>
                  <a:prstClr val="white"/>
                </a:solidFill>
                <a:latin typeface="+mn-lt"/>
                <a:sym typeface="Georgia"/>
              </a:rPr>
              <a:t>9 δις Ευρώ </a:t>
            </a:r>
          </a:p>
          <a:p>
            <a:r>
              <a:rPr lang="el-GR" sz="1600" b="1" dirty="0" smtClean="0">
                <a:solidFill>
                  <a:prstClr val="white"/>
                </a:solidFill>
                <a:latin typeface="+mn-lt"/>
                <a:sym typeface="Georgia"/>
              </a:rPr>
              <a:t>μέσω των Προγραμμάτων ΕΣΠΑ και του Προγράμματος Δημοσίων Επενδύσεων</a:t>
            </a:r>
            <a:endParaRPr lang="el-GR" sz="1600" b="1" dirty="0">
              <a:solidFill>
                <a:prstClr val="white"/>
              </a:solidFill>
              <a:latin typeface="+mn-lt"/>
              <a:sym typeface="Georgia"/>
            </a:endParaRPr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xmlns="" id="{C3FD8449-0BC0-49EC-A69E-70A1879BFF2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720995" y="47961"/>
            <a:ext cx="571500" cy="572944"/>
          </a:xfrm>
          <a:custGeom>
            <a:avLst/>
            <a:gdLst>
              <a:gd name="T0" fmla="*/ 346 w 346"/>
              <a:gd name="T1" fmla="*/ 0 h 347"/>
              <a:gd name="T2" fmla="*/ 0 w 346"/>
              <a:gd name="T3" fmla="*/ 0 h 347"/>
              <a:gd name="T4" fmla="*/ 0 w 346"/>
              <a:gd name="T5" fmla="*/ 347 h 347"/>
              <a:gd name="T6" fmla="*/ 346 w 346"/>
              <a:gd name="T7" fmla="*/ 347 h 347"/>
              <a:gd name="T8" fmla="*/ 346 w 346"/>
              <a:gd name="T9" fmla="*/ 347 h 347"/>
              <a:gd name="T10" fmla="*/ 346 w 346"/>
              <a:gd name="T11" fmla="*/ 0 h 347"/>
              <a:gd name="T12" fmla="*/ 14 w 346"/>
              <a:gd name="T13" fmla="*/ 319 h 347"/>
              <a:gd name="T14" fmla="*/ 68 w 346"/>
              <a:gd name="T15" fmla="*/ 265 h 347"/>
              <a:gd name="T16" fmla="*/ 68 w 346"/>
              <a:gd name="T17" fmla="*/ 265 h 347"/>
              <a:gd name="T18" fmla="*/ 103 w 346"/>
              <a:gd name="T19" fmla="*/ 231 h 347"/>
              <a:gd name="T20" fmla="*/ 109 w 346"/>
              <a:gd name="T21" fmla="*/ 228 h 347"/>
              <a:gd name="T22" fmla="*/ 189 w 346"/>
              <a:gd name="T23" fmla="*/ 228 h 347"/>
              <a:gd name="T24" fmla="*/ 198 w 346"/>
              <a:gd name="T25" fmla="*/ 237 h 347"/>
              <a:gd name="T26" fmla="*/ 189 w 346"/>
              <a:gd name="T27" fmla="*/ 246 h 347"/>
              <a:gd name="T28" fmla="*/ 116 w 346"/>
              <a:gd name="T29" fmla="*/ 246 h 347"/>
              <a:gd name="T30" fmla="*/ 116 w 346"/>
              <a:gd name="T31" fmla="*/ 261 h 347"/>
              <a:gd name="T32" fmla="*/ 189 w 346"/>
              <a:gd name="T33" fmla="*/ 261 h 347"/>
              <a:gd name="T34" fmla="*/ 214 w 346"/>
              <a:gd name="T35" fmla="*/ 252 h 347"/>
              <a:gd name="T36" fmla="*/ 280 w 346"/>
              <a:gd name="T37" fmla="*/ 186 h 347"/>
              <a:gd name="T38" fmla="*/ 293 w 346"/>
              <a:gd name="T39" fmla="*/ 185 h 347"/>
              <a:gd name="T40" fmla="*/ 296 w 346"/>
              <a:gd name="T41" fmla="*/ 192 h 347"/>
              <a:gd name="T42" fmla="*/ 293 w 346"/>
              <a:gd name="T43" fmla="*/ 198 h 347"/>
              <a:gd name="T44" fmla="*/ 208 w 346"/>
              <a:gd name="T45" fmla="*/ 284 h 347"/>
              <a:gd name="T46" fmla="*/ 202 w 346"/>
              <a:gd name="T47" fmla="*/ 286 h 347"/>
              <a:gd name="T48" fmla="*/ 125 w 346"/>
              <a:gd name="T49" fmla="*/ 286 h 347"/>
              <a:gd name="T50" fmla="*/ 79 w 346"/>
              <a:gd name="T51" fmla="*/ 332 h 347"/>
              <a:gd name="T52" fmla="*/ 14 w 346"/>
              <a:gd name="T53" fmla="*/ 332 h 347"/>
              <a:gd name="T54" fmla="*/ 14 w 346"/>
              <a:gd name="T55" fmla="*/ 319 h 347"/>
              <a:gd name="T56" fmla="*/ 100 w 346"/>
              <a:gd name="T57" fmla="*/ 332 h 347"/>
              <a:gd name="T58" fmla="*/ 131 w 346"/>
              <a:gd name="T59" fmla="*/ 301 h 347"/>
              <a:gd name="T60" fmla="*/ 202 w 346"/>
              <a:gd name="T61" fmla="*/ 301 h 347"/>
              <a:gd name="T62" fmla="*/ 218 w 346"/>
              <a:gd name="T63" fmla="*/ 294 h 347"/>
              <a:gd name="T64" fmla="*/ 304 w 346"/>
              <a:gd name="T65" fmla="*/ 209 h 347"/>
              <a:gd name="T66" fmla="*/ 311 w 346"/>
              <a:gd name="T67" fmla="*/ 191 h 347"/>
              <a:gd name="T68" fmla="*/ 303 w 346"/>
              <a:gd name="T69" fmla="*/ 174 h 347"/>
              <a:gd name="T70" fmla="*/ 269 w 346"/>
              <a:gd name="T71" fmla="*/ 176 h 347"/>
              <a:gd name="T72" fmla="*/ 212 w 346"/>
              <a:gd name="T73" fmla="*/ 233 h 347"/>
              <a:gd name="T74" fmla="*/ 189 w 346"/>
              <a:gd name="T75" fmla="*/ 214 h 347"/>
              <a:gd name="T76" fmla="*/ 109 w 346"/>
              <a:gd name="T77" fmla="*/ 214 h 347"/>
              <a:gd name="T78" fmla="*/ 92 w 346"/>
              <a:gd name="T79" fmla="*/ 220 h 347"/>
              <a:gd name="T80" fmla="*/ 60 w 346"/>
              <a:gd name="T81" fmla="*/ 253 h 347"/>
              <a:gd name="T82" fmla="*/ 60 w 346"/>
              <a:gd name="T83" fmla="*/ 253 h 347"/>
              <a:gd name="T84" fmla="*/ 14 w 346"/>
              <a:gd name="T85" fmla="*/ 298 h 347"/>
              <a:gd name="T86" fmla="*/ 14 w 346"/>
              <a:gd name="T87" fmla="*/ 15 h 347"/>
              <a:gd name="T88" fmla="*/ 331 w 346"/>
              <a:gd name="T89" fmla="*/ 15 h 347"/>
              <a:gd name="T90" fmla="*/ 331 w 346"/>
              <a:gd name="T91" fmla="*/ 332 h 347"/>
              <a:gd name="T92" fmla="*/ 100 w 346"/>
              <a:gd name="T93" fmla="*/ 332 h 347"/>
              <a:gd name="T94" fmla="*/ 175 w 346"/>
              <a:gd name="T95" fmla="*/ 109 h 347"/>
              <a:gd name="T96" fmla="*/ 216 w 346"/>
              <a:gd name="T97" fmla="*/ 109 h 347"/>
              <a:gd name="T98" fmla="*/ 216 w 346"/>
              <a:gd name="T99" fmla="*/ 124 h 347"/>
              <a:gd name="T100" fmla="*/ 175 w 346"/>
              <a:gd name="T101" fmla="*/ 124 h 347"/>
              <a:gd name="T102" fmla="*/ 175 w 346"/>
              <a:gd name="T103" fmla="*/ 165 h 347"/>
              <a:gd name="T104" fmla="*/ 160 w 346"/>
              <a:gd name="T105" fmla="*/ 165 h 347"/>
              <a:gd name="T106" fmla="*/ 160 w 346"/>
              <a:gd name="T107" fmla="*/ 124 h 347"/>
              <a:gd name="T108" fmla="*/ 120 w 346"/>
              <a:gd name="T109" fmla="*/ 124 h 347"/>
              <a:gd name="T110" fmla="*/ 120 w 346"/>
              <a:gd name="T111" fmla="*/ 109 h 347"/>
              <a:gd name="T112" fmla="*/ 160 w 346"/>
              <a:gd name="T113" fmla="*/ 109 h 347"/>
              <a:gd name="T114" fmla="*/ 160 w 346"/>
              <a:gd name="T115" fmla="*/ 69 h 347"/>
              <a:gd name="T116" fmla="*/ 175 w 346"/>
              <a:gd name="T117" fmla="*/ 69 h 347"/>
              <a:gd name="T118" fmla="*/ 175 w 346"/>
              <a:gd name="T119" fmla="*/ 109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46" h="347">
                <a:moveTo>
                  <a:pt x="34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47"/>
                  <a:pt x="0" y="347"/>
                  <a:pt x="0" y="347"/>
                </a:cubicBezTo>
                <a:cubicBezTo>
                  <a:pt x="346" y="347"/>
                  <a:pt x="346" y="347"/>
                  <a:pt x="346" y="347"/>
                </a:cubicBezTo>
                <a:cubicBezTo>
                  <a:pt x="346" y="347"/>
                  <a:pt x="346" y="347"/>
                  <a:pt x="346" y="347"/>
                </a:cubicBezTo>
                <a:cubicBezTo>
                  <a:pt x="346" y="0"/>
                  <a:pt x="346" y="0"/>
                  <a:pt x="346" y="0"/>
                </a:cubicBezTo>
                <a:close/>
                <a:moveTo>
                  <a:pt x="14" y="319"/>
                </a:moveTo>
                <a:cubicBezTo>
                  <a:pt x="68" y="265"/>
                  <a:pt x="68" y="265"/>
                  <a:pt x="68" y="265"/>
                </a:cubicBezTo>
                <a:cubicBezTo>
                  <a:pt x="68" y="265"/>
                  <a:pt x="68" y="265"/>
                  <a:pt x="68" y="265"/>
                </a:cubicBezTo>
                <a:cubicBezTo>
                  <a:pt x="103" y="231"/>
                  <a:pt x="103" y="231"/>
                  <a:pt x="103" y="231"/>
                </a:cubicBezTo>
                <a:cubicBezTo>
                  <a:pt x="104" y="229"/>
                  <a:pt x="107" y="228"/>
                  <a:pt x="109" y="228"/>
                </a:cubicBezTo>
                <a:cubicBezTo>
                  <a:pt x="189" y="228"/>
                  <a:pt x="189" y="228"/>
                  <a:pt x="189" y="228"/>
                </a:cubicBezTo>
                <a:cubicBezTo>
                  <a:pt x="194" y="228"/>
                  <a:pt x="198" y="232"/>
                  <a:pt x="198" y="237"/>
                </a:cubicBezTo>
                <a:cubicBezTo>
                  <a:pt x="198" y="242"/>
                  <a:pt x="194" y="246"/>
                  <a:pt x="189" y="246"/>
                </a:cubicBezTo>
                <a:cubicBezTo>
                  <a:pt x="116" y="246"/>
                  <a:pt x="116" y="246"/>
                  <a:pt x="116" y="246"/>
                </a:cubicBezTo>
                <a:cubicBezTo>
                  <a:pt x="116" y="261"/>
                  <a:pt x="116" y="261"/>
                  <a:pt x="116" y="261"/>
                </a:cubicBezTo>
                <a:cubicBezTo>
                  <a:pt x="189" y="261"/>
                  <a:pt x="189" y="261"/>
                  <a:pt x="189" y="261"/>
                </a:cubicBezTo>
                <a:cubicBezTo>
                  <a:pt x="195" y="261"/>
                  <a:pt x="208" y="259"/>
                  <a:pt x="214" y="252"/>
                </a:cubicBezTo>
                <a:cubicBezTo>
                  <a:pt x="280" y="186"/>
                  <a:pt x="280" y="186"/>
                  <a:pt x="280" y="186"/>
                </a:cubicBezTo>
                <a:cubicBezTo>
                  <a:pt x="284" y="183"/>
                  <a:pt x="289" y="182"/>
                  <a:pt x="293" y="185"/>
                </a:cubicBezTo>
                <a:cubicBezTo>
                  <a:pt x="295" y="187"/>
                  <a:pt x="296" y="189"/>
                  <a:pt x="296" y="192"/>
                </a:cubicBezTo>
                <a:cubicBezTo>
                  <a:pt x="296" y="194"/>
                  <a:pt x="295" y="197"/>
                  <a:pt x="293" y="198"/>
                </a:cubicBezTo>
                <a:cubicBezTo>
                  <a:pt x="208" y="284"/>
                  <a:pt x="208" y="284"/>
                  <a:pt x="208" y="284"/>
                </a:cubicBezTo>
                <a:cubicBezTo>
                  <a:pt x="206" y="285"/>
                  <a:pt x="204" y="286"/>
                  <a:pt x="202" y="286"/>
                </a:cubicBezTo>
                <a:cubicBezTo>
                  <a:pt x="125" y="286"/>
                  <a:pt x="125" y="286"/>
                  <a:pt x="125" y="286"/>
                </a:cubicBezTo>
                <a:cubicBezTo>
                  <a:pt x="79" y="332"/>
                  <a:pt x="79" y="332"/>
                  <a:pt x="79" y="332"/>
                </a:cubicBezTo>
                <a:cubicBezTo>
                  <a:pt x="14" y="332"/>
                  <a:pt x="14" y="332"/>
                  <a:pt x="14" y="332"/>
                </a:cubicBezTo>
                <a:lnTo>
                  <a:pt x="14" y="319"/>
                </a:lnTo>
                <a:close/>
                <a:moveTo>
                  <a:pt x="100" y="332"/>
                </a:moveTo>
                <a:cubicBezTo>
                  <a:pt x="131" y="301"/>
                  <a:pt x="131" y="301"/>
                  <a:pt x="131" y="301"/>
                </a:cubicBezTo>
                <a:cubicBezTo>
                  <a:pt x="202" y="301"/>
                  <a:pt x="202" y="301"/>
                  <a:pt x="202" y="301"/>
                </a:cubicBezTo>
                <a:cubicBezTo>
                  <a:pt x="208" y="301"/>
                  <a:pt x="214" y="299"/>
                  <a:pt x="218" y="294"/>
                </a:cubicBezTo>
                <a:cubicBezTo>
                  <a:pt x="304" y="209"/>
                  <a:pt x="304" y="209"/>
                  <a:pt x="304" y="209"/>
                </a:cubicBezTo>
                <a:cubicBezTo>
                  <a:pt x="308" y="204"/>
                  <a:pt x="311" y="198"/>
                  <a:pt x="311" y="191"/>
                </a:cubicBezTo>
                <a:cubicBezTo>
                  <a:pt x="310" y="185"/>
                  <a:pt x="308" y="179"/>
                  <a:pt x="303" y="174"/>
                </a:cubicBezTo>
                <a:cubicBezTo>
                  <a:pt x="293" y="166"/>
                  <a:pt x="279" y="167"/>
                  <a:pt x="269" y="176"/>
                </a:cubicBezTo>
                <a:cubicBezTo>
                  <a:pt x="212" y="233"/>
                  <a:pt x="212" y="233"/>
                  <a:pt x="212" y="233"/>
                </a:cubicBezTo>
                <a:cubicBezTo>
                  <a:pt x="210" y="222"/>
                  <a:pt x="200" y="214"/>
                  <a:pt x="189" y="214"/>
                </a:cubicBezTo>
                <a:cubicBezTo>
                  <a:pt x="109" y="214"/>
                  <a:pt x="109" y="214"/>
                  <a:pt x="109" y="214"/>
                </a:cubicBezTo>
                <a:cubicBezTo>
                  <a:pt x="103" y="214"/>
                  <a:pt x="97" y="216"/>
                  <a:pt x="92" y="220"/>
                </a:cubicBezTo>
                <a:cubicBezTo>
                  <a:pt x="60" y="253"/>
                  <a:pt x="60" y="253"/>
                  <a:pt x="60" y="253"/>
                </a:cubicBezTo>
                <a:cubicBezTo>
                  <a:pt x="60" y="253"/>
                  <a:pt x="60" y="253"/>
                  <a:pt x="60" y="253"/>
                </a:cubicBezTo>
                <a:cubicBezTo>
                  <a:pt x="14" y="298"/>
                  <a:pt x="14" y="298"/>
                  <a:pt x="14" y="298"/>
                </a:cubicBezTo>
                <a:cubicBezTo>
                  <a:pt x="14" y="15"/>
                  <a:pt x="14" y="15"/>
                  <a:pt x="14" y="15"/>
                </a:cubicBezTo>
                <a:cubicBezTo>
                  <a:pt x="331" y="15"/>
                  <a:pt x="331" y="15"/>
                  <a:pt x="331" y="15"/>
                </a:cubicBezTo>
                <a:cubicBezTo>
                  <a:pt x="331" y="332"/>
                  <a:pt x="331" y="332"/>
                  <a:pt x="331" y="332"/>
                </a:cubicBezTo>
                <a:lnTo>
                  <a:pt x="100" y="332"/>
                </a:lnTo>
                <a:close/>
                <a:moveTo>
                  <a:pt x="175" y="109"/>
                </a:moveTo>
                <a:cubicBezTo>
                  <a:pt x="216" y="109"/>
                  <a:pt x="216" y="109"/>
                  <a:pt x="216" y="109"/>
                </a:cubicBezTo>
                <a:cubicBezTo>
                  <a:pt x="216" y="124"/>
                  <a:pt x="216" y="124"/>
                  <a:pt x="216" y="124"/>
                </a:cubicBezTo>
                <a:cubicBezTo>
                  <a:pt x="175" y="124"/>
                  <a:pt x="175" y="124"/>
                  <a:pt x="175" y="124"/>
                </a:cubicBezTo>
                <a:cubicBezTo>
                  <a:pt x="175" y="165"/>
                  <a:pt x="175" y="165"/>
                  <a:pt x="175" y="165"/>
                </a:cubicBezTo>
                <a:cubicBezTo>
                  <a:pt x="160" y="165"/>
                  <a:pt x="160" y="165"/>
                  <a:pt x="160" y="165"/>
                </a:cubicBezTo>
                <a:cubicBezTo>
                  <a:pt x="160" y="124"/>
                  <a:pt x="160" y="124"/>
                  <a:pt x="160" y="124"/>
                </a:cubicBezTo>
                <a:cubicBezTo>
                  <a:pt x="120" y="124"/>
                  <a:pt x="120" y="124"/>
                  <a:pt x="120" y="124"/>
                </a:cubicBezTo>
                <a:cubicBezTo>
                  <a:pt x="120" y="109"/>
                  <a:pt x="120" y="109"/>
                  <a:pt x="120" y="109"/>
                </a:cubicBezTo>
                <a:cubicBezTo>
                  <a:pt x="160" y="109"/>
                  <a:pt x="160" y="109"/>
                  <a:pt x="160" y="109"/>
                </a:cubicBezTo>
                <a:cubicBezTo>
                  <a:pt x="160" y="69"/>
                  <a:pt x="160" y="69"/>
                  <a:pt x="160" y="69"/>
                </a:cubicBezTo>
                <a:cubicBezTo>
                  <a:pt x="175" y="69"/>
                  <a:pt x="175" y="69"/>
                  <a:pt x="175" y="69"/>
                </a:cubicBezTo>
                <a:lnTo>
                  <a:pt x="175" y="1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D04A0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 32">
            <a:extLst>
              <a:ext uri="{FF2B5EF4-FFF2-40B4-BE49-F238E27FC236}">
                <a16:creationId xmlns:a16="http://schemas.microsoft.com/office/drawing/2014/main" xmlns="" id="{18A91889-E196-4826-8A58-B0BA6F90F967}"/>
              </a:ext>
            </a:extLst>
          </p:cNvPr>
          <p:cNvGrpSpPr>
            <a:grpSpLocks noChangeAspect="1"/>
          </p:cNvGrpSpPr>
          <p:nvPr/>
        </p:nvGrpSpPr>
        <p:grpSpPr>
          <a:xfrm>
            <a:off x="10023176" y="41984"/>
            <a:ext cx="571500" cy="578921"/>
            <a:chOff x="5380038" y="1219200"/>
            <a:chExt cx="122238" cy="123825"/>
          </a:xfrm>
          <a:solidFill>
            <a:schemeClr val="bg1"/>
          </a:solidFill>
        </p:grpSpPr>
        <p:sp>
          <p:nvSpPr>
            <p:cNvPr id="23" name="Freeform 99">
              <a:extLst>
                <a:ext uri="{FF2B5EF4-FFF2-40B4-BE49-F238E27FC236}">
                  <a16:creationId xmlns:a16="http://schemas.microsoft.com/office/drawing/2014/main" xmlns="" id="{46B3814E-16DC-4CA7-B915-432068C46A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2113" y="1257300"/>
              <a:ext cx="17463" cy="23813"/>
            </a:xfrm>
            <a:custGeom>
              <a:avLst/>
              <a:gdLst>
                <a:gd name="T0" fmla="*/ 41 w 82"/>
                <a:gd name="T1" fmla="*/ 109 h 109"/>
                <a:gd name="T2" fmla="*/ 69 w 82"/>
                <a:gd name="T3" fmla="*/ 94 h 109"/>
                <a:gd name="T4" fmla="*/ 82 w 82"/>
                <a:gd name="T5" fmla="*/ 45 h 109"/>
                <a:gd name="T6" fmla="*/ 41 w 82"/>
                <a:gd name="T7" fmla="*/ 0 h 109"/>
                <a:gd name="T8" fmla="*/ 0 w 82"/>
                <a:gd name="T9" fmla="*/ 45 h 109"/>
                <a:gd name="T10" fmla="*/ 13 w 82"/>
                <a:gd name="T11" fmla="*/ 94 h 109"/>
                <a:gd name="T12" fmla="*/ 41 w 82"/>
                <a:gd name="T13" fmla="*/ 109 h 109"/>
                <a:gd name="T14" fmla="*/ 41 w 82"/>
                <a:gd name="T15" fmla="*/ 23 h 109"/>
                <a:gd name="T16" fmla="*/ 59 w 82"/>
                <a:gd name="T17" fmla="*/ 45 h 109"/>
                <a:gd name="T18" fmla="*/ 41 w 82"/>
                <a:gd name="T19" fmla="*/ 86 h 109"/>
                <a:gd name="T20" fmla="*/ 23 w 82"/>
                <a:gd name="T21" fmla="*/ 45 h 109"/>
                <a:gd name="T22" fmla="*/ 41 w 82"/>
                <a:gd name="T23" fmla="*/ 2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09">
                  <a:moveTo>
                    <a:pt x="41" y="109"/>
                  </a:moveTo>
                  <a:cubicBezTo>
                    <a:pt x="54" y="109"/>
                    <a:pt x="62" y="101"/>
                    <a:pt x="69" y="94"/>
                  </a:cubicBezTo>
                  <a:cubicBezTo>
                    <a:pt x="77" y="84"/>
                    <a:pt x="82" y="67"/>
                    <a:pt x="82" y="45"/>
                  </a:cubicBezTo>
                  <a:cubicBezTo>
                    <a:pt x="82" y="20"/>
                    <a:pt x="63" y="0"/>
                    <a:pt x="41" y="0"/>
                  </a:cubicBezTo>
                  <a:cubicBezTo>
                    <a:pt x="18" y="0"/>
                    <a:pt x="0" y="20"/>
                    <a:pt x="0" y="45"/>
                  </a:cubicBezTo>
                  <a:cubicBezTo>
                    <a:pt x="0" y="67"/>
                    <a:pt x="4" y="84"/>
                    <a:pt x="13" y="94"/>
                  </a:cubicBezTo>
                  <a:cubicBezTo>
                    <a:pt x="20" y="101"/>
                    <a:pt x="27" y="109"/>
                    <a:pt x="41" y="109"/>
                  </a:cubicBezTo>
                  <a:close/>
                  <a:moveTo>
                    <a:pt x="41" y="23"/>
                  </a:moveTo>
                  <a:cubicBezTo>
                    <a:pt x="51" y="23"/>
                    <a:pt x="59" y="33"/>
                    <a:pt x="59" y="45"/>
                  </a:cubicBezTo>
                  <a:cubicBezTo>
                    <a:pt x="59" y="61"/>
                    <a:pt x="54" y="86"/>
                    <a:pt x="41" y="86"/>
                  </a:cubicBezTo>
                  <a:cubicBezTo>
                    <a:pt x="28" y="86"/>
                    <a:pt x="23" y="61"/>
                    <a:pt x="23" y="45"/>
                  </a:cubicBezTo>
                  <a:cubicBezTo>
                    <a:pt x="23" y="33"/>
                    <a:pt x="31" y="23"/>
                    <a:pt x="4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100">
              <a:extLst>
                <a:ext uri="{FF2B5EF4-FFF2-40B4-BE49-F238E27FC236}">
                  <a16:creationId xmlns:a16="http://schemas.microsoft.com/office/drawing/2014/main" xmlns="" id="{E78DFDD9-D8E9-46E6-ADE4-4153738F74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2738" y="1257300"/>
              <a:ext cx="17463" cy="23813"/>
            </a:xfrm>
            <a:custGeom>
              <a:avLst/>
              <a:gdLst>
                <a:gd name="T0" fmla="*/ 41 w 82"/>
                <a:gd name="T1" fmla="*/ 109 h 109"/>
                <a:gd name="T2" fmla="*/ 69 w 82"/>
                <a:gd name="T3" fmla="*/ 94 h 109"/>
                <a:gd name="T4" fmla="*/ 82 w 82"/>
                <a:gd name="T5" fmla="*/ 45 h 109"/>
                <a:gd name="T6" fmla="*/ 41 w 82"/>
                <a:gd name="T7" fmla="*/ 0 h 109"/>
                <a:gd name="T8" fmla="*/ 0 w 82"/>
                <a:gd name="T9" fmla="*/ 45 h 109"/>
                <a:gd name="T10" fmla="*/ 13 w 82"/>
                <a:gd name="T11" fmla="*/ 94 h 109"/>
                <a:gd name="T12" fmla="*/ 41 w 82"/>
                <a:gd name="T13" fmla="*/ 109 h 109"/>
                <a:gd name="T14" fmla="*/ 41 w 82"/>
                <a:gd name="T15" fmla="*/ 86 h 109"/>
                <a:gd name="T16" fmla="*/ 23 w 82"/>
                <a:gd name="T17" fmla="*/ 45 h 109"/>
                <a:gd name="T18" fmla="*/ 41 w 82"/>
                <a:gd name="T19" fmla="*/ 23 h 109"/>
                <a:gd name="T20" fmla="*/ 59 w 82"/>
                <a:gd name="T21" fmla="*/ 45 h 109"/>
                <a:gd name="T22" fmla="*/ 41 w 82"/>
                <a:gd name="T23" fmla="*/ 8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09">
                  <a:moveTo>
                    <a:pt x="41" y="109"/>
                  </a:moveTo>
                  <a:cubicBezTo>
                    <a:pt x="55" y="109"/>
                    <a:pt x="62" y="101"/>
                    <a:pt x="69" y="94"/>
                  </a:cubicBezTo>
                  <a:cubicBezTo>
                    <a:pt x="78" y="84"/>
                    <a:pt x="82" y="67"/>
                    <a:pt x="82" y="45"/>
                  </a:cubicBezTo>
                  <a:cubicBezTo>
                    <a:pt x="82" y="20"/>
                    <a:pt x="64" y="0"/>
                    <a:pt x="41" y="0"/>
                  </a:cubicBezTo>
                  <a:cubicBezTo>
                    <a:pt x="19" y="0"/>
                    <a:pt x="0" y="20"/>
                    <a:pt x="0" y="45"/>
                  </a:cubicBezTo>
                  <a:cubicBezTo>
                    <a:pt x="0" y="67"/>
                    <a:pt x="5" y="84"/>
                    <a:pt x="13" y="94"/>
                  </a:cubicBezTo>
                  <a:cubicBezTo>
                    <a:pt x="20" y="101"/>
                    <a:pt x="28" y="109"/>
                    <a:pt x="41" y="109"/>
                  </a:cubicBezTo>
                  <a:close/>
                  <a:moveTo>
                    <a:pt x="41" y="86"/>
                  </a:moveTo>
                  <a:cubicBezTo>
                    <a:pt x="28" y="86"/>
                    <a:pt x="23" y="61"/>
                    <a:pt x="23" y="45"/>
                  </a:cubicBezTo>
                  <a:cubicBezTo>
                    <a:pt x="23" y="33"/>
                    <a:pt x="31" y="23"/>
                    <a:pt x="41" y="23"/>
                  </a:cubicBezTo>
                  <a:cubicBezTo>
                    <a:pt x="51" y="23"/>
                    <a:pt x="59" y="33"/>
                    <a:pt x="59" y="45"/>
                  </a:cubicBezTo>
                  <a:cubicBezTo>
                    <a:pt x="59" y="61"/>
                    <a:pt x="54" y="86"/>
                    <a:pt x="41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101">
              <a:extLst>
                <a:ext uri="{FF2B5EF4-FFF2-40B4-BE49-F238E27FC236}">
                  <a16:creationId xmlns:a16="http://schemas.microsoft.com/office/drawing/2014/main" xmlns="" id="{16EA289F-2612-4073-B808-90867E9BCF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80038" y="1219200"/>
              <a:ext cx="122238" cy="123825"/>
            </a:xfrm>
            <a:custGeom>
              <a:avLst/>
              <a:gdLst>
                <a:gd name="T0" fmla="*/ 0 w 576"/>
                <a:gd name="T1" fmla="*/ 576 h 576"/>
                <a:gd name="T2" fmla="*/ 106 w 576"/>
                <a:gd name="T3" fmla="*/ 419 h 576"/>
                <a:gd name="T4" fmla="*/ 238 w 576"/>
                <a:gd name="T5" fmla="*/ 344 h 576"/>
                <a:gd name="T6" fmla="*/ 248 w 576"/>
                <a:gd name="T7" fmla="*/ 351 h 576"/>
                <a:gd name="T8" fmla="*/ 328 w 576"/>
                <a:gd name="T9" fmla="*/ 351 h 576"/>
                <a:gd name="T10" fmla="*/ 338 w 576"/>
                <a:gd name="T11" fmla="*/ 344 h 576"/>
                <a:gd name="T12" fmla="*/ 470 w 576"/>
                <a:gd name="T13" fmla="*/ 419 h 576"/>
                <a:gd name="T14" fmla="*/ 576 w 576"/>
                <a:gd name="T15" fmla="*/ 576 h 576"/>
                <a:gd name="T16" fmla="*/ 0 w 576"/>
                <a:gd name="T17" fmla="*/ 0 h 576"/>
                <a:gd name="T18" fmla="*/ 83 w 576"/>
                <a:gd name="T19" fmla="*/ 412 h 576"/>
                <a:gd name="T20" fmla="*/ 25 w 576"/>
                <a:gd name="T21" fmla="*/ 551 h 576"/>
                <a:gd name="T22" fmla="*/ 27 w 576"/>
                <a:gd name="T23" fmla="*/ 350 h 576"/>
                <a:gd name="T24" fmla="*/ 80 w 576"/>
                <a:gd name="T25" fmla="*/ 321 h 576"/>
                <a:gd name="T26" fmla="*/ 103 w 576"/>
                <a:gd name="T27" fmla="*/ 331 h 576"/>
                <a:gd name="T28" fmla="*/ 127 w 576"/>
                <a:gd name="T29" fmla="*/ 321 h 576"/>
                <a:gd name="T30" fmla="*/ 173 w 576"/>
                <a:gd name="T31" fmla="*/ 340 h 576"/>
                <a:gd name="T32" fmla="*/ 317 w 576"/>
                <a:gd name="T33" fmla="*/ 327 h 576"/>
                <a:gd name="T34" fmla="*/ 288 w 576"/>
                <a:gd name="T35" fmla="*/ 344 h 576"/>
                <a:gd name="T36" fmla="*/ 259 w 576"/>
                <a:gd name="T37" fmla="*/ 327 h 576"/>
                <a:gd name="T38" fmla="*/ 196 w 576"/>
                <a:gd name="T39" fmla="*/ 332 h 576"/>
                <a:gd name="T40" fmla="*/ 131 w 576"/>
                <a:gd name="T41" fmla="*/ 298 h 576"/>
                <a:gd name="T42" fmla="*/ 109 w 576"/>
                <a:gd name="T43" fmla="*/ 306 h 576"/>
                <a:gd name="T44" fmla="*/ 94 w 576"/>
                <a:gd name="T45" fmla="*/ 303 h 576"/>
                <a:gd name="T46" fmla="*/ 36 w 576"/>
                <a:gd name="T47" fmla="*/ 311 h 576"/>
                <a:gd name="T48" fmla="*/ 25 w 576"/>
                <a:gd name="T49" fmla="*/ 25 h 576"/>
                <a:gd name="T50" fmla="*/ 551 w 576"/>
                <a:gd name="T51" fmla="*/ 317 h 576"/>
                <a:gd name="T52" fmla="*/ 501 w 576"/>
                <a:gd name="T53" fmla="*/ 298 h 576"/>
                <a:gd name="T54" fmla="*/ 479 w 576"/>
                <a:gd name="T55" fmla="*/ 306 h 576"/>
                <a:gd name="T56" fmla="*/ 464 w 576"/>
                <a:gd name="T57" fmla="*/ 303 h 576"/>
                <a:gd name="T58" fmla="*/ 406 w 576"/>
                <a:gd name="T59" fmla="*/ 311 h 576"/>
                <a:gd name="T60" fmla="*/ 346 w 576"/>
                <a:gd name="T61" fmla="*/ 320 h 576"/>
                <a:gd name="T62" fmla="*/ 508 w 576"/>
                <a:gd name="T63" fmla="*/ 551 h 576"/>
                <a:gd name="T64" fmla="*/ 493 w 576"/>
                <a:gd name="T65" fmla="*/ 412 h 576"/>
                <a:gd name="T66" fmla="*/ 403 w 576"/>
                <a:gd name="T67" fmla="*/ 340 h 576"/>
                <a:gd name="T68" fmla="*/ 449 w 576"/>
                <a:gd name="T69" fmla="*/ 321 h 576"/>
                <a:gd name="T70" fmla="*/ 473 w 576"/>
                <a:gd name="T71" fmla="*/ 331 h 576"/>
                <a:gd name="T72" fmla="*/ 496 w 576"/>
                <a:gd name="T73" fmla="*/ 321 h 576"/>
                <a:gd name="T74" fmla="*/ 549 w 576"/>
                <a:gd name="T75" fmla="*/ 350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90" y="576"/>
                    <a:pt x="90" y="576"/>
                    <a:pt x="90" y="576"/>
                  </a:cubicBezTo>
                  <a:cubicBezTo>
                    <a:pt x="106" y="419"/>
                    <a:pt x="106" y="419"/>
                    <a:pt x="106" y="419"/>
                  </a:cubicBezTo>
                  <a:cubicBezTo>
                    <a:pt x="114" y="397"/>
                    <a:pt x="131" y="380"/>
                    <a:pt x="152" y="373"/>
                  </a:cubicBezTo>
                  <a:cubicBezTo>
                    <a:pt x="238" y="344"/>
                    <a:pt x="238" y="344"/>
                    <a:pt x="238" y="344"/>
                  </a:cubicBezTo>
                  <a:cubicBezTo>
                    <a:pt x="239" y="343"/>
                    <a:pt x="240" y="344"/>
                    <a:pt x="241" y="344"/>
                  </a:cubicBezTo>
                  <a:cubicBezTo>
                    <a:pt x="248" y="351"/>
                    <a:pt x="248" y="351"/>
                    <a:pt x="248" y="351"/>
                  </a:cubicBezTo>
                  <a:cubicBezTo>
                    <a:pt x="258" y="362"/>
                    <a:pt x="273" y="368"/>
                    <a:pt x="288" y="368"/>
                  </a:cubicBezTo>
                  <a:cubicBezTo>
                    <a:pt x="303" y="368"/>
                    <a:pt x="318" y="362"/>
                    <a:pt x="328" y="351"/>
                  </a:cubicBezTo>
                  <a:cubicBezTo>
                    <a:pt x="335" y="344"/>
                    <a:pt x="335" y="344"/>
                    <a:pt x="335" y="344"/>
                  </a:cubicBezTo>
                  <a:cubicBezTo>
                    <a:pt x="336" y="344"/>
                    <a:pt x="337" y="343"/>
                    <a:pt x="338" y="344"/>
                  </a:cubicBezTo>
                  <a:cubicBezTo>
                    <a:pt x="424" y="373"/>
                    <a:pt x="424" y="373"/>
                    <a:pt x="424" y="373"/>
                  </a:cubicBezTo>
                  <a:cubicBezTo>
                    <a:pt x="446" y="380"/>
                    <a:pt x="462" y="397"/>
                    <a:pt x="470" y="419"/>
                  </a:cubicBezTo>
                  <a:cubicBezTo>
                    <a:pt x="486" y="576"/>
                    <a:pt x="486" y="576"/>
                    <a:pt x="486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144" y="350"/>
                  </a:moveTo>
                  <a:cubicBezTo>
                    <a:pt x="115" y="360"/>
                    <a:pt x="92" y="383"/>
                    <a:pt x="83" y="412"/>
                  </a:cubicBezTo>
                  <a:cubicBezTo>
                    <a:pt x="68" y="551"/>
                    <a:pt x="68" y="551"/>
                    <a:pt x="68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369"/>
                    <a:pt x="25" y="369"/>
                    <a:pt x="25" y="369"/>
                  </a:cubicBezTo>
                  <a:cubicBezTo>
                    <a:pt x="27" y="350"/>
                    <a:pt x="27" y="350"/>
                    <a:pt x="27" y="350"/>
                  </a:cubicBezTo>
                  <a:cubicBezTo>
                    <a:pt x="30" y="342"/>
                    <a:pt x="36" y="336"/>
                    <a:pt x="44" y="333"/>
                  </a:cubicBezTo>
                  <a:cubicBezTo>
                    <a:pt x="80" y="321"/>
                    <a:pt x="80" y="321"/>
                    <a:pt x="80" y="321"/>
                  </a:cubicBezTo>
                  <a:cubicBezTo>
                    <a:pt x="81" y="322"/>
                    <a:pt x="81" y="322"/>
                    <a:pt x="81" y="322"/>
                  </a:cubicBezTo>
                  <a:cubicBezTo>
                    <a:pt x="87" y="328"/>
                    <a:pt x="95" y="331"/>
                    <a:pt x="103" y="331"/>
                  </a:cubicBezTo>
                  <a:cubicBezTo>
                    <a:pt x="112" y="331"/>
                    <a:pt x="120" y="328"/>
                    <a:pt x="126" y="322"/>
                  </a:cubicBezTo>
                  <a:cubicBezTo>
                    <a:pt x="127" y="321"/>
                    <a:pt x="127" y="321"/>
                    <a:pt x="127" y="321"/>
                  </a:cubicBezTo>
                  <a:cubicBezTo>
                    <a:pt x="163" y="333"/>
                    <a:pt x="163" y="333"/>
                    <a:pt x="163" y="333"/>
                  </a:cubicBezTo>
                  <a:cubicBezTo>
                    <a:pt x="167" y="335"/>
                    <a:pt x="170" y="337"/>
                    <a:pt x="173" y="340"/>
                  </a:cubicBezTo>
                  <a:lnTo>
                    <a:pt x="144" y="350"/>
                  </a:lnTo>
                  <a:close/>
                  <a:moveTo>
                    <a:pt x="317" y="327"/>
                  </a:moveTo>
                  <a:cubicBezTo>
                    <a:pt x="311" y="334"/>
                    <a:pt x="311" y="334"/>
                    <a:pt x="311" y="334"/>
                  </a:cubicBezTo>
                  <a:cubicBezTo>
                    <a:pt x="305" y="340"/>
                    <a:pt x="297" y="344"/>
                    <a:pt x="288" y="344"/>
                  </a:cubicBezTo>
                  <a:cubicBezTo>
                    <a:pt x="279" y="344"/>
                    <a:pt x="271" y="340"/>
                    <a:pt x="265" y="334"/>
                  </a:cubicBezTo>
                  <a:cubicBezTo>
                    <a:pt x="259" y="327"/>
                    <a:pt x="259" y="327"/>
                    <a:pt x="259" y="327"/>
                  </a:cubicBezTo>
                  <a:cubicBezTo>
                    <a:pt x="251" y="320"/>
                    <a:pt x="240" y="317"/>
                    <a:pt x="230" y="320"/>
                  </a:cubicBezTo>
                  <a:cubicBezTo>
                    <a:pt x="196" y="332"/>
                    <a:pt x="196" y="332"/>
                    <a:pt x="196" y="332"/>
                  </a:cubicBezTo>
                  <a:cubicBezTo>
                    <a:pt x="190" y="322"/>
                    <a:pt x="181" y="315"/>
                    <a:pt x="170" y="311"/>
                  </a:cubicBezTo>
                  <a:cubicBezTo>
                    <a:pt x="131" y="298"/>
                    <a:pt x="131" y="298"/>
                    <a:pt x="131" y="298"/>
                  </a:cubicBezTo>
                  <a:cubicBezTo>
                    <a:pt x="125" y="296"/>
                    <a:pt x="117" y="298"/>
                    <a:pt x="112" y="303"/>
                  </a:cubicBezTo>
                  <a:cubicBezTo>
                    <a:pt x="109" y="306"/>
                    <a:pt x="109" y="306"/>
                    <a:pt x="109" y="306"/>
                  </a:cubicBezTo>
                  <a:cubicBezTo>
                    <a:pt x="106" y="309"/>
                    <a:pt x="100" y="309"/>
                    <a:pt x="97" y="306"/>
                  </a:cubicBezTo>
                  <a:cubicBezTo>
                    <a:pt x="94" y="303"/>
                    <a:pt x="94" y="303"/>
                    <a:pt x="94" y="303"/>
                  </a:cubicBezTo>
                  <a:cubicBezTo>
                    <a:pt x="89" y="298"/>
                    <a:pt x="82" y="296"/>
                    <a:pt x="75" y="298"/>
                  </a:cubicBezTo>
                  <a:cubicBezTo>
                    <a:pt x="36" y="311"/>
                    <a:pt x="36" y="311"/>
                    <a:pt x="36" y="311"/>
                  </a:cubicBezTo>
                  <a:cubicBezTo>
                    <a:pt x="32" y="313"/>
                    <a:pt x="28" y="315"/>
                    <a:pt x="25" y="317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551" y="25"/>
                    <a:pt x="551" y="25"/>
                    <a:pt x="551" y="25"/>
                  </a:cubicBezTo>
                  <a:cubicBezTo>
                    <a:pt x="551" y="317"/>
                    <a:pt x="551" y="317"/>
                    <a:pt x="551" y="317"/>
                  </a:cubicBezTo>
                  <a:cubicBezTo>
                    <a:pt x="548" y="315"/>
                    <a:pt x="544" y="313"/>
                    <a:pt x="540" y="311"/>
                  </a:cubicBezTo>
                  <a:cubicBezTo>
                    <a:pt x="501" y="298"/>
                    <a:pt x="501" y="298"/>
                    <a:pt x="501" y="298"/>
                  </a:cubicBezTo>
                  <a:cubicBezTo>
                    <a:pt x="494" y="296"/>
                    <a:pt x="487" y="298"/>
                    <a:pt x="482" y="303"/>
                  </a:cubicBezTo>
                  <a:cubicBezTo>
                    <a:pt x="479" y="306"/>
                    <a:pt x="479" y="306"/>
                    <a:pt x="479" y="306"/>
                  </a:cubicBezTo>
                  <a:cubicBezTo>
                    <a:pt x="476" y="309"/>
                    <a:pt x="470" y="309"/>
                    <a:pt x="467" y="306"/>
                  </a:cubicBezTo>
                  <a:cubicBezTo>
                    <a:pt x="464" y="303"/>
                    <a:pt x="464" y="303"/>
                    <a:pt x="464" y="303"/>
                  </a:cubicBezTo>
                  <a:cubicBezTo>
                    <a:pt x="459" y="298"/>
                    <a:pt x="451" y="296"/>
                    <a:pt x="445" y="298"/>
                  </a:cubicBezTo>
                  <a:cubicBezTo>
                    <a:pt x="406" y="311"/>
                    <a:pt x="406" y="311"/>
                    <a:pt x="406" y="311"/>
                  </a:cubicBezTo>
                  <a:cubicBezTo>
                    <a:pt x="395" y="315"/>
                    <a:pt x="386" y="322"/>
                    <a:pt x="380" y="332"/>
                  </a:cubicBezTo>
                  <a:cubicBezTo>
                    <a:pt x="346" y="320"/>
                    <a:pt x="346" y="320"/>
                    <a:pt x="346" y="320"/>
                  </a:cubicBezTo>
                  <a:cubicBezTo>
                    <a:pt x="336" y="317"/>
                    <a:pt x="325" y="320"/>
                    <a:pt x="317" y="327"/>
                  </a:cubicBezTo>
                  <a:close/>
                  <a:moveTo>
                    <a:pt x="508" y="551"/>
                  </a:moveTo>
                  <a:cubicBezTo>
                    <a:pt x="494" y="415"/>
                    <a:pt x="494" y="415"/>
                    <a:pt x="494" y="415"/>
                  </a:cubicBezTo>
                  <a:cubicBezTo>
                    <a:pt x="493" y="412"/>
                    <a:pt x="493" y="412"/>
                    <a:pt x="493" y="412"/>
                  </a:cubicBezTo>
                  <a:cubicBezTo>
                    <a:pt x="484" y="383"/>
                    <a:pt x="461" y="360"/>
                    <a:pt x="432" y="350"/>
                  </a:cubicBezTo>
                  <a:cubicBezTo>
                    <a:pt x="403" y="340"/>
                    <a:pt x="403" y="340"/>
                    <a:pt x="403" y="340"/>
                  </a:cubicBezTo>
                  <a:cubicBezTo>
                    <a:pt x="406" y="337"/>
                    <a:pt x="409" y="335"/>
                    <a:pt x="413" y="333"/>
                  </a:cubicBezTo>
                  <a:cubicBezTo>
                    <a:pt x="449" y="321"/>
                    <a:pt x="449" y="321"/>
                    <a:pt x="449" y="321"/>
                  </a:cubicBezTo>
                  <a:cubicBezTo>
                    <a:pt x="450" y="322"/>
                    <a:pt x="450" y="322"/>
                    <a:pt x="450" y="322"/>
                  </a:cubicBezTo>
                  <a:cubicBezTo>
                    <a:pt x="456" y="328"/>
                    <a:pt x="464" y="331"/>
                    <a:pt x="473" y="331"/>
                  </a:cubicBezTo>
                  <a:cubicBezTo>
                    <a:pt x="481" y="331"/>
                    <a:pt x="489" y="328"/>
                    <a:pt x="495" y="322"/>
                  </a:cubicBezTo>
                  <a:cubicBezTo>
                    <a:pt x="496" y="321"/>
                    <a:pt x="496" y="321"/>
                    <a:pt x="496" y="321"/>
                  </a:cubicBezTo>
                  <a:cubicBezTo>
                    <a:pt x="532" y="333"/>
                    <a:pt x="532" y="333"/>
                    <a:pt x="532" y="333"/>
                  </a:cubicBezTo>
                  <a:cubicBezTo>
                    <a:pt x="540" y="336"/>
                    <a:pt x="546" y="342"/>
                    <a:pt x="549" y="350"/>
                  </a:cubicBezTo>
                  <a:cubicBezTo>
                    <a:pt x="551" y="369"/>
                    <a:pt x="551" y="369"/>
                    <a:pt x="551" y="369"/>
                  </a:cubicBezTo>
                  <a:cubicBezTo>
                    <a:pt x="551" y="551"/>
                    <a:pt x="551" y="551"/>
                    <a:pt x="551" y="551"/>
                  </a:cubicBezTo>
                  <a:lnTo>
                    <a:pt x="508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102">
              <a:extLst>
                <a:ext uri="{FF2B5EF4-FFF2-40B4-BE49-F238E27FC236}">
                  <a16:creationId xmlns:a16="http://schemas.microsoft.com/office/drawing/2014/main" xmlns="" id="{97917E83-EAD2-4A8B-8A6E-F208CF5750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4488" y="1239838"/>
              <a:ext cx="33338" cy="44450"/>
            </a:xfrm>
            <a:custGeom>
              <a:avLst/>
              <a:gdLst>
                <a:gd name="T0" fmla="*/ 78 w 156"/>
                <a:gd name="T1" fmla="*/ 0 h 213"/>
                <a:gd name="T2" fmla="*/ 0 w 156"/>
                <a:gd name="T3" fmla="*/ 86 h 213"/>
                <a:gd name="T4" fmla="*/ 26 w 156"/>
                <a:gd name="T5" fmla="*/ 184 h 213"/>
                <a:gd name="T6" fmla="*/ 78 w 156"/>
                <a:gd name="T7" fmla="*/ 213 h 213"/>
                <a:gd name="T8" fmla="*/ 130 w 156"/>
                <a:gd name="T9" fmla="*/ 184 h 213"/>
                <a:gd name="T10" fmla="*/ 156 w 156"/>
                <a:gd name="T11" fmla="*/ 86 h 213"/>
                <a:gd name="T12" fmla="*/ 78 w 156"/>
                <a:gd name="T13" fmla="*/ 0 h 213"/>
                <a:gd name="T14" fmla="*/ 112 w 156"/>
                <a:gd name="T15" fmla="*/ 168 h 213"/>
                <a:gd name="T16" fmla="*/ 78 w 156"/>
                <a:gd name="T17" fmla="*/ 189 h 213"/>
                <a:gd name="T18" fmla="*/ 44 w 156"/>
                <a:gd name="T19" fmla="*/ 168 h 213"/>
                <a:gd name="T20" fmla="*/ 25 w 156"/>
                <a:gd name="T21" fmla="*/ 86 h 213"/>
                <a:gd name="T22" fmla="*/ 78 w 156"/>
                <a:gd name="T23" fmla="*/ 24 h 213"/>
                <a:gd name="T24" fmla="*/ 131 w 156"/>
                <a:gd name="T25" fmla="*/ 86 h 213"/>
                <a:gd name="T26" fmla="*/ 112 w 156"/>
                <a:gd name="T27" fmla="*/ 16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213">
                  <a:moveTo>
                    <a:pt x="78" y="0"/>
                  </a:moveTo>
                  <a:cubicBezTo>
                    <a:pt x="35" y="0"/>
                    <a:pt x="0" y="38"/>
                    <a:pt x="0" y="86"/>
                  </a:cubicBezTo>
                  <a:cubicBezTo>
                    <a:pt x="0" y="132"/>
                    <a:pt x="9" y="165"/>
                    <a:pt x="26" y="184"/>
                  </a:cubicBezTo>
                  <a:cubicBezTo>
                    <a:pt x="40" y="200"/>
                    <a:pt x="54" y="213"/>
                    <a:pt x="78" y="213"/>
                  </a:cubicBezTo>
                  <a:cubicBezTo>
                    <a:pt x="102" y="213"/>
                    <a:pt x="116" y="200"/>
                    <a:pt x="130" y="184"/>
                  </a:cubicBezTo>
                  <a:cubicBezTo>
                    <a:pt x="147" y="165"/>
                    <a:pt x="156" y="132"/>
                    <a:pt x="156" y="86"/>
                  </a:cubicBezTo>
                  <a:cubicBezTo>
                    <a:pt x="156" y="38"/>
                    <a:pt x="121" y="0"/>
                    <a:pt x="78" y="0"/>
                  </a:cubicBezTo>
                  <a:close/>
                  <a:moveTo>
                    <a:pt x="112" y="168"/>
                  </a:moveTo>
                  <a:cubicBezTo>
                    <a:pt x="97" y="184"/>
                    <a:pt x="90" y="189"/>
                    <a:pt x="78" y="189"/>
                  </a:cubicBezTo>
                  <a:cubicBezTo>
                    <a:pt x="66" y="189"/>
                    <a:pt x="59" y="184"/>
                    <a:pt x="44" y="168"/>
                  </a:cubicBezTo>
                  <a:cubicBezTo>
                    <a:pt x="32" y="154"/>
                    <a:pt x="25" y="124"/>
                    <a:pt x="25" y="86"/>
                  </a:cubicBezTo>
                  <a:cubicBezTo>
                    <a:pt x="25" y="52"/>
                    <a:pt x="49" y="24"/>
                    <a:pt x="78" y="24"/>
                  </a:cubicBezTo>
                  <a:cubicBezTo>
                    <a:pt x="107" y="24"/>
                    <a:pt x="131" y="52"/>
                    <a:pt x="131" y="86"/>
                  </a:cubicBezTo>
                  <a:cubicBezTo>
                    <a:pt x="131" y="124"/>
                    <a:pt x="124" y="154"/>
                    <a:pt x="112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0493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92127C26-A274-44EE-A4A6-7BAE829B14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71698" name="think-cell Slide" r:id="rId3" imgW="360" imgH="360" progId="">
              <p:embed/>
            </p:oleObj>
          </a:graphicData>
        </a:graphic>
      </p:graphicFrame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FEFCE973-397A-4CCA-A9C7-181CD0B283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artisticPaintStrokes trans="100000" intensity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 bwMode="auto">
          <a:xfrm>
            <a:off x="9071240" y="472456"/>
            <a:ext cx="3120760" cy="6296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252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428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w4Z2WcMv9AslLIMb6NDu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K8.yVM5vbaR89LfEUMzL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sgw9V.vPHmCmQ0w_aCbK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1qyswX6bVX5g.222Iva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2pGIE_YopIsCaG3Qki5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FTjNp_Jz8mWKKaULaCj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I766NZS8J8Fsa6iQXRu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FTjNp_Jz8mWKKaULaCj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FTjNp_Jz8mWKKaULaCj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0E85c2Fwr_Nri9DBDphY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0E85c2Fwr_Nri9DBDphY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_5ikE5oeZkZtjdZwzpO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0hMuzXCrqwOMESfUKGN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pWEmlU0Gob4GaNcPYieyA"/>
</p:tagLst>
</file>

<file path=ppt/theme/theme1.xml><?xml version="1.0" encoding="utf-8"?>
<a:theme xmlns:a="http://schemas.openxmlformats.org/drawingml/2006/main" name="1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5502</TotalTime>
  <Words>561</Words>
  <Application>Microsoft Office PowerPoint</Application>
  <PresentationFormat>Προσαρμογή</PresentationFormat>
  <Paragraphs>70</Paragraphs>
  <Slides>4</Slides>
  <Notes>3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13" baseType="lpstr">
      <vt:lpstr>Arial</vt:lpstr>
      <vt:lpstr>Calibri</vt:lpstr>
      <vt:lpstr>Roboto</vt:lpstr>
      <vt:lpstr>Tahoma</vt:lpstr>
      <vt:lpstr>Wingdings</vt:lpstr>
      <vt:lpstr>Georgia</vt:lpstr>
      <vt:lpstr>Helvetica Neue</vt:lpstr>
      <vt:lpstr>1_Office Theme</vt:lpstr>
      <vt:lpstr>think-cell Slide</vt:lpstr>
      <vt:lpstr>Διαφάνεια 1</vt:lpstr>
      <vt:lpstr>Διαφάνεια 2</vt:lpstr>
      <vt:lpstr>Διαφάνεια 3</vt:lpstr>
      <vt:lpstr>Διαφάνεια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Spanos Athanasios</dc:creator>
  <cp:lastModifiedBy>dekou</cp:lastModifiedBy>
  <cp:revision>486</cp:revision>
  <cp:lastPrinted>2021-05-11T06:04:20Z</cp:lastPrinted>
  <dcterms:modified xsi:type="dcterms:W3CDTF">2021-07-29T11:09:27Z</dcterms:modified>
</cp:coreProperties>
</file>