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Default Extension="jpg" ContentType="image/jpg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900" y="845972"/>
            <a:ext cx="10998200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92120" y="2033915"/>
            <a:ext cx="7207758" cy="4408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151361" y="6460594"/>
            <a:ext cx="13589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068050" cy="6858000"/>
          </a:xfrm>
          <a:custGeom>
            <a:avLst/>
            <a:gdLst/>
            <a:ahLst/>
            <a:cxnLst/>
            <a:rect l="l" t="t" r="r" b="b"/>
            <a:pathLst>
              <a:path w="11068050" h="6858000">
                <a:moveTo>
                  <a:pt x="0" y="0"/>
                </a:moveTo>
                <a:lnTo>
                  <a:pt x="0" y="6857999"/>
                </a:lnTo>
                <a:lnTo>
                  <a:pt x="1106805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58875" y="4257611"/>
            <a:ext cx="1831975" cy="1795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808978" y="933171"/>
            <a:ext cx="4678680" cy="140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70" b="1" i="1">
                <a:latin typeface="Arial"/>
                <a:cs typeface="Arial"/>
              </a:rPr>
              <a:t>Σ</a:t>
            </a:r>
            <a:r>
              <a:rPr dirty="0" sz="3200" b="1" i="1">
                <a:latin typeface="Arial"/>
                <a:cs typeface="Arial"/>
              </a:rPr>
              <a:t>ταδιακή</a:t>
            </a:r>
            <a:r>
              <a:rPr dirty="0" sz="3200" spc="-45" b="1" i="1">
                <a:latin typeface="Arial"/>
                <a:cs typeface="Arial"/>
              </a:rPr>
              <a:t> </a:t>
            </a:r>
            <a:r>
              <a:rPr dirty="0" sz="3200" b="1" i="1">
                <a:latin typeface="Arial"/>
                <a:cs typeface="Arial"/>
              </a:rPr>
              <a:t>Επανε</a:t>
            </a:r>
            <a:r>
              <a:rPr dirty="0" sz="3200" spc="-10" b="1" i="1">
                <a:latin typeface="Arial"/>
                <a:cs typeface="Arial"/>
              </a:rPr>
              <a:t>κ</a:t>
            </a:r>
            <a:r>
              <a:rPr dirty="0" sz="3200" b="1" i="1">
                <a:latin typeface="Arial"/>
                <a:cs typeface="Arial"/>
              </a:rPr>
              <a:t>κί</a:t>
            </a:r>
            <a:r>
              <a:rPr dirty="0" sz="3200" spc="-15" b="1" i="1">
                <a:latin typeface="Arial"/>
                <a:cs typeface="Arial"/>
              </a:rPr>
              <a:t>ν</a:t>
            </a:r>
            <a:r>
              <a:rPr dirty="0" sz="3200" b="1" i="1">
                <a:latin typeface="Arial"/>
                <a:cs typeface="Arial"/>
              </a:rPr>
              <a:t>ηση</a:t>
            </a:r>
            <a:endParaRPr sz="3200">
              <a:latin typeface="Arial"/>
              <a:cs typeface="Arial"/>
            </a:endParaRPr>
          </a:p>
          <a:p>
            <a:pPr marL="1454150" marR="6350" indent="704215">
              <a:lnSpc>
                <a:spcPct val="100000"/>
              </a:lnSpc>
            </a:pPr>
            <a:r>
              <a:rPr dirty="0" sz="3200" b="1" i="1">
                <a:latin typeface="Arial"/>
                <a:cs typeface="Arial"/>
              </a:rPr>
              <a:t>Οι</a:t>
            </a:r>
            <a:r>
              <a:rPr dirty="0" sz="3200" spc="-125" b="1" i="1">
                <a:latin typeface="Arial"/>
                <a:cs typeface="Arial"/>
              </a:rPr>
              <a:t>κ</a:t>
            </a:r>
            <a:r>
              <a:rPr dirty="0" sz="3200" b="1" i="1">
                <a:latin typeface="Arial"/>
                <a:cs typeface="Arial"/>
              </a:rPr>
              <a:t>ονομ</a:t>
            </a:r>
            <a:r>
              <a:rPr dirty="0" sz="3200" spc="-15" b="1" i="1">
                <a:latin typeface="Arial"/>
                <a:cs typeface="Arial"/>
              </a:rPr>
              <a:t>ι</a:t>
            </a:r>
            <a:r>
              <a:rPr dirty="0" sz="3200" spc="-125" b="1" i="1">
                <a:latin typeface="Arial"/>
                <a:cs typeface="Arial"/>
              </a:rPr>
              <a:t>κ</a:t>
            </a:r>
            <a:r>
              <a:rPr dirty="0" sz="3200" b="1" i="1">
                <a:latin typeface="Arial"/>
                <a:cs typeface="Arial"/>
              </a:rPr>
              <a:t>ών</a:t>
            </a:r>
            <a:r>
              <a:rPr dirty="0" sz="3200" b="1" i="1">
                <a:latin typeface="Arial"/>
                <a:cs typeface="Arial"/>
              </a:rPr>
              <a:t> Δραστηρι</a:t>
            </a:r>
            <a:r>
              <a:rPr dirty="0" sz="3200" spc="-60" b="1" i="1">
                <a:latin typeface="Arial"/>
                <a:cs typeface="Arial"/>
              </a:rPr>
              <a:t>ο</a:t>
            </a:r>
            <a:r>
              <a:rPr dirty="0" sz="3200" b="1" i="1">
                <a:latin typeface="Arial"/>
                <a:cs typeface="Arial"/>
              </a:rPr>
              <a:t>τή</a:t>
            </a:r>
            <a:r>
              <a:rPr dirty="0" sz="3200" spc="35" b="1" i="1">
                <a:latin typeface="Arial"/>
                <a:cs typeface="Arial"/>
              </a:rPr>
              <a:t>τ</a:t>
            </a:r>
            <a:r>
              <a:rPr dirty="0" sz="3200" b="1" i="1">
                <a:latin typeface="Arial"/>
                <a:cs typeface="Arial"/>
              </a:rPr>
              <a:t>ων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48190" y="5071800"/>
            <a:ext cx="183959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Δεκ</a:t>
            </a:r>
            <a:r>
              <a:rPr dirty="0" sz="1800" spc="25" b="1">
                <a:latin typeface="Arial"/>
                <a:cs typeface="Arial"/>
              </a:rPr>
              <a:t>έ</a:t>
            </a:r>
            <a:r>
              <a:rPr dirty="0" sz="1800" b="1">
                <a:latin typeface="Arial"/>
                <a:cs typeface="Arial"/>
              </a:rPr>
              <a:t>μ</a:t>
            </a:r>
            <a:r>
              <a:rPr dirty="0" sz="1800" spc="5" b="1">
                <a:latin typeface="Arial"/>
                <a:cs typeface="Arial"/>
              </a:rPr>
              <a:t>β</a:t>
            </a:r>
            <a:r>
              <a:rPr dirty="0" sz="1800" spc="-15" b="1">
                <a:latin typeface="Arial"/>
                <a:cs typeface="Arial"/>
              </a:rPr>
              <a:t>ρ</a:t>
            </a:r>
            <a:r>
              <a:rPr dirty="0" sz="1800" b="1">
                <a:latin typeface="Arial"/>
                <a:cs typeface="Arial"/>
              </a:rPr>
              <a:t>ι</a:t>
            </a:r>
            <a:r>
              <a:rPr dirty="0" sz="1800" spc="5" b="1">
                <a:latin typeface="Arial"/>
                <a:cs typeface="Arial"/>
              </a:rPr>
              <a:t>ο</a:t>
            </a:r>
            <a:r>
              <a:rPr dirty="0" sz="1800" b="1">
                <a:latin typeface="Arial"/>
                <a:cs typeface="Arial"/>
              </a:rPr>
              <a:t>ς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r>
              <a:rPr dirty="0" sz="1800" spc="-10" b="1">
                <a:latin typeface="Arial"/>
                <a:cs typeface="Arial"/>
              </a:rPr>
              <a:t>0</a:t>
            </a:r>
            <a:r>
              <a:rPr dirty="0" sz="1800" b="1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8718" y="6460594"/>
            <a:ext cx="196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243355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Κ</a:t>
            </a:r>
            <a:r>
              <a:rPr dirty="0" spc="-10"/>
              <a:t>υ</a:t>
            </a:r>
            <a:r>
              <a:rPr dirty="0"/>
              <a:t>ρώ</a:t>
            </a:r>
            <a:r>
              <a:rPr dirty="0" spc="-10"/>
              <a:t>σ</a:t>
            </a:r>
            <a:r>
              <a:rPr dirty="0"/>
              <a:t>εις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83026" y="1958975"/>
            <a:ext cx="6844030" cy="7207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Παρουσία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κοινού</a:t>
            </a:r>
            <a:r>
              <a:rPr dirty="0" sz="1500" spc="1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εντ</a:t>
            </a:r>
            <a:r>
              <a:rPr dirty="0" sz="1500" spc="-10" b="1">
                <a:latin typeface="Calibri"/>
                <a:cs typeface="Calibri"/>
              </a:rPr>
              <a:t>ό</a:t>
            </a:r>
            <a:r>
              <a:rPr dirty="0" sz="1500" b="1">
                <a:latin typeface="Calibri"/>
                <a:cs typeface="Calibri"/>
              </a:rPr>
              <a:t>ς</a:t>
            </a:r>
            <a:r>
              <a:rPr dirty="0" sz="1500" spc="2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των καταστη</a:t>
            </a:r>
            <a:r>
              <a:rPr dirty="0" sz="1500" spc="-5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άτων:</a:t>
            </a:r>
            <a:endParaRPr sz="1500">
              <a:latin typeface="Calibri"/>
              <a:cs typeface="Calibri"/>
            </a:endParaRPr>
          </a:p>
          <a:p>
            <a:pPr marL="286385" indent="-178435">
              <a:lnSpc>
                <a:spcPct val="100000"/>
              </a:lnSpc>
              <a:buFont typeface="Wingdings"/>
              <a:buChar char=""/>
              <a:tabLst>
                <a:tab pos="287020" algn="l"/>
              </a:tabLst>
            </a:pPr>
            <a:r>
              <a:rPr dirty="0" sz="1500">
                <a:latin typeface="Calibri"/>
                <a:cs typeface="Calibri"/>
              </a:rPr>
              <a:t>Πρό</a:t>
            </a:r>
            <a:r>
              <a:rPr dirty="0" sz="1500" spc="-5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μο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ύψους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από </a:t>
            </a:r>
            <a:r>
              <a:rPr dirty="0" sz="1500" spc="-10">
                <a:latin typeface="Calibri"/>
                <a:cs typeface="Calibri"/>
              </a:rPr>
              <a:t>2</a:t>
            </a:r>
            <a:r>
              <a:rPr dirty="0" sz="1500">
                <a:latin typeface="Calibri"/>
                <a:cs typeface="Calibri"/>
              </a:rPr>
              <a:t>.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0 έως </a:t>
            </a:r>
            <a:r>
              <a:rPr dirty="0" sz="1500" spc="-5">
                <a:latin typeface="Calibri"/>
                <a:cs typeface="Calibri"/>
              </a:rPr>
              <a:t>5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.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0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ευ</a:t>
            </a:r>
            <a:r>
              <a:rPr dirty="0" sz="1500" spc="5">
                <a:latin typeface="Calibri"/>
                <a:cs typeface="Calibri"/>
              </a:rPr>
              <a:t>ρ</a:t>
            </a:r>
            <a:r>
              <a:rPr dirty="0" sz="1500">
                <a:latin typeface="Calibri"/>
                <a:cs typeface="Calibri"/>
              </a:rPr>
              <a:t>ώ</a:t>
            </a:r>
            <a:endParaRPr sz="1500">
              <a:latin typeface="Calibri"/>
              <a:cs typeface="Calibri"/>
            </a:endParaRPr>
          </a:p>
          <a:p>
            <a:pPr marL="286385" indent="-178435">
              <a:lnSpc>
                <a:spcPct val="100000"/>
              </a:lnSpc>
              <a:buFont typeface="Wingdings"/>
              <a:buChar char=""/>
              <a:tabLst>
                <a:tab pos="287020" algn="l"/>
              </a:tabLst>
            </a:pPr>
            <a:r>
              <a:rPr dirty="0" sz="1500">
                <a:latin typeface="Calibri"/>
                <a:cs typeface="Calibri"/>
              </a:rPr>
              <a:t>Α</a:t>
            </a:r>
            <a:r>
              <a:rPr dirty="0" sz="1500" spc="-10">
                <a:latin typeface="Calibri"/>
                <a:cs typeface="Calibri"/>
              </a:rPr>
              <a:t>ν</a:t>
            </a:r>
            <a:r>
              <a:rPr dirty="0" sz="1500">
                <a:latin typeface="Calibri"/>
                <a:cs typeface="Calibri"/>
              </a:rPr>
              <a:t>ασ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ολή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λει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ουρ</a:t>
            </a:r>
            <a:r>
              <a:rPr dirty="0" sz="1500" spc="5">
                <a:latin typeface="Calibri"/>
                <a:cs typeface="Calibri"/>
              </a:rPr>
              <a:t>γ</a:t>
            </a:r>
            <a:r>
              <a:rPr dirty="0" sz="1500">
                <a:latin typeface="Calibri"/>
                <a:cs typeface="Calibri"/>
              </a:rPr>
              <a:t>ία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από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1</a:t>
            </a:r>
            <a:r>
              <a:rPr dirty="0" sz="1500">
                <a:latin typeface="Calibri"/>
                <a:cs typeface="Calibri"/>
              </a:rPr>
              <a:t>5 έως </a:t>
            </a:r>
            <a:r>
              <a:rPr dirty="0" sz="1500" spc="-5">
                <a:latin typeface="Calibri"/>
                <a:cs typeface="Calibri"/>
              </a:rPr>
              <a:t>9</a:t>
            </a:r>
            <a:r>
              <a:rPr dirty="0" sz="1500">
                <a:latin typeface="Calibri"/>
                <a:cs typeface="Calibri"/>
              </a:rPr>
              <a:t>0 ημερολογιακές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ημέρε</a:t>
            </a:r>
            <a:r>
              <a:rPr dirty="0" sz="1500" spc="-5">
                <a:latin typeface="Calibri"/>
                <a:cs typeface="Calibri"/>
              </a:rPr>
              <a:t>ς</a:t>
            </a:r>
            <a:r>
              <a:rPr dirty="0" sz="150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6787" y="1958975"/>
            <a:ext cx="2286635" cy="720725"/>
          </a:xfrm>
          <a:custGeom>
            <a:avLst/>
            <a:gdLst/>
            <a:ahLst/>
            <a:cxnLst/>
            <a:rect l="l" t="t" r="r" b="b"/>
            <a:pathLst>
              <a:path w="2286635" h="720725">
                <a:moveTo>
                  <a:pt x="2165921" y="0"/>
                </a:moveTo>
                <a:lnTo>
                  <a:pt x="0" y="0"/>
                </a:lnTo>
                <a:lnTo>
                  <a:pt x="0" y="600583"/>
                </a:lnTo>
                <a:lnTo>
                  <a:pt x="120129" y="720725"/>
                </a:lnTo>
                <a:lnTo>
                  <a:pt x="2286063" y="720725"/>
                </a:lnTo>
                <a:lnTo>
                  <a:pt x="2286063" y="120141"/>
                </a:lnTo>
                <a:lnTo>
                  <a:pt x="216592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07719" y="2180589"/>
            <a:ext cx="16421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Επ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ειρήσεις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92187" y="2787650"/>
            <a:ext cx="2286635" cy="869950"/>
          </a:xfrm>
          <a:custGeom>
            <a:avLst/>
            <a:gdLst/>
            <a:ahLst/>
            <a:cxnLst/>
            <a:rect l="l" t="t" r="r" b="b"/>
            <a:pathLst>
              <a:path w="2286635" h="869950">
                <a:moveTo>
                  <a:pt x="2141029" y="0"/>
                </a:moveTo>
                <a:lnTo>
                  <a:pt x="0" y="0"/>
                </a:lnTo>
                <a:lnTo>
                  <a:pt x="0" y="724915"/>
                </a:lnTo>
                <a:lnTo>
                  <a:pt x="144995" y="869950"/>
                </a:lnTo>
                <a:lnTo>
                  <a:pt x="2286063" y="869950"/>
                </a:lnTo>
                <a:lnTo>
                  <a:pt x="2286063" y="145034"/>
                </a:lnTo>
                <a:lnTo>
                  <a:pt x="2141029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83335" y="3084067"/>
            <a:ext cx="17411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ανα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ές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09950" y="2787650"/>
            <a:ext cx="3043555" cy="908050"/>
          </a:xfrm>
          <a:custGeom>
            <a:avLst/>
            <a:gdLst/>
            <a:ahLst/>
            <a:cxnLst/>
            <a:rect l="l" t="t" r="r" b="b"/>
            <a:pathLst>
              <a:path w="3043554" h="908050">
                <a:moveTo>
                  <a:pt x="0" y="908050"/>
                </a:moveTo>
                <a:lnTo>
                  <a:pt x="3043301" y="908050"/>
                </a:lnTo>
                <a:lnTo>
                  <a:pt x="3043301" y="0"/>
                </a:lnTo>
                <a:lnTo>
                  <a:pt x="0" y="0"/>
                </a:lnTo>
                <a:lnTo>
                  <a:pt x="0" y="908050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518280" y="2793763"/>
            <a:ext cx="2703830" cy="659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9075" indent="-219075">
              <a:lnSpc>
                <a:spcPct val="100000"/>
              </a:lnSpc>
              <a:buFont typeface="Wingdings"/>
              <a:buChar char=""/>
              <a:tabLst>
                <a:tab pos="219710" algn="l"/>
              </a:tabLst>
            </a:pPr>
            <a:r>
              <a:rPr dirty="0" sz="1500" b="1">
                <a:latin typeface="Calibri"/>
                <a:cs typeface="Calibri"/>
              </a:rPr>
              <a:t>Παρ</a:t>
            </a:r>
            <a:r>
              <a:rPr dirty="0" sz="1500" spc="-10" b="1">
                <a:latin typeface="Calibri"/>
                <a:cs typeface="Calibri"/>
              </a:rPr>
              <a:t>ο</a:t>
            </a:r>
            <a:r>
              <a:rPr dirty="0" sz="1500" b="1">
                <a:latin typeface="Calibri"/>
                <a:cs typeface="Calibri"/>
              </a:rPr>
              <a:t>υσία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εν</a:t>
            </a:r>
            <a:r>
              <a:rPr dirty="0" sz="1500" spc="-10" b="1">
                <a:latin typeface="Calibri"/>
                <a:cs typeface="Calibri"/>
              </a:rPr>
              <a:t>τ</a:t>
            </a:r>
            <a:r>
              <a:rPr dirty="0" sz="1500" b="1">
                <a:latin typeface="Calibri"/>
                <a:cs typeface="Calibri"/>
              </a:rPr>
              <a:t>ός κατα</a:t>
            </a:r>
            <a:r>
              <a:rPr dirty="0" sz="1500" spc="-5" b="1">
                <a:latin typeface="Calibri"/>
                <a:cs typeface="Calibri"/>
              </a:rPr>
              <a:t>σ</a:t>
            </a:r>
            <a:r>
              <a:rPr dirty="0" sz="1500" b="1">
                <a:latin typeface="Calibri"/>
                <a:cs typeface="Calibri"/>
              </a:rPr>
              <a:t>τή</a:t>
            </a:r>
            <a:r>
              <a:rPr dirty="0" sz="1500" spc="-10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ατ</a:t>
            </a:r>
            <a:r>
              <a:rPr dirty="0" sz="1500" spc="-10" b="1">
                <a:latin typeface="Calibri"/>
                <a:cs typeface="Calibri"/>
              </a:rPr>
              <a:t>ο</a:t>
            </a:r>
            <a:r>
              <a:rPr dirty="0" sz="1500" b="1">
                <a:latin typeface="Calibri"/>
                <a:cs typeface="Calibri"/>
              </a:rPr>
              <a:t>ς</a:t>
            </a:r>
            <a:endParaRPr sz="1500">
              <a:latin typeface="Calibri"/>
              <a:cs typeface="Calibri"/>
            </a:endParaRPr>
          </a:p>
          <a:p>
            <a:pPr marL="177800" indent="-177800">
              <a:lnSpc>
                <a:spcPct val="100000"/>
              </a:lnSpc>
              <a:buFont typeface="Wingdings"/>
              <a:buChar char=""/>
              <a:tabLst>
                <a:tab pos="219710" algn="l"/>
              </a:tabLst>
            </a:pPr>
            <a:r>
              <a:rPr dirty="0" sz="1500">
                <a:latin typeface="Calibri"/>
                <a:cs typeface="Calibri"/>
              </a:rPr>
              <a:t>Διο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κητ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κό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πρό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μο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ύψους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3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 ευ</a:t>
            </a:r>
            <a:r>
              <a:rPr dirty="0" sz="1500" spc="5">
                <a:latin typeface="Calibri"/>
                <a:cs typeface="Calibri"/>
              </a:rPr>
              <a:t>ρ</a:t>
            </a:r>
            <a:r>
              <a:rPr dirty="0" sz="1500">
                <a:latin typeface="Calibri"/>
                <a:cs typeface="Calibri"/>
              </a:rPr>
              <a:t>ώ.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48425" y="2782887"/>
            <a:ext cx="3792854" cy="913130"/>
          </a:xfrm>
          <a:custGeom>
            <a:avLst/>
            <a:gdLst/>
            <a:ahLst/>
            <a:cxnLst/>
            <a:rect l="l" t="t" r="r" b="b"/>
            <a:pathLst>
              <a:path w="3792854" h="913129">
                <a:moveTo>
                  <a:pt x="0" y="912812"/>
                </a:moveTo>
                <a:lnTo>
                  <a:pt x="3792601" y="912812"/>
                </a:lnTo>
                <a:lnTo>
                  <a:pt x="3792601" y="0"/>
                </a:lnTo>
                <a:lnTo>
                  <a:pt x="0" y="0"/>
                </a:lnTo>
                <a:lnTo>
                  <a:pt x="0" y="912812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557136" y="2791597"/>
            <a:ext cx="340995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800" indent="-177800">
              <a:lnSpc>
                <a:spcPct val="100000"/>
              </a:lnSpc>
              <a:buFont typeface="Wingdings"/>
              <a:buChar char=""/>
              <a:tabLst>
                <a:tab pos="219710" algn="l"/>
              </a:tabLst>
            </a:pPr>
            <a:r>
              <a:rPr dirty="0" sz="1500" b="1">
                <a:latin typeface="Calibri"/>
                <a:cs typeface="Calibri"/>
              </a:rPr>
              <a:t>Μη</a:t>
            </a:r>
            <a:r>
              <a:rPr dirty="0" sz="1500" spc="-1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</a:t>
            </a:r>
            <a:r>
              <a:rPr dirty="0" sz="1500" spc="-10" b="1">
                <a:latin typeface="Calibri"/>
                <a:cs typeface="Calibri"/>
              </a:rPr>
              <a:t>π</a:t>
            </a:r>
            <a:r>
              <a:rPr dirty="0" sz="1500" b="1">
                <a:latin typeface="Calibri"/>
                <a:cs typeface="Calibri"/>
              </a:rPr>
              <a:t>ί</a:t>
            </a:r>
            <a:r>
              <a:rPr dirty="0" sz="1500" spc="5" b="1">
                <a:latin typeface="Calibri"/>
                <a:cs typeface="Calibri"/>
              </a:rPr>
              <a:t>δ</a:t>
            </a:r>
            <a:r>
              <a:rPr dirty="0" sz="1500" b="1">
                <a:latin typeface="Calibri"/>
                <a:cs typeface="Calibri"/>
              </a:rPr>
              <a:t>ειξη</a:t>
            </a:r>
            <a:r>
              <a:rPr dirty="0" sz="1500" spc="-2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εντύπ</a:t>
            </a:r>
            <a:r>
              <a:rPr dirty="0" sz="1500" spc="-5" b="1">
                <a:latin typeface="Calibri"/>
                <a:cs typeface="Calibri"/>
              </a:rPr>
              <a:t>ο</a:t>
            </a:r>
            <a:r>
              <a:rPr dirty="0" sz="1500" b="1">
                <a:latin typeface="Calibri"/>
                <a:cs typeface="Calibri"/>
              </a:rPr>
              <a:t>υ</a:t>
            </a:r>
            <a:r>
              <a:rPr dirty="0" sz="1500" spc="1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π</a:t>
            </a:r>
            <a:r>
              <a:rPr dirty="0" sz="1500" spc="-10" b="1">
                <a:latin typeface="Calibri"/>
                <a:cs typeface="Calibri"/>
              </a:rPr>
              <a:t>ρ</a:t>
            </a:r>
            <a:r>
              <a:rPr dirty="0" sz="1500" b="1">
                <a:latin typeface="Calibri"/>
                <a:cs typeface="Calibri"/>
              </a:rPr>
              <a:t>οα</a:t>
            </a:r>
            <a:r>
              <a:rPr dirty="0" sz="1500" spc="-10" b="1">
                <a:latin typeface="Calibri"/>
                <a:cs typeface="Calibri"/>
              </a:rPr>
              <a:t>γ</a:t>
            </a:r>
            <a:r>
              <a:rPr dirty="0" sz="1500" b="1">
                <a:latin typeface="Calibri"/>
                <a:cs typeface="Calibri"/>
              </a:rPr>
              <a:t>ο</a:t>
            </a:r>
            <a:r>
              <a:rPr dirty="0" sz="1500" spc="-10" b="1">
                <a:latin typeface="Calibri"/>
                <a:cs typeface="Calibri"/>
              </a:rPr>
              <a:t>ρ</a:t>
            </a:r>
            <a:r>
              <a:rPr dirty="0" sz="1500" b="1">
                <a:latin typeface="Calibri"/>
                <a:cs typeface="Calibri"/>
              </a:rPr>
              <a:t>άς</a:t>
            </a:r>
            <a:r>
              <a:rPr dirty="0" sz="1500" spc="3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ή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S</a:t>
            </a:r>
            <a:r>
              <a:rPr dirty="0" sz="1500" spc="-20" b="1">
                <a:latin typeface="Calibri"/>
                <a:cs typeface="Calibri"/>
              </a:rPr>
              <a:t>M</a:t>
            </a:r>
            <a:r>
              <a:rPr dirty="0" sz="1500" spc="-10" b="1">
                <a:latin typeface="Calibri"/>
                <a:cs typeface="Calibri"/>
              </a:rPr>
              <a:t>S</a:t>
            </a:r>
            <a:r>
              <a:rPr dirty="0" sz="1500" spc="-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του </a:t>
            </a:r>
            <a:r>
              <a:rPr dirty="0" sz="1500" spc="-10" b="1">
                <a:latin typeface="Calibri"/>
                <a:cs typeface="Calibri"/>
              </a:rPr>
              <a:t>π</a:t>
            </a:r>
            <a:r>
              <a:rPr dirty="0" sz="1500" b="1">
                <a:latin typeface="Calibri"/>
                <a:cs typeface="Calibri"/>
              </a:rPr>
              <a:t>ρ</a:t>
            </a:r>
            <a:r>
              <a:rPr dirty="0" sz="1500" spc="-10" b="1">
                <a:latin typeface="Calibri"/>
                <a:cs typeface="Calibri"/>
              </a:rPr>
              <a:t>ο</a:t>
            </a:r>
            <a:r>
              <a:rPr dirty="0" sz="1500" spc="-5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ηθ</a:t>
            </a:r>
            <a:r>
              <a:rPr dirty="0" sz="1500" spc="-5" b="1">
                <a:latin typeface="Calibri"/>
                <a:cs typeface="Calibri"/>
              </a:rPr>
              <a:t>ε</a:t>
            </a:r>
            <a:r>
              <a:rPr dirty="0" sz="1500" b="1">
                <a:latin typeface="Calibri"/>
                <a:cs typeface="Calibri"/>
              </a:rPr>
              <a:t>υτή</a:t>
            </a:r>
            <a:endParaRPr sz="1500">
              <a:latin typeface="Calibri"/>
              <a:cs typeface="Calibri"/>
            </a:endParaRPr>
          </a:p>
          <a:p>
            <a:pPr marL="219075" indent="-219075">
              <a:lnSpc>
                <a:spcPct val="100000"/>
              </a:lnSpc>
              <a:buFont typeface="Wingdings"/>
              <a:buChar char=""/>
              <a:tabLst>
                <a:tab pos="219710" algn="l"/>
              </a:tabLst>
            </a:pPr>
            <a:r>
              <a:rPr dirty="0" sz="1500">
                <a:latin typeface="Calibri"/>
                <a:cs typeface="Calibri"/>
              </a:rPr>
              <a:t>Διο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κητ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κό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πρό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μο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ύψους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3</a:t>
            </a:r>
            <a:r>
              <a:rPr dirty="0" sz="1500" spc="-5">
                <a:latin typeface="Calibri"/>
                <a:cs typeface="Calibri"/>
              </a:rPr>
              <a:t>0</a:t>
            </a:r>
            <a:r>
              <a:rPr dirty="0" sz="1500">
                <a:latin typeface="Calibri"/>
                <a:cs typeface="Calibri"/>
              </a:rPr>
              <a:t>0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ευ</a:t>
            </a:r>
            <a:r>
              <a:rPr dirty="0" sz="1500" spc="5">
                <a:latin typeface="Calibri"/>
                <a:cs typeface="Calibri"/>
              </a:rPr>
              <a:t>ρ</a:t>
            </a:r>
            <a:r>
              <a:rPr dirty="0" sz="1500">
                <a:latin typeface="Calibri"/>
                <a:cs typeface="Calibri"/>
              </a:rPr>
              <a:t>ώ.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Ό</a:t>
            </a:r>
            <a:r>
              <a:rPr dirty="0" spc="-20"/>
              <a:t>ρ</a:t>
            </a:r>
            <a:r>
              <a:rPr dirty="0"/>
              <a:t>γ</a:t>
            </a:r>
            <a:r>
              <a:rPr dirty="0" spc="-10"/>
              <a:t>α</a:t>
            </a:r>
            <a:r>
              <a:rPr dirty="0"/>
              <a:t>να</a:t>
            </a:r>
            <a:r>
              <a:rPr dirty="0" spc="-10"/>
              <a:t> </a:t>
            </a:r>
            <a:r>
              <a:rPr dirty="0"/>
              <a:t>Επ</a:t>
            </a:r>
            <a:r>
              <a:rPr dirty="0" spc="5"/>
              <a:t>ι</a:t>
            </a:r>
            <a:r>
              <a:rPr dirty="0"/>
              <a:t>β</a:t>
            </a:r>
            <a:r>
              <a:rPr dirty="0" spc="-35"/>
              <a:t>ο</a:t>
            </a:r>
            <a:r>
              <a:rPr dirty="0"/>
              <a:t>λής Κυρώ</a:t>
            </a:r>
            <a:r>
              <a:rPr dirty="0" spc="-15"/>
              <a:t>σ</a:t>
            </a:r>
            <a:r>
              <a:rPr dirty="0"/>
              <a:t>ε</a:t>
            </a:r>
            <a:r>
              <a:rPr dirty="0" spc="-20"/>
              <a:t>ω</a:t>
            </a:r>
            <a:r>
              <a:rPr dirty="0"/>
              <a:t>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03575" y="1958975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Γ</a:t>
            </a:r>
            <a:r>
              <a:rPr dirty="0" sz="1500" spc="-10" b="1">
                <a:latin typeface="Calibri"/>
                <a:cs typeface="Calibri"/>
              </a:rPr>
              <a:t>ε</a:t>
            </a:r>
            <a:r>
              <a:rPr dirty="0" sz="1500" b="1">
                <a:latin typeface="Calibri"/>
                <a:cs typeface="Calibri"/>
              </a:rPr>
              <a:t>νική </a:t>
            </a:r>
            <a:r>
              <a:rPr dirty="0" sz="1500" spc="-10" b="1">
                <a:latin typeface="Calibri"/>
                <a:cs typeface="Calibri"/>
              </a:rPr>
              <a:t>Γ</a:t>
            </a:r>
            <a:r>
              <a:rPr dirty="0" sz="1500" b="1">
                <a:latin typeface="Calibri"/>
                <a:cs typeface="Calibri"/>
              </a:rPr>
              <a:t>ρα</a:t>
            </a:r>
            <a:r>
              <a:rPr dirty="0" sz="1500" spc="-10" b="1">
                <a:latin typeface="Calibri"/>
                <a:cs typeface="Calibri"/>
              </a:rPr>
              <a:t>μ</a:t>
            </a:r>
            <a:r>
              <a:rPr dirty="0" sz="1500" spc="-5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ατεία</a:t>
            </a:r>
            <a:r>
              <a:rPr dirty="0" sz="1500" spc="3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</a:t>
            </a:r>
            <a:r>
              <a:rPr dirty="0" sz="1500" spc="-5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π</a:t>
            </a:r>
            <a:r>
              <a:rPr dirty="0" sz="1500" spc="-10" b="1">
                <a:latin typeface="Calibri"/>
                <a:cs typeface="Calibri"/>
              </a:rPr>
              <a:t>ο</a:t>
            </a:r>
            <a:r>
              <a:rPr dirty="0" sz="1500" b="1">
                <a:latin typeface="Calibri"/>
                <a:cs typeface="Calibri"/>
              </a:rPr>
              <a:t>ρίου</a:t>
            </a:r>
            <a:r>
              <a:rPr dirty="0" sz="1500" spc="2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και Π</a:t>
            </a:r>
            <a:r>
              <a:rPr dirty="0" sz="1500" spc="-5" b="1">
                <a:latin typeface="Calibri"/>
                <a:cs typeface="Calibri"/>
              </a:rPr>
              <a:t>ρ</a:t>
            </a:r>
            <a:r>
              <a:rPr dirty="0" sz="1500" b="1">
                <a:latin typeface="Calibri"/>
                <a:cs typeface="Calibri"/>
              </a:rPr>
              <a:t>οσ</a:t>
            </a:r>
            <a:r>
              <a:rPr dirty="0" sz="1500" spc="-5" b="1">
                <a:latin typeface="Calibri"/>
                <a:cs typeface="Calibri"/>
              </a:rPr>
              <a:t>τ</a:t>
            </a:r>
            <a:r>
              <a:rPr dirty="0" sz="1500" b="1">
                <a:latin typeface="Calibri"/>
                <a:cs typeface="Calibri"/>
              </a:rPr>
              <a:t>ασίας Κα</a:t>
            </a:r>
            <a:r>
              <a:rPr dirty="0" sz="1500" spc="-5" b="1">
                <a:latin typeface="Calibri"/>
                <a:cs typeface="Calibri"/>
              </a:rPr>
              <a:t>τ</a:t>
            </a:r>
            <a:r>
              <a:rPr dirty="0" sz="1500" b="1">
                <a:latin typeface="Calibri"/>
                <a:cs typeface="Calibri"/>
              </a:rPr>
              <a:t>ανα</a:t>
            </a:r>
            <a:r>
              <a:rPr dirty="0" sz="1500" spc="5" b="1">
                <a:latin typeface="Calibri"/>
                <a:cs typeface="Calibri"/>
              </a:rPr>
              <a:t>λ</a:t>
            </a:r>
            <a:r>
              <a:rPr dirty="0" sz="1500" b="1">
                <a:latin typeface="Calibri"/>
                <a:cs typeface="Calibri"/>
              </a:rPr>
              <a:t>ωτή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47901" y="1958975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141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190114" y="2180589"/>
            <a:ext cx="1803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7901" y="2787650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141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90114" y="3009417"/>
            <a:ext cx="1803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47901" y="3616325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2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142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190114" y="3838447"/>
            <a:ext cx="1803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47901" y="4446523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313"/>
                </a:lnTo>
                <a:lnTo>
                  <a:pt x="119761" y="719201"/>
                </a:lnTo>
                <a:lnTo>
                  <a:pt x="1223899" y="719201"/>
                </a:lnTo>
                <a:lnTo>
                  <a:pt x="1223899" y="119887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190114" y="4668139"/>
            <a:ext cx="1803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47901" y="5275326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211"/>
                </a:lnTo>
                <a:lnTo>
                  <a:pt x="119761" y="719074"/>
                </a:lnTo>
                <a:lnTo>
                  <a:pt x="1223899" y="719074"/>
                </a:lnTo>
                <a:lnTo>
                  <a:pt x="1223899" y="119761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190114" y="5496864"/>
            <a:ext cx="1803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03575" y="2787650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Ελληνική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Αστ</a:t>
            </a:r>
            <a:r>
              <a:rPr dirty="0" sz="1500" spc="5" b="1">
                <a:latin typeface="Calibri"/>
                <a:cs typeface="Calibri"/>
              </a:rPr>
              <a:t>υ</a:t>
            </a:r>
            <a:r>
              <a:rPr dirty="0" sz="1500" b="1">
                <a:latin typeface="Calibri"/>
                <a:cs typeface="Calibri"/>
              </a:rPr>
              <a:t>νο</a:t>
            </a:r>
            <a:r>
              <a:rPr dirty="0" sz="1500" spc="-10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Δ</a:t>
            </a:r>
            <a:r>
              <a:rPr dirty="0" sz="1500" spc="-10" b="1">
                <a:latin typeface="Calibri"/>
                <a:cs typeface="Calibri"/>
              </a:rPr>
              <a:t>η</a:t>
            </a:r>
            <a:r>
              <a:rPr dirty="0" sz="1500" spc="-10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ο</a:t>
            </a:r>
            <a:r>
              <a:rPr dirty="0" sz="1500" spc="-10" b="1">
                <a:latin typeface="Calibri"/>
                <a:cs typeface="Calibri"/>
              </a:rPr>
              <a:t>τ</a:t>
            </a:r>
            <a:r>
              <a:rPr dirty="0" sz="1500" b="1">
                <a:latin typeface="Calibri"/>
                <a:cs typeface="Calibri"/>
              </a:rPr>
              <a:t>ική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Αστυνο</a:t>
            </a:r>
            <a:r>
              <a:rPr dirty="0" sz="1500" spc="-10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575" y="3616325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Πε</a:t>
            </a:r>
            <a:r>
              <a:rPr dirty="0" sz="1500" spc="-5" b="1">
                <a:latin typeface="Calibri"/>
                <a:cs typeface="Calibri"/>
              </a:rPr>
              <a:t>ρ</a:t>
            </a:r>
            <a:r>
              <a:rPr dirty="0" sz="1500" b="1">
                <a:latin typeface="Calibri"/>
                <a:cs typeface="Calibri"/>
              </a:rPr>
              <a:t>ιφ</a:t>
            </a:r>
            <a:r>
              <a:rPr dirty="0" sz="1500" spc="-5" b="1">
                <a:latin typeface="Calibri"/>
                <a:cs typeface="Calibri"/>
              </a:rPr>
              <a:t>ε</a:t>
            </a:r>
            <a:r>
              <a:rPr dirty="0" sz="1500" b="1">
                <a:latin typeface="Calibri"/>
                <a:cs typeface="Calibri"/>
              </a:rPr>
              <a:t>ρ</a:t>
            </a:r>
            <a:r>
              <a:rPr dirty="0" sz="1500" spc="-10" b="1">
                <a:latin typeface="Calibri"/>
                <a:cs typeface="Calibri"/>
              </a:rPr>
              <a:t>ε</a:t>
            </a:r>
            <a:r>
              <a:rPr dirty="0" sz="1500" b="1">
                <a:latin typeface="Calibri"/>
                <a:cs typeface="Calibri"/>
              </a:rPr>
              <a:t>ιακές</a:t>
            </a:r>
            <a:r>
              <a:rPr dirty="0" sz="1500" spc="3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Ελεγ</a:t>
            </a:r>
            <a:r>
              <a:rPr dirty="0" sz="1500" spc="-5" b="1">
                <a:latin typeface="Calibri"/>
                <a:cs typeface="Calibri"/>
              </a:rPr>
              <a:t>κ</a:t>
            </a:r>
            <a:r>
              <a:rPr dirty="0" sz="1500" b="1">
                <a:latin typeface="Calibri"/>
                <a:cs typeface="Calibri"/>
              </a:rPr>
              <a:t>τικές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Υπη</a:t>
            </a:r>
            <a:r>
              <a:rPr dirty="0" sz="1500" spc="-10" b="1">
                <a:latin typeface="Calibri"/>
                <a:cs typeface="Calibri"/>
              </a:rPr>
              <a:t>ρ</a:t>
            </a:r>
            <a:r>
              <a:rPr dirty="0" sz="1500" b="1">
                <a:latin typeface="Calibri"/>
                <a:cs typeface="Calibri"/>
              </a:rPr>
              <a:t>εσίες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575" y="4446587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Σώ</a:t>
            </a:r>
            <a:r>
              <a:rPr dirty="0" sz="1500" spc="-5" b="1">
                <a:latin typeface="Calibri"/>
                <a:cs typeface="Calibri"/>
              </a:rPr>
              <a:t>μ</a:t>
            </a:r>
            <a:r>
              <a:rPr dirty="0" sz="1500" b="1">
                <a:latin typeface="Calibri"/>
                <a:cs typeface="Calibri"/>
              </a:rPr>
              <a:t>α Ε</a:t>
            </a:r>
            <a:r>
              <a:rPr dirty="0" sz="1500" spc="-10" b="1">
                <a:latin typeface="Calibri"/>
                <a:cs typeface="Calibri"/>
              </a:rPr>
              <a:t>π</a:t>
            </a:r>
            <a:r>
              <a:rPr dirty="0" sz="1500" b="1">
                <a:latin typeface="Calibri"/>
                <a:cs typeface="Calibri"/>
              </a:rPr>
              <a:t>ιθεώρησης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Ερ</a:t>
            </a:r>
            <a:r>
              <a:rPr dirty="0" sz="1500" spc="-10" b="1">
                <a:latin typeface="Calibri"/>
                <a:cs typeface="Calibri"/>
              </a:rPr>
              <a:t>γ</a:t>
            </a:r>
            <a:r>
              <a:rPr dirty="0" sz="1500" b="1">
                <a:latin typeface="Calibri"/>
                <a:cs typeface="Calibri"/>
              </a:rPr>
              <a:t>ασίας</a:t>
            </a:r>
            <a:r>
              <a:rPr dirty="0" sz="1500" spc="1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(Σ.ΕΠ</a:t>
            </a:r>
            <a:r>
              <a:rPr dirty="0" sz="1500" spc="-5" b="1">
                <a:latin typeface="Calibri"/>
                <a:cs typeface="Calibri"/>
              </a:rPr>
              <a:t>.</a:t>
            </a:r>
            <a:r>
              <a:rPr dirty="0" sz="1500" b="1">
                <a:latin typeface="Calibri"/>
                <a:cs typeface="Calibri"/>
              </a:rPr>
              <a:t>Ε)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3575" y="5275262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 b="1">
                <a:latin typeface="Calibri"/>
                <a:cs typeface="Calibri"/>
              </a:rPr>
              <a:t>Εθνική Αρ</a:t>
            </a:r>
            <a:r>
              <a:rPr dirty="0" sz="1500" spc="-5" b="1">
                <a:latin typeface="Calibri"/>
                <a:cs typeface="Calibri"/>
              </a:rPr>
              <a:t>χ</a:t>
            </a:r>
            <a:r>
              <a:rPr dirty="0" sz="1500" b="1">
                <a:latin typeface="Calibri"/>
                <a:cs typeface="Calibri"/>
              </a:rPr>
              <a:t>ή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Διαφάνειας (ΕΑΔ)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624564" y="6512624"/>
            <a:ext cx="13843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8718" y="6460594"/>
            <a:ext cx="196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243355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1841500"/>
            <a:ext cx="7620000" cy="3479800"/>
          </a:xfrm>
          <a:prstGeom prst="rect">
            <a:avLst/>
          </a:prstGeom>
          <a:solidFill>
            <a:srgbClr val="4966AC"/>
          </a:solidFill>
          <a:ln w="12700">
            <a:solidFill>
              <a:srgbClr val="34487C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4000" spc="-25" b="1" i="1">
                <a:solidFill>
                  <a:srgbClr val="FFFFFF"/>
                </a:solidFill>
                <a:latin typeface="Calibri"/>
                <a:cs typeface="Calibri"/>
              </a:rPr>
              <a:t>Πληρο</a:t>
            </a:r>
            <a:r>
              <a:rPr dirty="0" sz="4000" spc="-25" b="1" i="1">
                <a:solidFill>
                  <a:srgbClr val="FFFFFF"/>
                </a:solidFill>
                <a:latin typeface="Calibri"/>
                <a:cs typeface="Calibri"/>
              </a:rPr>
              <a:t>φ</a:t>
            </a:r>
            <a:r>
              <a:rPr dirty="0" sz="4000" spc="-25" b="1" i="1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dirty="0" sz="4000" spc="-20" b="1" i="1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dirty="0" sz="4000" spc="-20" b="1" i="1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dirty="0" sz="4000" spc="1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20" b="1" i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400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20" b="1" i="1">
                <a:solidFill>
                  <a:srgbClr val="FFFFFF"/>
                </a:solidFill>
                <a:latin typeface="Calibri"/>
                <a:cs typeface="Calibri"/>
              </a:rPr>
              <a:t>Καταγγε</a:t>
            </a:r>
            <a:r>
              <a:rPr dirty="0" sz="4000" spc="-50" b="1" i="1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4000" spc="-20" b="1" i="1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50"/>
              </a:spcBef>
            </a:pPr>
            <a:r>
              <a:rPr dirty="0" sz="8800" spc="-40" b="1" i="1">
                <a:solidFill>
                  <a:srgbClr val="FF0000"/>
                </a:solidFill>
                <a:latin typeface="Calibri"/>
                <a:cs typeface="Calibri"/>
              </a:rPr>
              <a:t>1520</a:t>
            </a:r>
            <a:endParaRPr sz="8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672076"/>
            <a:ext cx="2922905" cy="2186305"/>
          </a:xfrm>
          <a:custGeom>
            <a:avLst/>
            <a:gdLst/>
            <a:ahLst/>
            <a:cxnLst/>
            <a:rect l="l" t="t" r="r" b="b"/>
            <a:pathLst>
              <a:path w="2922905" h="2186304">
                <a:moveTo>
                  <a:pt x="0" y="2185924"/>
                </a:moveTo>
                <a:lnTo>
                  <a:pt x="2922651" y="2185924"/>
                </a:lnTo>
                <a:lnTo>
                  <a:pt x="2922651" y="0"/>
                </a:lnTo>
                <a:lnTo>
                  <a:pt x="0" y="0"/>
                </a:lnTo>
                <a:lnTo>
                  <a:pt x="0" y="21859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250055" cy="6858000"/>
          </a:xfrm>
          <a:custGeom>
            <a:avLst/>
            <a:gdLst/>
            <a:ahLst/>
            <a:cxnLst/>
            <a:rect l="l" t="t" r="r" b="b"/>
            <a:pathLst>
              <a:path w="4250055" h="6858000">
                <a:moveTo>
                  <a:pt x="4249801" y="0"/>
                </a:moveTo>
                <a:lnTo>
                  <a:pt x="0" y="0"/>
                </a:lnTo>
                <a:lnTo>
                  <a:pt x="0" y="6857999"/>
                </a:lnTo>
                <a:lnTo>
                  <a:pt x="4249801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3300" y="682561"/>
            <a:ext cx="1054100" cy="1033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21602" y="5382987"/>
            <a:ext cx="3507104" cy="554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0645" marR="5080" indent="-68580">
              <a:lnSpc>
                <a:spcPts val="2160"/>
              </a:lnSpc>
            </a:pPr>
            <a:r>
              <a:rPr dirty="0" sz="2000">
                <a:latin typeface="Arial"/>
                <a:cs typeface="Arial"/>
              </a:rPr>
              <a:t>Γε</a:t>
            </a:r>
            <a:r>
              <a:rPr dirty="0" sz="2000" spc="-15">
                <a:latin typeface="Arial"/>
                <a:cs typeface="Arial"/>
              </a:rPr>
              <a:t>ν</a:t>
            </a:r>
            <a:r>
              <a:rPr dirty="0" sz="2000" spc="10">
                <a:latin typeface="Arial"/>
                <a:cs typeface="Arial"/>
              </a:rPr>
              <a:t>ι</a:t>
            </a:r>
            <a:r>
              <a:rPr dirty="0" sz="2000">
                <a:latin typeface="Arial"/>
                <a:cs typeface="Arial"/>
              </a:rPr>
              <a:t>κή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Γραμματεία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Ε</a:t>
            </a:r>
            <a:r>
              <a:rPr dirty="0" sz="2000" spc="-10">
                <a:latin typeface="Arial"/>
                <a:cs typeface="Arial"/>
              </a:rPr>
              <a:t>μ</a:t>
            </a:r>
            <a:r>
              <a:rPr dirty="0" sz="2000" spc="-30">
                <a:latin typeface="Arial"/>
                <a:cs typeface="Arial"/>
              </a:rPr>
              <a:t>π</a:t>
            </a:r>
            <a:r>
              <a:rPr dirty="0" sz="2000">
                <a:latin typeface="Arial"/>
                <a:cs typeface="Arial"/>
              </a:rPr>
              <a:t>ορ</a:t>
            </a:r>
            <a:r>
              <a:rPr dirty="0" sz="2000" spc="10">
                <a:latin typeface="Arial"/>
                <a:cs typeface="Arial"/>
              </a:rPr>
              <a:t>ί</a:t>
            </a:r>
            <a:r>
              <a:rPr dirty="0" sz="2000">
                <a:latin typeface="Arial"/>
                <a:cs typeface="Arial"/>
              </a:rPr>
              <a:t>ου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&amp;</a:t>
            </a:r>
            <a:r>
              <a:rPr dirty="0" sz="2000">
                <a:latin typeface="Arial"/>
                <a:cs typeface="Arial"/>
              </a:rPr>
              <a:t> Προσ</a:t>
            </a:r>
            <a:r>
              <a:rPr dirty="0" sz="2000" spc="-25">
                <a:latin typeface="Arial"/>
                <a:cs typeface="Arial"/>
              </a:rPr>
              <a:t>τ</a:t>
            </a:r>
            <a:r>
              <a:rPr dirty="0" sz="2000">
                <a:latin typeface="Arial"/>
                <a:cs typeface="Arial"/>
              </a:rPr>
              <a:t>ασ</a:t>
            </a:r>
            <a:r>
              <a:rPr dirty="0" sz="2000" spc="10">
                <a:latin typeface="Arial"/>
                <a:cs typeface="Arial"/>
              </a:rPr>
              <a:t>ί</a:t>
            </a:r>
            <a:r>
              <a:rPr dirty="0" sz="2000">
                <a:latin typeface="Arial"/>
                <a:cs typeface="Arial"/>
              </a:rPr>
              <a:t>ας</a:t>
            </a:r>
            <a:r>
              <a:rPr dirty="0" sz="2000" spc="-30">
                <a:latin typeface="Arial"/>
                <a:cs typeface="Arial"/>
              </a:rPr>
              <a:t> Κ</a:t>
            </a:r>
            <a:r>
              <a:rPr dirty="0" sz="2000">
                <a:latin typeface="Arial"/>
                <a:cs typeface="Arial"/>
              </a:rPr>
              <a:t>α</a:t>
            </a:r>
            <a:r>
              <a:rPr dirty="0" sz="2000" spc="-20">
                <a:latin typeface="Arial"/>
                <a:cs typeface="Arial"/>
              </a:rPr>
              <a:t>τ</a:t>
            </a:r>
            <a:r>
              <a:rPr dirty="0" sz="2000">
                <a:latin typeface="Arial"/>
                <a:cs typeface="Arial"/>
              </a:rPr>
              <a:t>ανα</a:t>
            </a:r>
            <a:r>
              <a:rPr dirty="0" sz="2000" spc="-25">
                <a:latin typeface="Arial"/>
                <a:cs typeface="Arial"/>
              </a:rPr>
              <a:t>λ</a:t>
            </a:r>
            <a:r>
              <a:rPr dirty="0" sz="2000" spc="-30">
                <a:latin typeface="Arial"/>
                <a:cs typeface="Arial"/>
              </a:rPr>
              <a:t>ω</a:t>
            </a:r>
            <a:r>
              <a:rPr dirty="0" sz="2000">
                <a:latin typeface="Arial"/>
                <a:cs typeface="Arial"/>
              </a:rPr>
              <a:t>τή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8126" y="2115604"/>
            <a:ext cx="3254375" cy="305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55"/>
              </a:lnSpc>
            </a:pPr>
            <a:r>
              <a:rPr dirty="0" sz="2400" b="1">
                <a:latin typeface="Arial"/>
                <a:cs typeface="Arial"/>
              </a:rPr>
              <a:t>Υ</a:t>
            </a:r>
            <a:r>
              <a:rPr dirty="0" sz="2400" spc="-85" b="1">
                <a:latin typeface="Arial"/>
                <a:cs typeface="Arial"/>
              </a:rPr>
              <a:t>π</a:t>
            </a:r>
            <a:r>
              <a:rPr dirty="0" sz="2400" b="1">
                <a:latin typeface="Arial"/>
                <a:cs typeface="Arial"/>
              </a:rPr>
              <a:t>ο</a:t>
            </a:r>
            <a:r>
              <a:rPr dirty="0" sz="2400" spc="-10" b="1">
                <a:latin typeface="Arial"/>
                <a:cs typeface="Arial"/>
              </a:rPr>
              <a:t>υ</a:t>
            </a:r>
            <a:r>
              <a:rPr dirty="0" sz="2400" b="1">
                <a:latin typeface="Arial"/>
                <a:cs typeface="Arial"/>
              </a:rPr>
              <a:t>ργείο</a:t>
            </a:r>
            <a:r>
              <a:rPr dirty="0" sz="2400" spc="-100" b="1">
                <a:latin typeface="Arial"/>
                <a:cs typeface="Arial"/>
              </a:rPr>
              <a:t> </a:t>
            </a:r>
            <a:r>
              <a:rPr dirty="0" sz="2400" spc="-95" b="1">
                <a:latin typeface="Arial"/>
                <a:cs typeface="Arial"/>
              </a:rPr>
              <a:t>Α</a:t>
            </a:r>
            <a:r>
              <a:rPr dirty="0" sz="2400" b="1">
                <a:latin typeface="Arial"/>
                <a:cs typeface="Arial"/>
              </a:rPr>
              <a:t>νά</a:t>
            </a:r>
            <a:r>
              <a:rPr dirty="0" sz="2400" spc="-10" b="1">
                <a:latin typeface="Arial"/>
                <a:cs typeface="Arial"/>
              </a:rPr>
              <a:t>π</a:t>
            </a:r>
            <a:r>
              <a:rPr dirty="0" sz="2400" b="1">
                <a:latin typeface="Arial"/>
                <a:cs typeface="Arial"/>
              </a:rPr>
              <a:t>τ</a:t>
            </a:r>
            <a:r>
              <a:rPr dirty="0" sz="2400" spc="-10" b="1">
                <a:latin typeface="Arial"/>
                <a:cs typeface="Arial"/>
              </a:rPr>
              <a:t>υ</a:t>
            </a:r>
            <a:r>
              <a:rPr dirty="0" sz="2400" b="1">
                <a:latin typeface="Arial"/>
                <a:cs typeface="Arial"/>
              </a:rPr>
              <a:t>ξης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8126" y="2571527"/>
            <a:ext cx="222123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55"/>
              </a:lnSpc>
            </a:pPr>
            <a:r>
              <a:rPr dirty="0" sz="2400" b="1">
                <a:latin typeface="Arial"/>
                <a:cs typeface="Arial"/>
              </a:rPr>
              <a:t>&amp;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Επε</a:t>
            </a:r>
            <a:r>
              <a:rPr dirty="0" sz="2400" spc="-10" b="1">
                <a:latin typeface="Arial"/>
                <a:cs typeface="Arial"/>
              </a:rPr>
              <a:t>ν</a:t>
            </a:r>
            <a:r>
              <a:rPr dirty="0" sz="2400" b="1">
                <a:latin typeface="Arial"/>
                <a:cs typeface="Arial"/>
              </a:rPr>
              <a:t>δύσεων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9125" y="1911350"/>
            <a:ext cx="5158105" cy="4019550"/>
          </a:xfrm>
          <a:custGeom>
            <a:avLst/>
            <a:gdLst/>
            <a:ahLst/>
            <a:cxnLst/>
            <a:rect l="l" t="t" r="r" b="b"/>
            <a:pathLst>
              <a:path w="5158105" h="4019550">
                <a:moveTo>
                  <a:pt x="4487799" y="0"/>
                </a:moveTo>
                <a:lnTo>
                  <a:pt x="0" y="0"/>
                </a:lnTo>
                <a:lnTo>
                  <a:pt x="0" y="3349625"/>
                </a:lnTo>
                <a:lnTo>
                  <a:pt x="669925" y="4019550"/>
                </a:lnTo>
                <a:lnTo>
                  <a:pt x="5157851" y="4019550"/>
                </a:lnTo>
                <a:lnTo>
                  <a:pt x="5157851" y="669925"/>
                </a:lnTo>
                <a:lnTo>
                  <a:pt x="4487799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19125" y="1911350"/>
            <a:ext cx="5158105" cy="4019550"/>
          </a:xfrm>
          <a:custGeom>
            <a:avLst/>
            <a:gdLst/>
            <a:ahLst/>
            <a:cxnLst/>
            <a:rect l="l" t="t" r="r" b="b"/>
            <a:pathLst>
              <a:path w="5158105" h="4019550">
                <a:moveTo>
                  <a:pt x="0" y="0"/>
                </a:moveTo>
                <a:lnTo>
                  <a:pt x="4487799" y="0"/>
                </a:lnTo>
                <a:lnTo>
                  <a:pt x="5157851" y="669925"/>
                </a:lnTo>
                <a:lnTo>
                  <a:pt x="5157851" y="4019550"/>
                </a:lnTo>
                <a:lnTo>
                  <a:pt x="669925" y="4019550"/>
                </a:lnTo>
                <a:lnTo>
                  <a:pt x="0" y="334962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99148" y="1951101"/>
            <a:ext cx="5158105" cy="4019550"/>
          </a:xfrm>
          <a:custGeom>
            <a:avLst/>
            <a:gdLst/>
            <a:ahLst/>
            <a:cxnLst/>
            <a:rect l="l" t="t" r="r" b="b"/>
            <a:pathLst>
              <a:path w="5158105" h="4019550">
                <a:moveTo>
                  <a:pt x="4487926" y="0"/>
                </a:moveTo>
                <a:lnTo>
                  <a:pt x="0" y="0"/>
                </a:lnTo>
                <a:lnTo>
                  <a:pt x="0" y="3349498"/>
                </a:lnTo>
                <a:lnTo>
                  <a:pt x="670051" y="4019486"/>
                </a:lnTo>
                <a:lnTo>
                  <a:pt x="5157851" y="4019486"/>
                </a:lnTo>
                <a:lnTo>
                  <a:pt x="5157851" y="669925"/>
                </a:lnTo>
                <a:lnTo>
                  <a:pt x="4487926" y="0"/>
                </a:lnTo>
                <a:close/>
              </a:path>
            </a:pathLst>
          </a:custGeom>
          <a:solidFill>
            <a:srgbClr val="7E8FA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046846" y="2361564"/>
            <a:ext cx="122809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Υπη</a:t>
            </a:r>
            <a:r>
              <a:rPr dirty="0" sz="2200" spc="-25" b="1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dirty="0" sz="2200" spc="-35" b="1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σίες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8068" y="3267952"/>
            <a:ext cx="1470660" cy="773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dirty="0" sz="1700" spc="-5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ομμωτ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ρια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dirty="0" sz="1700" spc="-5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ουρεία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ΚΤ</a:t>
            </a:r>
            <a:r>
              <a:rPr dirty="0" sz="1700" spc="-3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dirty="0" spc="-25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dirty="0" spc="-20"/>
              <a:t>τ</a:t>
            </a:r>
            <a:r>
              <a:rPr dirty="0" spc="-45"/>
              <a:t>ά</a:t>
            </a:r>
            <a:r>
              <a:rPr dirty="0"/>
              <a:t>διο</a:t>
            </a:r>
            <a:r>
              <a:rPr dirty="0" spc="10"/>
              <a:t> </a:t>
            </a:r>
            <a:r>
              <a:rPr dirty="0"/>
              <a:t>–</a:t>
            </a:r>
            <a:r>
              <a:rPr dirty="0" spc="-10">
                <a:latin typeface="Calibri"/>
                <a:cs typeface="Calibri"/>
              </a:rPr>
              <a:t>1</a:t>
            </a:r>
            <a:r>
              <a:rPr dirty="0">
                <a:latin typeface="Calibri"/>
                <a:cs typeface="Calibri"/>
              </a:rPr>
              <a:t>3</a:t>
            </a:r>
            <a:r>
              <a:rPr dirty="0" spc="-10">
                <a:latin typeface="Calibri"/>
                <a:cs typeface="Calibri"/>
              </a:rPr>
              <a:t> </a:t>
            </a:r>
            <a:r>
              <a:rPr dirty="0" spc="-75"/>
              <a:t>κ</a:t>
            </a:r>
            <a:r>
              <a:rPr dirty="0"/>
              <a:t>αι</a:t>
            </a:r>
            <a:r>
              <a:rPr dirty="0" spc="-10"/>
              <a:t> </a:t>
            </a:r>
            <a:r>
              <a:rPr dirty="0"/>
              <a:t>14</a:t>
            </a:r>
            <a:r>
              <a:rPr dirty="0" spc="-15"/>
              <a:t> </a:t>
            </a:r>
            <a:r>
              <a:rPr dirty="0"/>
              <a:t>Δε</a:t>
            </a:r>
            <a:r>
              <a:rPr dirty="0" spc="-45"/>
              <a:t>κ</a:t>
            </a:r>
            <a:r>
              <a:rPr dirty="0"/>
              <a:t>εμ</a:t>
            </a:r>
            <a:r>
              <a:rPr dirty="0" spc="-10"/>
              <a:t>β</a:t>
            </a:r>
            <a:r>
              <a:rPr dirty="0"/>
              <a:t>ρίου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61717" y="2471039"/>
            <a:ext cx="196850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Λιαν</a:t>
            </a: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2200" spc="-75" b="1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2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Εμπ</a:t>
            </a:r>
            <a:r>
              <a:rPr dirty="0" sz="2200" spc="-25" b="1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0564" y="3215501"/>
            <a:ext cx="3248025" cy="255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6235" algn="l"/>
              </a:tabLst>
            </a:pP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ειρ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dirty="0" sz="17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ια</a:t>
            </a:r>
            <a:r>
              <a:rPr dirty="0" sz="1700" spc="5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1700" spc="-6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dirty="0" sz="17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εμ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ορίου: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2588" y="3733908"/>
            <a:ext cx="4332605" cy="773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1610" marR="5080" indent="-169545">
              <a:lnSpc>
                <a:spcPct val="100000"/>
              </a:lnSpc>
            </a:pPr>
            <a:r>
              <a:rPr dirty="0" sz="1700" spc="5">
                <a:solidFill>
                  <a:srgbClr val="FFFFFF"/>
                </a:solidFill>
                <a:latin typeface="Wingdings"/>
                <a:cs typeface="Wingdings"/>
              </a:rPr>
              <a:t>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Λιανική</a:t>
            </a:r>
            <a:r>
              <a:rPr dirty="0" sz="17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ληση</a:t>
            </a:r>
            <a:r>
              <a:rPr dirty="0" sz="17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όνο</a:t>
            </a:r>
            <a:r>
              <a:rPr dirty="0" sz="17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με τ</a:t>
            </a:r>
            <a:r>
              <a:rPr dirty="0" sz="1700" spc="-4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ν δι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δι</a:t>
            </a:r>
            <a:r>
              <a:rPr dirty="0" sz="1700" spc="-6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σία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ροαγοράς</a:t>
            </a:r>
            <a:r>
              <a:rPr dirty="0" sz="17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5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αι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αρα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αβή</a:t>
            </a:r>
            <a:r>
              <a:rPr dirty="0" sz="17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700" spc="-30">
                <a:solidFill>
                  <a:srgbClr val="FFFFFF"/>
                </a:solidFill>
                <a:latin typeface="Calibri"/>
                <a:cs typeface="Calibri"/>
              </a:rPr>
              <a:t>ξ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ωτερι</a:t>
            </a:r>
            <a:r>
              <a:rPr dirty="0" sz="1700" spc="-6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ό 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ώρο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ου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5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 spc="15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τή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ος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5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cl</a:t>
            </a:r>
            <a:r>
              <a:rPr dirty="0" sz="1700" spc="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ck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1700" spc="-4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700" spc="-5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2588" y="4770482"/>
            <a:ext cx="2441575" cy="255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5">
                <a:solidFill>
                  <a:srgbClr val="FFFFFF"/>
                </a:solidFill>
                <a:latin typeface="Wingdings"/>
                <a:cs typeface="Wingdings"/>
              </a:rPr>
              <a:t>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Λιανι</a:t>
            </a:r>
            <a:r>
              <a:rPr dirty="0" sz="1700" spc="-55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17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εμπό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ιο βι</a:t>
            </a:r>
            <a:r>
              <a:rPr dirty="0" sz="1700" spc="-20">
                <a:solidFill>
                  <a:srgbClr val="FFFFFF"/>
                </a:solidFill>
                <a:latin typeface="Calibri"/>
                <a:cs typeface="Calibri"/>
              </a:rPr>
              <a:t>β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dirty="0" sz="1700" spc="-1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dirty="0" sz="17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2162" y="2190750"/>
            <a:ext cx="864235" cy="865505"/>
          </a:xfrm>
          <a:custGeom>
            <a:avLst/>
            <a:gdLst/>
            <a:ahLst/>
            <a:cxnLst/>
            <a:rect l="l" t="t" r="r" b="b"/>
            <a:pathLst>
              <a:path w="864235" h="865505">
                <a:moveTo>
                  <a:pt x="197962" y="0"/>
                </a:moveTo>
                <a:lnTo>
                  <a:pt x="197904" y="139595"/>
                </a:lnTo>
                <a:lnTo>
                  <a:pt x="10" y="139699"/>
                </a:lnTo>
                <a:lnTo>
                  <a:pt x="0" y="865059"/>
                </a:lnTo>
                <a:lnTo>
                  <a:pt x="863560" y="865123"/>
                </a:lnTo>
                <a:lnTo>
                  <a:pt x="863565" y="829182"/>
                </a:lnTo>
                <a:lnTo>
                  <a:pt x="35979" y="829182"/>
                </a:lnTo>
                <a:lnTo>
                  <a:pt x="35979" y="450643"/>
                </a:lnTo>
                <a:lnTo>
                  <a:pt x="697166" y="450595"/>
                </a:lnTo>
                <a:lnTo>
                  <a:pt x="697166" y="414579"/>
                </a:lnTo>
                <a:lnTo>
                  <a:pt x="580200" y="414527"/>
                </a:lnTo>
                <a:lnTo>
                  <a:pt x="152933" y="414527"/>
                </a:lnTo>
                <a:lnTo>
                  <a:pt x="36015" y="414524"/>
                </a:lnTo>
                <a:lnTo>
                  <a:pt x="35979" y="180326"/>
                </a:lnTo>
                <a:lnTo>
                  <a:pt x="863657" y="180213"/>
                </a:lnTo>
                <a:lnTo>
                  <a:pt x="863663" y="139790"/>
                </a:lnTo>
                <a:lnTo>
                  <a:pt x="665670" y="139699"/>
                </a:lnTo>
                <a:lnTo>
                  <a:pt x="233945" y="139699"/>
                </a:lnTo>
                <a:lnTo>
                  <a:pt x="233895" y="36067"/>
                </a:lnTo>
                <a:lnTo>
                  <a:pt x="665670" y="36067"/>
                </a:lnTo>
                <a:lnTo>
                  <a:pt x="665670" y="104"/>
                </a:lnTo>
                <a:lnTo>
                  <a:pt x="197962" y="0"/>
                </a:lnTo>
                <a:close/>
              </a:path>
              <a:path w="864235" h="865505">
                <a:moveTo>
                  <a:pt x="697166" y="450595"/>
                </a:moveTo>
                <a:lnTo>
                  <a:pt x="661207" y="450595"/>
                </a:lnTo>
                <a:lnTo>
                  <a:pt x="661225" y="829135"/>
                </a:lnTo>
                <a:lnTo>
                  <a:pt x="35979" y="829182"/>
                </a:lnTo>
                <a:lnTo>
                  <a:pt x="697168" y="829182"/>
                </a:lnTo>
                <a:lnTo>
                  <a:pt x="697166" y="450595"/>
                </a:lnTo>
                <a:close/>
              </a:path>
              <a:path w="864235" h="865505">
                <a:moveTo>
                  <a:pt x="863657" y="180213"/>
                </a:moveTo>
                <a:lnTo>
                  <a:pt x="827496" y="180213"/>
                </a:lnTo>
                <a:lnTo>
                  <a:pt x="827595" y="829182"/>
                </a:lnTo>
                <a:lnTo>
                  <a:pt x="863565" y="829182"/>
                </a:lnTo>
                <a:lnTo>
                  <a:pt x="863657" y="180213"/>
                </a:lnTo>
                <a:close/>
              </a:path>
              <a:path w="864235" h="865505">
                <a:moveTo>
                  <a:pt x="522474" y="310895"/>
                </a:moveTo>
                <a:lnTo>
                  <a:pt x="422804" y="310895"/>
                </a:lnTo>
                <a:lnTo>
                  <a:pt x="437574" y="311735"/>
                </a:lnTo>
                <a:lnTo>
                  <a:pt x="451746" y="314191"/>
                </a:lnTo>
                <a:lnTo>
                  <a:pt x="489863" y="330301"/>
                </a:lnTo>
                <a:lnTo>
                  <a:pt x="519687" y="357519"/>
                </a:lnTo>
                <a:lnTo>
                  <a:pt x="539036" y="393265"/>
                </a:lnTo>
                <a:lnTo>
                  <a:pt x="542780" y="406629"/>
                </a:lnTo>
                <a:lnTo>
                  <a:pt x="152933" y="414527"/>
                </a:lnTo>
                <a:lnTo>
                  <a:pt x="580200" y="414527"/>
                </a:lnTo>
                <a:lnTo>
                  <a:pt x="569825" y="374553"/>
                </a:lnTo>
                <a:lnTo>
                  <a:pt x="549560" y="338993"/>
                </a:lnTo>
                <a:lnTo>
                  <a:pt x="531345" y="318613"/>
                </a:lnTo>
                <a:lnTo>
                  <a:pt x="522474" y="310895"/>
                </a:lnTo>
                <a:close/>
              </a:path>
              <a:path w="864235" h="865505">
                <a:moveTo>
                  <a:pt x="274374" y="274827"/>
                </a:moveTo>
                <a:lnTo>
                  <a:pt x="231999" y="280738"/>
                </a:lnTo>
                <a:lnTo>
                  <a:pt x="193880" y="297290"/>
                </a:lnTo>
                <a:lnTo>
                  <a:pt x="161614" y="322717"/>
                </a:lnTo>
                <a:lnTo>
                  <a:pt x="136803" y="355252"/>
                </a:lnTo>
                <a:lnTo>
                  <a:pt x="121017" y="393265"/>
                </a:lnTo>
                <a:lnTo>
                  <a:pt x="118083" y="406633"/>
                </a:lnTo>
                <a:lnTo>
                  <a:pt x="36015" y="414524"/>
                </a:lnTo>
                <a:lnTo>
                  <a:pt x="152934" y="414524"/>
                </a:lnTo>
                <a:lnTo>
                  <a:pt x="155836" y="400821"/>
                </a:lnTo>
                <a:lnTo>
                  <a:pt x="160191" y="387732"/>
                </a:lnTo>
                <a:lnTo>
                  <a:pt x="181180" y="353045"/>
                </a:lnTo>
                <a:lnTo>
                  <a:pt x="212335" y="327256"/>
                </a:lnTo>
                <a:lnTo>
                  <a:pt x="251454" y="312945"/>
                </a:lnTo>
                <a:lnTo>
                  <a:pt x="522474" y="310895"/>
                </a:lnTo>
                <a:lnTo>
                  <a:pt x="521005" y="309617"/>
                </a:lnTo>
                <a:lnTo>
                  <a:pt x="485759" y="288192"/>
                </a:lnTo>
                <a:lnTo>
                  <a:pt x="445422" y="276487"/>
                </a:lnTo>
                <a:lnTo>
                  <a:pt x="431121" y="275050"/>
                </a:lnTo>
                <a:lnTo>
                  <a:pt x="274374" y="274827"/>
                </a:lnTo>
                <a:close/>
              </a:path>
              <a:path w="864235" h="865505">
                <a:moveTo>
                  <a:pt x="665670" y="36067"/>
                </a:moveTo>
                <a:lnTo>
                  <a:pt x="629680" y="36067"/>
                </a:lnTo>
                <a:lnTo>
                  <a:pt x="629729" y="139699"/>
                </a:lnTo>
                <a:lnTo>
                  <a:pt x="233945" y="139699"/>
                </a:lnTo>
                <a:lnTo>
                  <a:pt x="665670" y="139699"/>
                </a:lnTo>
                <a:lnTo>
                  <a:pt x="665670" y="360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270174" y="2475615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241" y="0"/>
                </a:moveTo>
                <a:lnTo>
                  <a:pt x="24376" y="13832"/>
                </a:lnTo>
                <a:lnTo>
                  <a:pt x="2449" y="49065"/>
                </a:lnTo>
                <a:lnTo>
                  <a:pt x="0" y="63938"/>
                </a:lnTo>
                <a:lnTo>
                  <a:pt x="306" y="79033"/>
                </a:lnTo>
                <a:lnTo>
                  <a:pt x="6810" y="121801"/>
                </a:lnTo>
                <a:lnTo>
                  <a:pt x="35118" y="159524"/>
                </a:lnTo>
                <a:lnTo>
                  <a:pt x="61535" y="168270"/>
                </a:lnTo>
                <a:lnTo>
                  <a:pt x="75574" y="165947"/>
                </a:lnTo>
                <a:lnTo>
                  <a:pt x="110655" y="131217"/>
                </a:lnTo>
                <a:lnTo>
                  <a:pt x="111145" y="130078"/>
                </a:lnTo>
                <a:lnTo>
                  <a:pt x="69804" y="130078"/>
                </a:lnTo>
                <a:lnTo>
                  <a:pt x="57319" y="128119"/>
                </a:lnTo>
                <a:lnTo>
                  <a:pt x="47977" y="120642"/>
                </a:lnTo>
                <a:lnTo>
                  <a:pt x="41401" y="109271"/>
                </a:lnTo>
                <a:lnTo>
                  <a:pt x="37214" y="95632"/>
                </a:lnTo>
                <a:lnTo>
                  <a:pt x="35039" y="81360"/>
                </a:lnTo>
                <a:lnTo>
                  <a:pt x="36625" y="62236"/>
                </a:lnTo>
                <a:lnTo>
                  <a:pt x="41680" y="48203"/>
                </a:lnTo>
                <a:lnTo>
                  <a:pt x="49457" y="39294"/>
                </a:lnTo>
                <a:lnTo>
                  <a:pt x="59211" y="35553"/>
                </a:lnTo>
                <a:lnTo>
                  <a:pt x="61535" y="35428"/>
                </a:lnTo>
                <a:lnTo>
                  <a:pt x="113239" y="35428"/>
                </a:lnTo>
                <a:lnTo>
                  <a:pt x="112530" y="33695"/>
                </a:lnTo>
                <a:lnTo>
                  <a:pt x="105024" y="22039"/>
                </a:lnTo>
                <a:lnTo>
                  <a:pt x="95963" y="12712"/>
                </a:lnTo>
                <a:lnTo>
                  <a:pt x="85626" y="5844"/>
                </a:lnTo>
                <a:lnTo>
                  <a:pt x="74293" y="1564"/>
                </a:lnTo>
                <a:lnTo>
                  <a:pt x="62241" y="0"/>
                </a:lnTo>
                <a:close/>
              </a:path>
              <a:path w="123190" h="168275">
                <a:moveTo>
                  <a:pt x="113239" y="35428"/>
                </a:moveTo>
                <a:lnTo>
                  <a:pt x="61535" y="35428"/>
                </a:lnTo>
                <a:lnTo>
                  <a:pt x="73748" y="39084"/>
                </a:lnTo>
                <a:lnTo>
                  <a:pt x="83025" y="48811"/>
                </a:lnTo>
                <a:lnTo>
                  <a:pt x="88055" y="62748"/>
                </a:lnTo>
                <a:lnTo>
                  <a:pt x="87618" y="79033"/>
                </a:lnTo>
                <a:lnTo>
                  <a:pt x="85714" y="95044"/>
                </a:lnTo>
                <a:lnTo>
                  <a:pt x="85596" y="95632"/>
                </a:lnTo>
                <a:lnTo>
                  <a:pt x="82158" y="110025"/>
                </a:lnTo>
                <a:lnTo>
                  <a:pt x="76901" y="122081"/>
                </a:lnTo>
                <a:lnTo>
                  <a:pt x="69804" y="130078"/>
                </a:lnTo>
                <a:lnTo>
                  <a:pt x="111145" y="130078"/>
                </a:lnTo>
                <a:lnTo>
                  <a:pt x="115522" y="119903"/>
                </a:lnTo>
                <a:lnTo>
                  <a:pt x="119140" y="107868"/>
                </a:lnTo>
                <a:lnTo>
                  <a:pt x="121583" y="95044"/>
                </a:lnTo>
                <a:lnTo>
                  <a:pt x="122926" y="81360"/>
                </a:lnTo>
                <a:lnTo>
                  <a:pt x="121760" y="63485"/>
                </a:lnTo>
                <a:lnTo>
                  <a:pt x="118202" y="47554"/>
                </a:lnTo>
                <a:lnTo>
                  <a:pt x="113239" y="354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709096" y="2475614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191" y="0"/>
                </a:moveTo>
                <a:lnTo>
                  <a:pt x="25057" y="13841"/>
                </a:lnTo>
                <a:lnTo>
                  <a:pt x="2570" y="49093"/>
                </a:lnTo>
                <a:lnTo>
                  <a:pt x="0" y="63972"/>
                </a:lnTo>
                <a:lnTo>
                  <a:pt x="440" y="81039"/>
                </a:lnTo>
                <a:lnTo>
                  <a:pt x="7525" y="121820"/>
                </a:lnTo>
                <a:lnTo>
                  <a:pt x="35834" y="159619"/>
                </a:lnTo>
                <a:lnTo>
                  <a:pt x="61527" y="168271"/>
                </a:lnTo>
                <a:lnTo>
                  <a:pt x="76219" y="165948"/>
                </a:lnTo>
                <a:lnTo>
                  <a:pt x="87665" y="159999"/>
                </a:lnTo>
                <a:lnTo>
                  <a:pt x="97030" y="151954"/>
                </a:lnTo>
                <a:lnTo>
                  <a:pt x="105047" y="141872"/>
                </a:lnTo>
                <a:lnTo>
                  <a:pt x="110484" y="132711"/>
                </a:lnTo>
                <a:lnTo>
                  <a:pt x="61527" y="132711"/>
                </a:lnTo>
                <a:lnTo>
                  <a:pt x="51899" y="129094"/>
                </a:lnTo>
                <a:lnTo>
                  <a:pt x="44566" y="119566"/>
                </a:lnTo>
                <a:lnTo>
                  <a:pt x="39355" y="106112"/>
                </a:lnTo>
                <a:lnTo>
                  <a:pt x="36094" y="90719"/>
                </a:lnTo>
                <a:lnTo>
                  <a:pt x="34610" y="75371"/>
                </a:lnTo>
                <a:lnTo>
                  <a:pt x="36864" y="58067"/>
                </a:lnTo>
                <a:lnTo>
                  <a:pt x="43164" y="45187"/>
                </a:lnTo>
                <a:lnTo>
                  <a:pt x="52500" y="37445"/>
                </a:lnTo>
                <a:lnTo>
                  <a:pt x="114425" y="37445"/>
                </a:lnTo>
                <a:lnTo>
                  <a:pt x="112920" y="33657"/>
                </a:lnTo>
                <a:lnTo>
                  <a:pt x="105567" y="22003"/>
                </a:lnTo>
                <a:lnTo>
                  <a:pt x="96591" y="12681"/>
                </a:lnTo>
                <a:lnTo>
                  <a:pt x="86219" y="5820"/>
                </a:lnTo>
                <a:lnTo>
                  <a:pt x="74676" y="1550"/>
                </a:lnTo>
                <a:lnTo>
                  <a:pt x="62191" y="0"/>
                </a:lnTo>
                <a:close/>
              </a:path>
              <a:path w="123190" h="168275">
                <a:moveTo>
                  <a:pt x="114425" y="37445"/>
                </a:moveTo>
                <a:lnTo>
                  <a:pt x="52500" y="37445"/>
                </a:lnTo>
                <a:lnTo>
                  <a:pt x="68263" y="38965"/>
                </a:lnTo>
                <a:lnTo>
                  <a:pt x="79550" y="45643"/>
                </a:lnTo>
                <a:lnTo>
                  <a:pt x="86364" y="56148"/>
                </a:lnTo>
                <a:lnTo>
                  <a:pt x="88703" y="69146"/>
                </a:lnTo>
                <a:lnTo>
                  <a:pt x="87906" y="83958"/>
                </a:lnTo>
                <a:lnTo>
                  <a:pt x="74647" y="125541"/>
                </a:lnTo>
                <a:lnTo>
                  <a:pt x="61527" y="132711"/>
                </a:lnTo>
                <a:lnTo>
                  <a:pt x="110484" y="132711"/>
                </a:lnTo>
                <a:lnTo>
                  <a:pt x="121821" y="95008"/>
                </a:lnTo>
                <a:lnTo>
                  <a:pt x="122978" y="81315"/>
                </a:lnTo>
                <a:lnTo>
                  <a:pt x="121852" y="63442"/>
                </a:lnTo>
                <a:lnTo>
                  <a:pt x="118424" y="47513"/>
                </a:lnTo>
                <a:lnTo>
                  <a:pt x="114425" y="374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19240" y="2206244"/>
            <a:ext cx="864235" cy="875665"/>
          </a:xfrm>
          <a:custGeom>
            <a:avLst/>
            <a:gdLst/>
            <a:ahLst/>
            <a:cxnLst/>
            <a:rect l="l" t="t" r="r" b="b"/>
            <a:pathLst>
              <a:path w="864234" h="875664">
                <a:moveTo>
                  <a:pt x="617412" y="521207"/>
                </a:moveTo>
                <a:lnTo>
                  <a:pt x="505459" y="521207"/>
                </a:lnTo>
                <a:lnTo>
                  <a:pt x="506993" y="522735"/>
                </a:lnTo>
                <a:lnTo>
                  <a:pt x="635848" y="566787"/>
                </a:lnTo>
                <a:lnTo>
                  <a:pt x="648204" y="571668"/>
                </a:lnTo>
                <a:lnTo>
                  <a:pt x="679455" y="594419"/>
                </a:lnTo>
                <a:lnTo>
                  <a:pt x="701197" y="627299"/>
                </a:lnTo>
                <a:lnTo>
                  <a:pt x="728979" y="875275"/>
                </a:lnTo>
                <a:lnTo>
                  <a:pt x="863952" y="875283"/>
                </a:lnTo>
                <a:lnTo>
                  <a:pt x="863954" y="837183"/>
                </a:lnTo>
                <a:lnTo>
                  <a:pt x="762000" y="837183"/>
                </a:lnTo>
                <a:lnTo>
                  <a:pt x="740929" y="630672"/>
                </a:lnTo>
                <a:lnTo>
                  <a:pt x="722633" y="590168"/>
                </a:lnTo>
                <a:lnTo>
                  <a:pt x="696999" y="560547"/>
                </a:lnTo>
                <a:lnTo>
                  <a:pt x="664282" y="538685"/>
                </a:lnTo>
                <a:lnTo>
                  <a:pt x="652111" y="533393"/>
                </a:lnTo>
                <a:lnTo>
                  <a:pt x="617412" y="521207"/>
                </a:lnTo>
                <a:close/>
              </a:path>
              <a:path w="864234" h="875664">
                <a:moveTo>
                  <a:pt x="0" y="0"/>
                </a:moveTo>
                <a:lnTo>
                  <a:pt x="0" y="875174"/>
                </a:lnTo>
                <a:lnTo>
                  <a:pt x="134972" y="875283"/>
                </a:lnTo>
                <a:lnTo>
                  <a:pt x="138809" y="837183"/>
                </a:lnTo>
                <a:lnTo>
                  <a:pt x="37465" y="837183"/>
                </a:lnTo>
                <a:lnTo>
                  <a:pt x="37484" y="560547"/>
                </a:lnTo>
                <a:lnTo>
                  <a:pt x="46725" y="520311"/>
                </a:lnTo>
                <a:lnTo>
                  <a:pt x="119867" y="487814"/>
                </a:lnTo>
                <a:lnTo>
                  <a:pt x="190500" y="487806"/>
                </a:lnTo>
                <a:lnTo>
                  <a:pt x="280175" y="487806"/>
                </a:lnTo>
                <a:lnTo>
                  <a:pt x="277287" y="485082"/>
                </a:lnTo>
                <a:lnTo>
                  <a:pt x="272252" y="481710"/>
                </a:lnTo>
                <a:lnTo>
                  <a:pt x="37464" y="481710"/>
                </a:lnTo>
                <a:lnTo>
                  <a:pt x="37464" y="38028"/>
                </a:lnTo>
                <a:lnTo>
                  <a:pt x="863979" y="37973"/>
                </a:lnTo>
                <a:lnTo>
                  <a:pt x="863980" y="109"/>
                </a:lnTo>
                <a:lnTo>
                  <a:pt x="0" y="0"/>
                </a:lnTo>
                <a:close/>
              </a:path>
              <a:path w="864234" h="875664">
                <a:moveTo>
                  <a:pt x="863965" y="487806"/>
                </a:moveTo>
                <a:lnTo>
                  <a:pt x="743965" y="487806"/>
                </a:lnTo>
                <a:lnTo>
                  <a:pt x="797914" y="505967"/>
                </a:lnTo>
                <a:lnTo>
                  <a:pt x="809332" y="512344"/>
                </a:lnTo>
                <a:lnTo>
                  <a:pt x="818155" y="521678"/>
                </a:lnTo>
                <a:lnTo>
                  <a:pt x="826355" y="560547"/>
                </a:lnTo>
                <a:lnTo>
                  <a:pt x="826388" y="837149"/>
                </a:lnTo>
                <a:lnTo>
                  <a:pt x="762000" y="837183"/>
                </a:lnTo>
                <a:lnTo>
                  <a:pt x="863954" y="837183"/>
                </a:lnTo>
                <a:lnTo>
                  <a:pt x="863965" y="487806"/>
                </a:lnTo>
                <a:close/>
              </a:path>
              <a:path w="864234" h="875664">
                <a:moveTo>
                  <a:pt x="280175" y="487806"/>
                </a:moveTo>
                <a:lnTo>
                  <a:pt x="190500" y="487806"/>
                </a:lnTo>
                <a:lnTo>
                  <a:pt x="244452" y="505967"/>
                </a:lnTo>
                <a:lnTo>
                  <a:pt x="250443" y="509015"/>
                </a:lnTo>
                <a:lnTo>
                  <a:pt x="254888" y="512063"/>
                </a:lnTo>
                <a:lnTo>
                  <a:pt x="259460" y="516635"/>
                </a:lnTo>
                <a:lnTo>
                  <a:pt x="215900" y="531876"/>
                </a:lnTo>
                <a:lnTo>
                  <a:pt x="203549" y="536811"/>
                </a:lnTo>
                <a:lnTo>
                  <a:pt x="170158" y="557718"/>
                </a:lnTo>
                <a:lnTo>
                  <a:pt x="143652" y="586558"/>
                </a:lnTo>
                <a:lnTo>
                  <a:pt x="125822" y="621764"/>
                </a:lnTo>
                <a:lnTo>
                  <a:pt x="101986" y="837131"/>
                </a:lnTo>
                <a:lnTo>
                  <a:pt x="37465" y="837183"/>
                </a:lnTo>
                <a:lnTo>
                  <a:pt x="138809" y="837183"/>
                </a:lnTo>
                <a:lnTo>
                  <a:pt x="159001" y="636675"/>
                </a:lnTo>
                <a:lnTo>
                  <a:pt x="164300" y="624103"/>
                </a:lnTo>
                <a:lnTo>
                  <a:pt x="187394" y="591963"/>
                </a:lnTo>
                <a:lnTo>
                  <a:pt x="219204" y="570223"/>
                </a:lnTo>
                <a:lnTo>
                  <a:pt x="356990" y="522731"/>
                </a:lnTo>
                <a:lnTo>
                  <a:pt x="358393" y="521207"/>
                </a:lnTo>
                <a:lnTo>
                  <a:pt x="617412" y="521207"/>
                </a:lnTo>
                <a:lnTo>
                  <a:pt x="616478" y="520880"/>
                </a:lnTo>
                <a:lnTo>
                  <a:pt x="444637" y="520880"/>
                </a:lnTo>
                <a:lnTo>
                  <a:pt x="427284" y="520836"/>
                </a:lnTo>
                <a:lnTo>
                  <a:pt x="414297" y="518211"/>
                </a:lnTo>
                <a:lnTo>
                  <a:pt x="404610" y="513481"/>
                </a:lnTo>
                <a:lnTo>
                  <a:pt x="395716" y="504288"/>
                </a:lnTo>
                <a:lnTo>
                  <a:pt x="294475" y="504288"/>
                </a:lnTo>
                <a:lnTo>
                  <a:pt x="286597" y="493865"/>
                </a:lnTo>
                <a:lnTo>
                  <a:pt x="280175" y="487806"/>
                </a:lnTo>
                <a:close/>
              </a:path>
              <a:path w="864234" h="875664">
                <a:moveTo>
                  <a:pt x="502411" y="522731"/>
                </a:moveTo>
                <a:lnTo>
                  <a:pt x="361441" y="522731"/>
                </a:lnTo>
                <a:lnTo>
                  <a:pt x="371982" y="533400"/>
                </a:lnTo>
                <a:lnTo>
                  <a:pt x="404405" y="554549"/>
                </a:lnTo>
                <a:lnTo>
                  <a:pt x="430115" y="559161"/>
                </a:lnTo>
                <a:lnTo>
                  <a:pt x="443697" y="558197"/>
                </a:lnTo>
                <a:lnTo>
                  <a:pt x="479846" y="544150"/>
                </a:lnTo>
                <a:lnTo>
                  <a:pt x="502411" y="522731"/>
                </a:lnTo>
                <a:close/>
              </a:path>
              <a:path w="864234" h="875664">
                <a:moveTo>
                  <a:pt x="505459" y="521207"/>
                </a:moveTo>
                <a:lnTo>
                  <a:pt x="358393" y="521207"/>
                </a:lnTo>
                <a:lnTo>
                  <a:pt x="359917" y="522731"/>
                </a:lnTo>
                <a:lnTo>
                  <a:pt x="503935" y="522731"/>
                </a:lnTo>
                <a:lnTo>
                  <a:pt x="505459" y="521207"/>
                </a:lnTo>
                <a:close/>
              </a:path>
              <a:path w="864234" h="875664">
                <a:moveTo>
                  <a:pt x="506839" y="484523"/>
                </a:moveTo>
                <a:lnTo>
                  <a:pt x="494689" y="486261"/>
                </a:lnTo>
                <a:lnTo>
                  <a:pt x="483295" y="491156"/>
                </a:lnTo>
                <a:lnTo>
                  <a:pt x="475487" y="496823"/>
                </a:lnTo>
                <a:lnTo>
                  <a:pt x="466470" y="507491"/>
                </a:lnTo>
                <a:lnTo>
                  <a:pt x="456400" y="515568"/>
                </a:lnTo>
                <a:lnTo>
                  <a:pt x="444637" y="520880"/>
                </a:lnTo>
                <a:lnTo>
                  <a:pt x="616478" y="520880"/>
                </a:lnTo>
                <a:lnTo>
                  <a:pt x="605109" y="516887"/>
                </a:lnTo>
                <a:lnTo>
                  <a:pt x="608964" y="512063"/>
                </a:lnTo>
                <a:lnTo>
                  <a:pt x="613409" y="509015"/>
                </a:lnTo>
                <a:lnTo>
                  <a:pt x="619573" y="505945"/>
                </a:lnTo>
                <a:lnTo>
                  <a:pt x="654508" y="494190"/>
                </a:lnTo>
                <a:lnTo>
                  <a:pt x="577338" y="494190"/>
                </a:lnTo>
                <a:lnTo>
                  <a:pt x="519076" y="486303"/>
                </a:lnTo>
                <a:lnTo>
                  <a:pt x="506839" y="484523"/>
                </a:lnTo>
                <a:close/>
              </a:path>
              <a:path w="864234" h="875664">
                <a:moveTo>
                  <a:pt x="354195" y="484602"/>
                </a:moveTo>
                <a:lnTo>
                  <a:pt x="294475" y="504288"/>
                </a:lnTo>
                <a:lnTo>
                  <a:pt x="395716" y="504288"/>
                </a:lnTo>
                <a:lnTo>
                  <a:pt x="388492" y="496823"/>
                </a:lnTo>
                <a:lnTo>
                  <a:pt x="378047" y="489745"/>
                </a:lnTo>
                <a:lnTo>
                  <a:pt x="366391" y="485553"/>
                </a:lnTo>
                <a:lnTo>
                  <a:pt x="354195" y="484602"/>
                </a:lnTo>
                <a:close/>
              </a:path>
              <a:path w="864234" h="875664">
                <a:moveTo>
                  <a:pt x="190491" y="487814"/>
                </a:moveTo>
                <a:lnTo>
                  <a:pt x="119867" y="487814"/>
                </a:lnTo>
                <a:lnTo>
                  <a:pt x="121411" y="489330"/>
                </a:lnTo>
                <a:lnTo>
                  <a:pt x="132047" y="497259"/>
                </a:lnTo>
                <a:lnTo>
                  <a:pt x="144138" y="501780"/>
                </a:lnTo>
                <a:lnTo>
                  <a:pt x="160945" y="501484"/>
                </a:lnTo>
                <a:lnTo>
                  <a:pt x="173682" y="498854"/>
                </a:lnTo>
                <a:lnTo>
                  <a:pt x="183361" y="494039"/>
                </a:lnTo>
                <a:lnTo>
                  <a:pt x="190491" y="487814"/>
                </a:lnTo>
                <a:close/>
              </a:path>
              <a:path w="864234" h="875664">
                <a:moveTo>
                  <a:pt x="743939" y="487829"/>
                </a:moveTo>
                <a:lnTo>
                  <a:pt x="673413" y="487829"/>
                </a:lnTo>
                <a:lnTo>
                  <a:pt x="675004" y="489330"/>
                </a:lnTo>
                <a:lnTo>
                  <a:pt x="685208" y="497039"/>
                </a:lnTo>
                <a:lnTo>
                  <a:pt x="697225" y="501575"/>
                </a:lnTo>
                <a:lnTo>
                  <a:pt x="714185" y="501416"/>
                </a:lnTo>
                <a:lnTo>
                  <a:pt x="726957" y="498900"/>
                </a:lnTo>
                <a:lnTo>
                  <a:pt x="736612" y="494190"/>
                </a:lnTo>
                <a:lnTo>
                  <a:pt x="743939" y="487829"/>
                </a:lnTo>
                <a:close/>
              </a:path>
              <a:path w="864234" h="875664">
                <a:moveTo>
                  <a:pt x="672997" y="451783"/>
                </a:moveTo>
                <a:lnTo>
                  <a:pt x="608968" y="472566"/>
                </a:lnTo>
                <a:lnTo>
                  <a:pt x="597086" y="478045"/>
                </a:lnTo>
                <a:lnTo>
                  <a:pt x="586495" y="485259"/>
                </a:lnTo>
                <a:lnTo>
                  <a:pt x="577338" y="494190"/>
                </a:lnTo>
                <a:lnTo>
                  <a:pt x="654508" y="494190"/>
                </a:lnTo>
                <a:lnTo>
                  <a:pt x="673413" y="487829"/>
                </a:lnTo>
                <a:lnTo>
                  <a:pt x="743939" y="487829"/>
                </a:lnTo>
                <a:lnTo>
                  <a:pt x="863965" y="487806"/>
                </a:lnTo>
                <a:lnTo>
                  <a:pt x="863965" y="481655"/>
                </a:lnTo>
                <a:lnTo>
                  <a:pt x="826388" y="481655"/>
                </a:lnTo>
                <a:lnTo>
                  <a:pt x="821943" y="478663"/>
                </a:lnTo>
                <a:lnTo>
                  <a:pt x="809989" y="472561"/>
                </a:lnTo>
                <a:lnTo>
                  <a:pt x="800940" y="469518"/>
                </a:lnTo>
                <a:lnTo>
                  <a:pt x="704976" y="469518"/>
                </a:lnTo>
                <a:lnTo>
                  <a:pt x="700404" y="464946"/>
                </a:lnTo>
                <a:lnTo>
                  <a:pt x="695959" y="460375"/>
                </a:lnTo>
                <a:lnTo>
                  <a:pt x="685185" y="453591"/>
                </a:lnTo>
                <a:lnTo>
                  <a:pt x="672997" y="451783"/>
                </a:lnTo>
                <a:close/>
              </a:path>
              <a:path w="864234" h="875664">
                <a:moveTo>
                  <a:pt x="118609" y="451777"/>
                </a:moveTo>
                <a:lnTo>
                  <a:pt x="53981" y="472566"/>
                </a:lnTo>
                <a:lnTo>
                  <a:pt x="48005" y="475614"/>
                </a:lnTo>
                <a:lnTo>
                  <a:pt x="41909" y="478663"/>
                </a:lnTo>
                <a:lnTo>
                  <a:pt x="37464" y="481710"/>
                </a:lnTo>
                <a:lnTo>
                  <a:pt x="272252" y="481710"/>
                </a:lnTo>
                <a:lnTo>
                  <a:pt x="266657" y="477965"/>
                </a:lnTo>
                <a:lnTo>
                  <a:pt x="243023" y="469518"/>
                </a:lnTo>
                <a:lnTo>
                  <a:pt x="149986" y="469518"/>
                </a:lnTo>
                <a:lnTo>
                  <a:pt x="145414" y="464946"/>
                </a:lnTo>
                <a:lnTo>
                  <a:pt x="140969" y="460375"/>
                </a:lnTo>
                <a:lnTo>
                  <a:pt x="130671" y="453607"/>
                </a:lnTo>
                <a:lnTo>
                  <a:pt x="118609" y="451777"/>
                </a:lnTo>
                <a:close/>
              </a:path>
              <a:path w="864234" h="875664">
                <a:moveTo>
                  <a:pt x="863979" y="37973"/>
                </a:moveTo>
                <a:lnTo>
                  <a:pt x="826290" y="37973"/>
                </a:lnTo>
                <a:lnTo>
                  <a:pt x="826388" y="481655"/>
                </a:lnTo>
                <a:lnTo>
                  <a:pt x="863965" y="481655"/>
                </a:lnTo>
                <a:lnTo>
                  <a:pt x="863979" y="37973"/>
                </a:lnTo>
                <a:close/>
              </a:path>
              <a:path w="864234" h="875664">
                <a:moveTo>
                  <a:pt x="184773" y="452054"/>
                </a:moveTo>
                <a:lnTo>
                  <a:pt x="172963" y="456375"/>
                </a:lnTo>
                <a:lnTo>
                  <a:pt x="163449" y="464946"/>
                </a:lnTo>
                <a:lnTo>
                  <a:pt x="159003" y="469518"/>
                </a:lnTo>
                <a:lnTo>
                  <a:pt x="243023" y="469518"/>
                </a:lnTo>
                <a:lnTo>
                  <a:pt x="196696" y="452963"/>
                </a:lnTo>
                <a:lnTo>
                  <a:pt x="184773" y="452054"/>
                </a:lnTo>
                <a:close/>
              </a:path>
              <a:path w="864234" h="875664">
                <a:moveTo>
                  <a:pt x="739166" y="452061"/>
                </a:moveTo>
                <a:lnTo>
                  <a:pt x="727915" y="456375"/>
                </a:lnTo>
                <a:lnTo>
                  <a:pt x="718438" y="464946"/>
                </a:lnTo>
                <a:lnTo>
                  <a:pt x="713993" y="469518"/>
                </a:lnTo>
                <a:lnTo>
                  <a:pt x="800940" y="469518"/>
                </a:lnTo>
                <a:lnTo>
                  <a:pt x="751786" y="452992"/>
                </a:lnTo>
                <a:lnTo>
                  <a:pt x="739166" y="452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33651" y="2352167"/>
            <a:ext cx="235585" cy="314325"/>
          </a:xfrm>
          <a:custGeom>
            <a:avLst/>
            <a:gdLst/>
            <a:ahLst/>
            <a:cxnLst/>
            <a:rect l="l" t="t" r="r" b="b"/>
            <a:pathLst>
              <a:path w="235584" h="314325">
                <a:moveTo>
                  <a:pt x="117515" y="0"/>
                </a:moveTo>
                <a:lnTo>
                  <a:pt x="76850" y="7695"/>
                </a:lnTo>
                <a:lnTo>
                  <a:pt x="42273" y="29028"/>
                </a:lnTo>
                <a:lnTo>
                  <a:pt x="16407" y="61369"/>
                </a:lnTo>
                <a:lnTo>
                  <a:pt x="1873" y="102089"/>
                </a:lnTo>
                <a:lnTo>
                  <a:pt x="0" y="117070"/>
                </a:lnTo>
                <a:lnTo>
                  <a:pt x="185" y="135080"/>
                </a:lnTo>
                <a:lnTo>
                  <a:pt x="3891" y="182740"/>
                </a:lnTo>
                <a:lnTo>
                  <a:pt x="12186" y="221379"/>
                </a:lnTo>
                <a:lnTo>
                  <a:pt x="30085" y="260058"/>
                </a:lnTo>
                <a:lnTo>
                  <a:pt x="64985" y="296123"/>
                </a:lnTo>
                <a:lnTo>
                  <a:pt x="111629" y="314022"/>
                </a:lnTo>
                <a:lnTo>
                  <a:pt x="127506" y="313087"/>
                </a:lnTo>
                <a:lnTo>
                  <a:pt x="164554" y="299926"/>
                </a:lnTo>
                <a:lnTo>
                  <a:pt x="189781" y="278208"/>
                </a:lnTo>
                <a:lnTo>
                  <a:pt x="125436" y="278208"/>
                </a:lnTo>
                <a:lnTo>
                  <a:pt x="112111" y="277616"/>
                </a:lnTo>
                <a:lnTo>
                  <a:pt x="69751" y="251445"/>
                </a:lnTo>
                <a:lnTo>
                  <a:pt x="49226" y="213806"/>
                </a:lnTo>
                <a:lnTo>
                  <a:pt x="40545" y="175190"/>
                </a:lnTo>
                <a:lnTo>
                  <a:pt x="37510" y="129058"/>
                </a:lnTo>
                <a:lnTo>
                  <a:pt x="38632" y="113249"/>
                </a:lnTo>
                <a:lnTo>
                  <a:pt x="53975" y="72050"/>
                </a:lnTo>
                <a:lnTo>
                  <a:pt x="83335" y="44364"/>
                </a:lnTo>
                <a:lnTo>
                  <a:pt x="108189" y="36062"/>
                </a:lnTo>
                <a:lnTo>
                  <a:pt x="199643" y="36062"/>
                </a:lnTo>
                <a:lnTo>
                  <a:pt x="190230" y="27055"/>
                </a:lnTo>
                <a:lnTo>
                  <a:pt x="155599" y="6729"/>
                </a:lnTo>
                <a:lnTo>
                  <a:pt x="129142" y="603"/>
                </a:lnTo>
                <a:lnTo>
                  <a:pt x="117515" y="0"/>
                </a:lnTo>
                <a:close/>
              </a:path>
              <a:path w="235584" h="314325">
                <a:moveTo>
                  <a:pt x="199643" y="36062"/>
                </a:moveTo>
                <a:lnTo>
                  <a:pt x="108189" y="36062"/>
                </a:lnTo>
                <a:lnTo>
                  <a:pt x="123448" y="37073"/>
                </a:lnTo>
                <a:lnTo>
                  <a:pt x="137605" y="40354"/>
                </a:lnTo>
                <a:lnTo>
                  <a:pt x="172340" y="61891"/>
                </a:lnTo>
                <a:lnTo>
                  <a:pt x="193088" y="96943"/>
                </a:lnTo>
                <a:lnTo>
                  <a:pt x="197639" y="125262"/>
                </a:lnTo>
                <a:lnTo>
                  <a:pt x="197320" y="142287"/>
                </a:lnTo>
                <a:lnTo>
                  <a:pt x="192651" y="187819"/>
                </a:lnTo>
                <a:lnTo>
                  <a:pt x="178526" y="233274"/>
                </a:lnTo>
                <a:lnTo>
                  <a:pt x="145147" y="269699"/>
                </a:lnTo>
                <a:lnTo>
                  <a:pt x="125436" y="278208"/>
                </a:lnTo>
                <a:lnTo>
                  <a:pt x="189781" y="278208"/>
                </a:lnTo>
                <a:lnTo>
                  <a:pt x="216203" y="238551"/>
                </a:lnTo>
                <a:lnTo>
                  <a:pt x="230430" y="190274"/>
                </a:lnTo>
                <a:lnTo>
                  <a:pt x="234970" y="146423"/>
                </a:lnTo>
                <a:lnTo>
                  <a:pt x="235296" y="129058"/>
                </a:lnTo>
                <a:lnTo>
                  <a:pt x="234549" y="114489"/>
                </a:lnTo>
                <a:lnTo>
                  <a:pt x="223099" y="71356"/>
                </a:lnTo>
                <a:lnTo>
                  <a:pt x="200057" y="36459"/>
                </a:lnTo>
                <a:lnTo>
                  <a:pt x="199643" y="36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5305" y="522097"/>
            <a:ext cx="11706694" cy="5741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8325" y="725487"/>
            <a:ext cx="11623674" cy="501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625" y="441388"/>
            <a:ext cx="11158601" cy="5659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801937"/>
            <a:ext cx="1162050" cy="83058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27241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8625" y="2801937"/>
            <a:ext cx="4202430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80772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τηρίων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 άλλ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αλ</a:t>
            </a:r>
            <a:r>
              <a:rPr dirty="0" sz="1400" spc="-3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πισ</a:t>
            </a:r>
            <a:r>
              <a:rPr dirty="0" sz="1400" spc="-20">
                <a:latin typeface="Calibri"/>
                <a:cs typeface="Calibri"/>
              </a:rPr>
              <a:t>μ</a:t>
            </a:r>
            <a:r>
              <a:rPr dirty="0" sz="1400">
                <a:latin typeface="Calibri"/>
                <a:cs typeface="Calibri"/>
              </a:rPr>
              <a:t>ού.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dirty="0" spc="-25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dirty="0" spc="-20"/>
              <a:t>τ</a:t>
            </a:r>
            <a:r>
              <a:rPr dirty="0" spc="-45"/>
              <a:t>ά</a:t>
            </a:r>
            <a:r>
              <a:rPr dirty="0"/>
              <a:t>διο</a:t>
            </a:r>
            <a:r>
              <a:rPr dirty="0" spc="10"/>
              <a:t> </a:t>
            </a:r>
            <a:r>
              <a:rPr dirty="0"/>
              <a:t>–</a:t>
            </a:r>
            <a:r>
              <a:rPr dirty="0" spc="-10">
                <a:latin typeface="Calibri"/>
                <a:cs typeface="Calibri"/>
              </a:rPr>
              <a:t>1</a:t>
            </a:r>
            <a:r>
              <a:rPr dirty="0">
                <a:latin typeface="Calibri"/>
                <a:cs typeface="Calibri"/>
              </a:rPr>
              <a:t>3</a:t>
            </a:r>
            <a:r>
              <a:rPr dirty="0" spc="-10">
                <a:latin typeface="Calibri"/>
                <a:cs typeface="Calibri"/>
              </a:rPr>
              <a:t> </a:t>
            </a:r>
            <a:r>
              <a:rPr dirty="0" spc="-75"/>
              <a:t>κ</a:t>
            </a:r>
            <a:r>
              <a:rPr dirty="0"/>
              <a:t>αι</a:t>
            </a:r>
            <a:r>
              <a:rPr dirty="0" spc="-10"/>
              <a:t> </a:t>
            </a:r>
            <a:r>
              <a:rPr dirty="0"/>
              <a:t>14</a:t>
            </a:r>
            <a:r>
              <a:rPr dirty="0" spc="-15"/>
              <a:t> </a:t>
            </a:r>
            <a:r>
              <a:rPr dirty="0"/>
              <a:t>Δε</a:t>
            </a:r>
            <a:r>
              <a:rPr dirty="0" spc="-45"/>
              <a:t>κ</a:t>
            </a:r>
            <a:r>
              <a:rPr dirty="0"/>
              <a:t>εμ</a:t>
            </a:r>
            <a:r>
              <a:rPr dirty="0" spc="-10"/>
              <a:t>β</a:t>
            </a:r>
            <a:r>
              <a:rPr dirty="0"/>
              <a:t>ρίου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431800" y="3754373"/>
            <a:ext cx="1202055" cy="83185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240029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</a:t>
            </a:r>
            <a:r>
              <a:rPr dirty="0" sz="1550" spc="5" b="1">
                <a:solidFill>
                  <a:srgbClr val="FFFFFF"/>
                </a:solidFill>
                <a:latin typeface="Calibri"/>
                <a:cs typeface="Calibri"/>
              </a:rPr>
              <a:t>2.11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401" y="3768661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01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τηρίων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γ</a:t>
            </a:r>
            <a:r>
              <a:rPr dirty="0" sz="1400" spc="-1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να</a:t>
            </a:r>
            <a:r>
              <a:rPr dirty="0" sz="1400" spc="-5">
                <a:latin typeface="Calibri"/>
                <a:cs typeface="Calibri"/>
              </a:rPr>
              <a:t>ι</a:t>
            </a:r>
            <a:r>
              <a:rPr dirty="0" sz="1400" spc="-30">
                <a:latin typeface="Calibri"/>
                <a:cs typeface="Calibri"/>
              </a:rPr>
              <a:t>κ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 spc="-30">
                <a:latin typeface="Calibri"/>
                <a:cs typeface="Calibri"/>
              </a:rPr>
              <a:t>ι</a:t>
            </a:r>
            <a:r>
              <a:rPr dirty="0" sz="1400" spc="-20">
                <a:latin typeface="Calibri"/>
                <a:cs typeface="Calibri"/>
              </a:rPr>
              <a:t>τ</a:t>
            </a:r>
            <a:r>
              <a:rPr dirty="0" sz="1400">
                <a:latin typeface="Calibri"/>
                <a:cs typeface="Calibri"/>
              </a:rPr>
              <a:t>σι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725987"/>
            <a:ext cx="1174750" cy="83058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9842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96.02.11.01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8625" y="4725987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59055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αλ</a:t>
            </a:r>
            <a:r>
              <a:rPr dirty="0" sz="1400" spc="-3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πι</a:t>
            </a:r>
            <a:r>
              <a:rPr dirty="0" sz="1400" spc="10">
                <a:latin typeface="Calibri"/>
                <a:cs typeface="Calibri"/>
              </a:rPr>
              <a:t>σ</a:t>
            </a:r>
            <a:r>
              <a:rPr dirty="0" sz="1400">
                <a:latin typeface="Calibri"/>
                <a:cs typeface="Calibri"/>
              </a:rPr>
              <a:t>τήρι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 γ</a:t>
            </a:r>
            <a:r>
              <a:rPr dirty="0" sz="1400" spc="-1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να</a:t>
            </a:r>
            <a:r>
              <a:rPr dirty="0" sz="1400" spc="-5">
                <a:latin typeface="Calibri"/>
                <a:cs typeface="Calibri"/>
              </a:rPr>
              <a:t>ι</a:t>
            </a:r>
            <a:r>
              <a:rPr dirty="0" sz="1400" spc="-30">
                <a:latin typeface="Calibri"/>
                <a:cs typeface="Calibri"/>
              </a:rPr>
              <a:t>κ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π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</a:t>
            </a:r>
            <a:r>
              <a:rPr dirty="0" sz="1400" spc="-15">
                <a:latin typeface="Calibri"/>
                <a:cs typeface="Calibri"/>
              </a:rPr>
              <a:t>π</a:t>
            </a:r>
            <a:r>
              <a:rPr dirty="0" sz="1400" spc="-20">
                <a:latin typeface="Calibri"/>
                <a:cs typeface="Calibri"/>
              </a:rPr>
              <a:t>α</a:t>
            </a:r>
            <a:r>
              <a:rPr dirty="0" sz="1400" spc="5">
                <a:latin typeface="Calibri"/>
                <a:cs typeface="Calibri"/>
              </a:rPr>
              <a:t>σ</a:t>
            </a:r>
            <a:r>
              <a:rPr dirty="0" sz="1400" spc="-10">
                <a:latin typeface="Calibri"/>
                <a:cs typeface="Calibri"/>
              </a:rPr>
              <a:t>χο</a:t>
            </a:r>
            <a:r>
              <a:rPr dirty="0" sz="140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>
                <a:latin typeface="Calibri"/>
                <a:cs typeface="Calibri"/>
              </a:rPr>
              <a:t>ι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 δ</a:t>
            </a:r>
            <a:r>
              <a:rPr dirty="0" sz="1400" spc="-10">
                <a:latin typeface="Calibri"/>
                <a:cs typeface="Calibri"/>
              </a:rPr>
              <a:t>ύ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ν</a:t>
            </a:r>
            <a:r>
              <a:rPr dirty="0" sz="1400" spc="-30">
                <a:latin typeface="Calibri"/>
                <a:cs typeface="Calibri"/>
              </a:rPr>
              <a:t>ί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6526" y="1916112"/>
            <a:ext cx="1106805" cy="814705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19367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70801" y="1936813"/>
            <a:ext cx="4019550" cy="7543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28384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τηρίων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ουρ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ανδρ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</a:t>
            </a:r>
            <a:r>
              <a:rPr dirty="0" sz="1400">
                <a:latin typeface="Calibri"/>
                <a:cs typeface="Calibri"/>
              </a:rPr>
              <a:t> α</a:t>
            </a:r>
            <a:r>
              <a:rPr dirty="0" sz="1400" spc="-10">
                <a:latin typeface="Calibri"/>
                <a:cs typeface="Calibri"/>
              </a:rPr>
              <a:t>γ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>
                <a:latin typeface="Calibri"/>
                <a:cs typeface="Calibri"/>
              </a:rPr>
              <a:t>ι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73826" y="2820923"/>
            <a:ext cx="1132205" cy="771525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11874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96.02.12.01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73826" y="3746436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7810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96.02.12.02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85025" y="2820923"/>
            <a:ext cx="4019550" cy="7715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128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ουρ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ίου.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97725" y="3755961"/>
            <a:ext cx="4006850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1280" marR="3175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ουρ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ίου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ή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ανδρ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π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 α</a:t>
            </a:r>
            <a:r>
              <a:rPr dirty="0" sz="1400" spc="-15">
                <a:latin typeface="Calibri"/>
                <a:cs typeface="Calibri"/>
              </a:rPr>
              <a:t>π</a:t>
            </a:r>
            <a:r>
              <a:rPr dirty="0" sz="1400" spc="-20">
                <a:latin typeface="Calibri"/>
                <a:cs typeface="Calibri"/>
              </a:rPr>
              <a:t>α</a:t>
            </a:r>
            <a:r>
              <a:rPr dirty="0" sz="1400" spc="5">
                <a:latin typeface="Calibri"/>
                <a:cs typeface="Calibri"/>
              </a:rPr>
              <a:t>σ</a:t>
            </a:r>
            <a:r>
              <a:rPr dirty="0" sz="1400" spc="-10">
                <a:latin typeface="Calibri"/>
                <a:cs typeface="Calibri"/>
              </a:rPr>
              <a:t>χο</a:t>
            </a:r>
            <a:r>
              <a:rPr dirty="0" sz="140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>
                <a:latin typeface="Calibri"/>
                <a:cs typeface="Calibri"/>
              </a:rPr>
              <a:t>ι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 δ</a:t>
            </a:r>
            <a:r>
              <a:rPr dirty="0" sz="1400" spc="-10">
                <a:latin typeface="Calibri"/>
                <a:cs typeface="Calibri"/>
              </a:rPr>
              <a:t>ύ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ν</a:t>
            </a:r>
            <a:r>
              <a:rPr dirty="0" sz="1400" spc="-30">
                <a:latin typeface="Calibri"/>
                <a:cs typeface="Calibri"/>
              </a:rPr>
              <a:t>ί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1800" y="5656262"/>
            <a:ext cx="1202055" cy="822325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07314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96.02.11.02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36725" y="5643562"/>
            <a:ext cx="4129404" cy="822325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45847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αι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αλ</a:t>
            </a:r>
            <a:r>
              <a:rPr dirty="0" sz="1400" spc="-3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πι</a:t>
            </a:r>
            <a:r>
              <a:rPr dirty="0" sz="1400" spc="10">
                <a:latin typeface="Calibri"/>
                <a:cs typeface="Calibri"/>
              </a:rPr>
              <a:t>σ</a:t>
            </a:r>
            <a:r>
              <a:rPr dirty="0" sz="1400">
                <a:latin typeface="Calibri"/>
                <a:cs typeface="Calibri"/>
              </a:rPr>
              <a:t>τήρι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 γ</a:t>
            </a:r>
            <a:r>
              <a:rPr dirty="0" sz="1400" spc="-1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να</a:t>
            </a:r>
            <a:r>
              <a:rPr dirty="0" sz="1400" spc="-5">
                <a:latin typeface="Calibri"/>
                <a:cs typeface="Calibri"/>
              </a:rPr>
              <a:t>ι</a:t>
            </a:r>
            <a:r>
              <a:rPr dirty="0" sz="1400" spc="-30">
                <a:latin typeface="Calibri"/>
                <a:cs typeface="Calibri"/>
              </a:rPr>
              <a:t>κ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π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</a:t>
            </a:r>
            <a:r>
              <a:rPr dirty="0" sz="1400" spc="-15">
                <a:latin typeface="Calibri"/>
                <a:cs typeface="Calibri"/>
              </a:rPr>
              <a:t>π</a:t>
            </a:r>
            <a:r>
              <a:rPr dirty="0" sz="1400" spc="-20">
                <a:latin typeface="Calibri"/>
                <a:cs typeface="Calibri"/>
              </a:rPr>
              <a:t>α</a:t>
            </a:r>
            <a:r>
              <a:rPr dirty="0" sz="1400" spc="5">
                <a:latin typeface="Calibri"/>
                <a:cs typeface="Calibri"/>
              </a:rPr>
              <a:t>σ</a:t>
            </a:r>
            <a:r>
              <a:rPr dirty="0" sz="1400" spc="-10">
                <a:latin typeface="Calibri"/>
                <a:cs typeface="Calibri"/>
              </a:rPr>
              <a:t>χο</a:t>
            </a:r>
            <a:r>
              <a:rPr dirty="0" sz="140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π</a:t>
            </a:r>
            <a:r>
              <a:rPr dirty="0" sz="1400">
                <a:latin typeface="Calibri"/>
                <a:cs typeface="Calibri"/>
              </a:rPr>
              <a:t>άνω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από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δ</a:t>
            </a:r>
            <a:r>
              <a:rPr dirty="0" sz="1400" spc="-10">
                <a:latin typeface="Calibri"/>
                <a:cs typeface="Calibri"/>
              </a:rPr>
              <a:t>ύ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ν</a:t>
            </a:r>
            <a:r>
              <a:rPr dirty="0" sz="1400" spc="-30">
                <a:latin typeface="Calibri"/>
                <a:cs typeface="Calibri"/>
              </a:rPr>
              <a:t>ί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10">
                <a:latin typeface="Calibri"/>
                <a:cs typeface="Calibri"/>
              </a:rPr>
              <a:t>μω</a:t>
            </a:r>
            <a:r>
              <a:rPr dirty="0" sz="1400" spc="-5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>
                <a:latin typeface="Calibri"/>
                <a:cs typeface="Calibri"/>
              </a:rPr>
              <a:t>ς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73826" y="4657788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7810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96.02.12.03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10425" y="4657788"/>
            <a:ext cx="3994150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1280" marR="3048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ουρ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ίου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ή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ομ</a:t>
            </a:r>
            <a:r>
              <a:rPr dirty="0" sz="1400" spc="-5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τηρί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ανδρ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π</a:t>
            </a:r>
            <a:r>
              <a:rPr dirty="0" sz="1400" spc="5">
                <a:latin typeface="Calibri"/>
                <a:cs typeface="Calibri"/>
              </a:rPr>
              <a:t>ο</a:t>
            </a:r>
            <a:r>
              <a:rPr dirty="0" sz="140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 α</a:t>
            </a:r>
            <a:r>
              <a:rPr dirty="0" sz="1400" spc="-15">
                <a:latin typeface="Calibri"/>
                <a:cs typeface="Calibri"/>
              </a:rPr>
              <a:t>π</a:t>
            </a:r>
            <a:r>
              <a:rPr dirty="0" sz="1400" spc="-20">
                <a:latin typeface="Calibri"/>
                <a:cs typeface="Calibri"/>
              </a:rPr>
              <a:t>α</a:t>
            </a:r>
            <a:r>
              <a:rPr dirty="0" sz="1400" spc="5">
                <a:latin typeface="Calibri"/>
                <a:cs typeface="Calibri"/>
              </a:rPr>
              <a:t>σ</a:t>
            </a:r>
            <a:r>
              <a:rPr dirty="0" sz="1400" spc="-10">
                <a:latin typeface="Calibri"/>
                <a:cs typeface="Calibri"/>
              </a:rPr>
              <a:t>χο</a:t>
            </a:r>
            <a:r>
              <a:rPr dirty="0" sz="140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π</a:t>
            </a:r>
            <a:r>
              <a:rPr dirty="0" sz="1400">
                <a:latin typeface="Calibri"/>
                <a:cs typeface="Calibri"/>
              </a:rPr>
              <a:t>άνω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από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δ</a:t>
            </a:r>
            <a:r>
              <a:rPr dirty="0" sz="1400" spc="-10">
                <a:latin typeface="Calibri"/>
                <a:cs typeface="Calibri"/>
              </a:rPr>
              <a:t>ύ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ν</a:t>
            </a:r>
            <a:r>
              <a:rPr dirty="0" sz="1400" spc="-30">
                <a:latin typeface="Calibri"/>
                <a:cs typeface="Calibri"/>
              </a:rPr>
              <a:t>ί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21451" y="5607050"/>
            <a:ext cx="1133475" cy="83058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78105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71.2</a:t>
            </a:r>
            <a:r>
              <a:rPr dirty="0" sz="1550" spc="5" b="1">
                <a:solidFill>
                  <a:srgbClr val="FFFFFF"/>
                </a:solidFill>
                <a:latin typeface="Calibri"/>
                <a:cs typeface="Calibri"/>
              </a:rPr>
              <a:t>0.14</a:t>
            </a:r>
            <a:r>
              <a:rPr dirty="0" sz="1550" spc="-5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550" spc="15" b="1">
                <a:solidFill>
                  <a:srgbClr val="FFFFFF"/>
                </a:solidFill>
                <a:latin typeface="Calibri"/>
                <a:cs typeface="Calibri"/>
              </a:rPr>
              <a:t>00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58050" y="5607050"/>
            <a:ext cx="3994150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1280" marR="53848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Υπηρ</a:t>
            </a:r>
            <a:r>
              <a:rPr dirty="0" sz="1400" spc="-3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σί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ς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τ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χ</a:t>
            </a:r>
            <a:r>
              <a:rPr dirty="0" sz="1400" spc="5">
                <a:latin typeface="Calibri"/>
                <a:cs typeface="Calibri"/>
              </a:rPr>
              <a:t>ν</a:t>
            </a:r>
            <a:r>
              <a:rPr dirty="0" sz="1400">
                <a:latin typeface="Calibri"/>
                <a:cs typeface="Calibri"/>
              </a:rPr>
              <a:t>ι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ού</a:t>
            </a:r>
            <a:r>
              <a:rPr dirty="0" sz="1400" spc="-5">
                <a:latin typeface="Calibri"/>
                <a:cs typeface="Calibri"/>
              </a:rPr>
              <a:t> ε</a:t>
            </a:r>
            <a:r>
              <a:rPr dirty="0" sz="1400">
                <a:latin typeface="Calibri"/>
                <a:cs typeface="Calibri"/>
              </a:rPr>
              <a:t>λ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 spc="5">
                <a:latin typeface="Calibri"/>
                <a:cs typeface="Calibri"/>
              </a:rPr>
              <a:t>γ</a:t>
            </a:r>
            <a:r>
              <a:rPr dirty="0" sz="1400" spc="-10">
                <a:latin typeface="Calibri"/>
                <a:cs typeface="Calibri"/>
              </a:rPr>
              <a:t>χ</a:t>
            </a:r>
            <a:r>
              <a:rPr dirty="0" sz="1400">
                <a:latin typeface="Calibri"/>
                <a:cs typeface="Calibri"/>
              </a:rPr>
              <a:t>ου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οχη</a:t>
            </a:r>
            <a:r>
              <a:rPr dirty="0" sz="1400" spc="-15">
                <a:latin typeface="Calibri"/>
                <a:cs typeface="Calibri"/>
              </a:rPr>
              <a:t>μ</a:t>
            </a:r>
            <a:r>
              <a:rPr dirty="0" sz="1400">
                <a:latin typeface="Calibri"/>
                <a:cs typeface="Calibri"/>
              </a:rPr>
              <a:t>ά</a:t>
            </a:r>
            <a:r>
              <a:rPr dirty="0" sz="1400" spc="-10">
                <a:latin typeface="Calibri"/>
                <a:cs typeface="Calibri"/>
              </a:rPr>
              <a:t>τω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οδι</a:t>
            </a:r>
            <a:r>
              <a:rPr dirty="0" sz="1400" spc="-30">
                <a:latin typeface="Calibri"/>
                <a:cs typeface="Calibri"/>
              </a:rPr>
              <a:t>κ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>
                <a:latin typeface="Calibri"/>
                <a:cs typeface="Calibri"/>
              </a:rPr>
              <a:t> μ</a:t>
            </a:r>
            <a:r>
              <a:rPr dirty="0" sz="1400" spc="-10">
                <a:latin typeface="Calibri"/>
                <a:cs typeface="Calibri"/>
              </a:rPr>
              <a:t>ε</a:t>
            </a:r>
            <a:r>
              <a:rPr dirty="0" sz="1400" spc="-20">
                <a:latin typeface="Calibri"/>
                <a:cs typeface="Calibri"/>
              </a:rPr>
              <a:t>τ</a:t>
            </a:r>
            <a:r>
              <a:rPr dirty="0" sz="1400">
                <a:latin typeface="Calibri"/>
                <a:cs typeface="Calibri"/>
              </a:rPr>
              <a:t>α</a:t>
            </a:r>
            <a:r>
              <a:rPr dirty="0" sz="1400" spc="-10">
                <a:latin typeface="Calibri"/>
                <a:cs typeface="Calibri"/>
              </a:rPr>
              <a:t>φ</a:t>
            </a:r>
            <a:r>
              <a:rPr dirty="0" sz="1400">
                <a:latin typeface="Calibri"/>
                <a:cs typeface="Calibri"/>
              </a:rPr>
              <a:t>ο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 spc="-10">
                <a:latin typeface="Calibri"/>
                <a:cs typeface="Calibri"/>
              </a:rPr>
              <a:t>ώ</a:t>
            </a:r>
            <a:r>
              <a:rPr dirty="0" sz="140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6275" y="1907235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359410">
              <a:lnSpc>
                <a:spcPct val="100000"/>
              </a:lnSpc>
            </a:pPr>
            <a:r>
              <a:rPr dirty="0" sz="1550" spc="10" b="1">
                <a:solidFill>
                  <a:srgbClr val="FFFFFF"/>
                </a:solidFill>
                <a:latin typeface="Calibri"/>
                <a:cs typeface="Calibri"/>
              </a:rPr>
              <a:t>47.61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89100" y="1920938"/>
            <a:ext cx="4162425" cy="830580"/>
          </a:xfrm>
          <a:prstGeom prst="rect">
            <a:avLst/>
          </a:prstGeom>
          <a:solidFill>
            <a:srgbClr val="BCDADF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98361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Λι</a:t>
            </a:r>
            <a:r>
              <a:rPr dirty="0" sz="1400" spc="-10">
                <a:latin typeface="Calibri"/>
                <a:cs typeface="Calibri"/>
              </a:rPr>
              <a:t>α</a:t>
            </a:r>
            <a:r>
              <a:rPr dirty="0" sz="1400">
                <a:latin typeface="Calibri"/>
                <a:cs typeface="Calibri"/>
              </a:rPr>
              <a:t>νι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ό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>
                <a:latin typeface="Calibri"/>
                <a:cs typeface="Calibri"/>
              </a:rPr>
              <a:t>μπό</a:t>
            </a:r>
            <a:r>
              <a:rPr dirty="0" sz="1400" spc="5">
                <a:latin typeface="Calibri"/>
                <a:cs typeface="Calibri"/>
              </a:rPr>
              <a:t>ρ</a:t>
            </a:r>
            <a:r>
              <a:rPr dirty="0" sz="1400">
                <a:latin typeface="Calibri"/>
                <a:cs typeface="Calibri"/>
              </a:rPr>
              <a:t>ιο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βι</a:t>
            </a:r>
            <a:r>
              <a:rPr dirty="0" sz="1400" spc="-20">
                <a:latin typeface="Calibri"/>
                <a:cs typeface="Calibri"/>
              </a:rPr>
              <a:t>β</a:t>
            </a:r>
            <a:r>
              <a:rPr dirty="0" sz="1400" spc="-15">
                <a:latin typeface="Calibri"/>
                <a:cs typeface="Calibri"/>
              </a:rPr>
              <a:t>λ</a:t>
            </a:r>
            <a:r>
              <a:rPr dirty="0" sz="1400">
                <a:latin typeface="Calibri"/>
                <a:cs typeface="Calibri"/>
              </a:rPr>
              <a:t>ί</a:t>
            </a:r>
            <a:r>
              <a:rPr dirty="0" sz="1400" spc="-10">
                <a:latin typeface="Calibri"/>
                <a:cs typeface="Calibri"/>
              </a:rPr>
              <a:t>ω</a:t>
            </a:r>
            <a:r>
              <a:rPr dirty="0" sz="1400">
                <a:latin typeface="Calibri"/>
                <a:cs typeface="Calibri"/>
              </a:rPr>
              <a:t>ν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σε</a:t>
            </a:r>
            <a:r>
              <a:rPr dirty="0" sz="1400" spc="-5">
                <a:latin typeface="Calibri"/>
                <a:cs typeface="Calibri"/>
              </a:rPr>
              <a:t> ε</a:t>
            </a:r>
            <a:r>
              <a:rPr dirty="0" sz="1400" spc="-15">
                <a:latin typeface="Calibri"/>
                <a:cs typeface="Calibri"/>
              </a:rPr>
              <a:t>ξ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 spc="-15">
                <a:latin typeface="Calibri"/>
                <a:cs typeface="Calibri"/>
              </a:rPr>
              <a:t>ι</a:t>
            </a:r>
            <a:r>
              <a:rPr dirty="0" sz="1400">
                <a:latin typeface="Calibri"/>
                <a:cs typeface="Calibri"/>
              </a:rPr>
              <a:t>δι</a:t>
            </a:r>
            <a:r>
              <a:rPr dirty="0" sz="1400" spc="-30">
                <a:latin typeface="Calibri"/>
                <a:cs typeface="Calibri"/>
              </a:rPr>
              <a:t>κ</a:t>
            </a:r>
            <a:r>
              <a:rPr dirty="0" sz="1400" spc="-5">
                <a:latin typeface="Calibri"/>
                <a:cs typeface="Calibri"/>
              </a:rPr>
              <a:t>ε</a:t>
            </a:r>
            <a:r>
              <a:rPr dirty="0" sz="1400" spc="-10">
                <a:latin typeface="Calibri"/>
                <a:cs typeface="Calibri"/>
              </a:rPr>
              <a:t>υ</a:t>
            </a:r>
            <a:r>
              <a:rPr dirty="0" sz="1400">
                <a:latin typeface="Calibri"/>
                <a:cs typeface="Calibri"/>
              </a:rPr>
              <a:t>μ</a:t>
            </a:r>
            <a:r>
              <a:rPr dirty="0" sz="1400" spc="-10">
                <a:latin typeface="Calibri"/>
                <a:cs typeface="Calibri"/>
              </a:rPr>
              <a:t>έ</a:t>
            </a:r>
            <a:r>
              <a:rPr dirty="0" sz="1400">
                <a:latin typeface="Calibri"/>
                <a:cs typeface="Calibri"/>
              </a:rPr>
              <a:t>να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5">
                <a:latin typeface="Calibri"/>
                <a:cs typeface="Calibri"/>
              </a:rPr>
              <a:t>κ</a:t>
            </a:r>
            <a:r>
              <a:rPr dirty="0" sz="1400">
                <a:latin typeface="Calibri"/>
                <a:cs typeface="Calibri"/>
              </a:rPr>
              <a:t>α</a:t>
            </a:r>
            <a:r>
              <a:rPr dirty="0" sz="1400" spc="-20">
                <a:latin typeface="Calibri"/>
                <a:cs typeface="Calibri"/>
              </a:rPr>
              <a:t>τα</a:t>
            </a:r>
            <a:r>
              <a:rPr dirty="0" sz="1400" spc="5">
                <a:latin typeface="Calibri"/>
                <a:cs typeface="Calibri"/>
              </a:rPr>
              <a:t>σ</a:t>
            </a:r>
            <a:r>
              <a:rPr dirty="0" sz="1400">
                <a:latin typeface="Calibri"/>
                <a:cs typeface="Calibri"/>
              </a:rPr>
              <a:t>τή</a:t>
            </a:r>
            <a:r>
              <a:rPr dirty="0" sz="1400" spc="-20">
                <a:latin typeface="Calibri"/>
                <a:cs typeface="Calibri"/>
              </a:rPr>
              <a:t>μ</a:t>
            </a:r>
            <a:r>
              <a:rPr dirty="0" sz="1400">
                <a:latin typeface="Calibri"/>
                <a:cs typeface="Calibri"/>
              </a:rPr>
              <a:t>α</a:t>
            </a:r>
            <a:r>
              <a:rPr dirty="0" sz="1400" spc="-20">
                <a:latin typeface="Calibri"/>
                <a:cs typeface="Calibri"/>
              </a:rPr>
              <a:t>τ</a:t>
            </a:r>
            <a:r>
              <a:rPr dirty="0" sz="140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dirty="0" spc="-25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dirty="0" spc="-20"/>
              <a:t>τ</a:t>
            </a:r>
            <a:r>
              <a:rPr dirty="0" spc="-45"/>
              <a:t>ά</a:t>
            </a:r>
            <a:r>
              <a:rPr dirty="0"/>
              <a:t>διο</a:t>
            </a:r>
            <a:r>
              <a:rPr dirty="0" spc="10"/>
              <a:t> </a:t>
            </a:r>
            <a:r>
              <a:rPr dirty="0"/>
              <a:t>– </a:t>
            </a:r>
            <a:r>
              <a:rPr dirty="0" spc="-10">
                <a:latin typeface="Calibri"/>
                <a:cs typeface="Calibri"/>
              </a:rPr>
              <a:t>1</a:t>
            </a:r>
            <a:r>
              <a:rPr dirty="0"/>
              <a:t>4</a:t>
            </a:r>
            <a:r>
              <a:rPr dirty="0" spc="-10"/>
              <a:t> </a:t>
            </a:r>
            <a:r>
              <a:rPr dirty="0"/>
              <a:t>Δε</a:t>
            </a:r>
            <a:r>
              <a:rPr dirty="0" spc="-40"/>
              <a:t>κ</a:t>
            </a:r>
            <a:r>
              <a:rPr dirty="0"/>
              <a:t>εμ</a:t>
            </a:r>
            <a:r>
              <a:rPr dirty="0" spc="-10"/>
              <a:t>β</a:t>
            </a:r>
            <a:r>
              <a:rPr dirty="0"/>
              <a:t>ρίου</a:t>
            </a:r>
          </a:p>
        </p:txBody>
      </p:sp>
      <p:sp>
        <p:nvSpPr>
          <p:cNvPr id="4" name="object 4"/>
          <p:cNvSpPr/>
          <p:nvPr/>
        </p:nvSpPr>
        <p:spPr>
          <a:xfrm>
            <a:off x="300037" y="2421001"/>
            <a:ext cx="1192530" cy="3535679"/>
          </a:xfrm>
          <a:custGeom>
            <a:avLst/>
            <a:gdLst/>
            <a:ahLst/>
            <a:cxnLst/>
            <a:rect l="l" t="t" r="r" b="b"/>
            <a:pathLst>
              <a:path w="1192530" h="3535679">
                <a:moveTo>
                  <a:pt x="0" y="3535299"/>
                </a:moveTo>
                <a:lnTo>
                  <a:pt x="1192212" y="3535299"/>
                </a:lnTo>
                <a:lnTo>
                  <a:pt x="1192212" y="0"/>
                </a:lnTo>
                <a:lnTo>
                  <a:pt x="0" y="0"/>
                </a:lnTo>
                <a:lnTo>
                  <a:pt x="0" y="3535299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8300" y="3252448"/>
            <a:ext cx="951865" cy="398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300" spc="-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Κομμ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ήρια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 και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κου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ρε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ία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300" y="4273782"/>
            <a:ext cx="1043940" cy="870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Βιβ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ιοπω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ία</a:t>
            </a:r>
            <a:endParaRPr sz="1300">
              <a:latin typeface="Calibri"/>
              <a:cs typeface="Calibri"/>
            </a:endParaRPr>
          </a:p>
          <a:p>
            <a:pPr marL="12700" marR="116839">
              <a:lnSpc>
                <a:spcPct val="100000"/>
              </a:lnSpc>
              <a:spcBef>
                <a:spcPts val="600"/>
              </a:spcBef>
            </a:pP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πρ</a:t>
            </a:r>
            <a:r>
              <a:rPr dirty="0" sz="1300" spc="-15" b="1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dirty="0" sz="13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ην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 ανα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ία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 ατ</a:t>
            </a:r>
            <a:r>
              <a:rPr dirty="0" sz="1300" spc="-15" b="1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dirty="0" sz="1300" spc="-15" b="1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.μ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9150" y="5054663"/>
            <a:ext cx="6686550" cy="433705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r>
              <a:rPr dirty="0" sz="1300" spc="-20">
                <a:latin typeface="Calibri"/>
                <a:cs typeface="Calibri"/>
              </a:rPr>
              <a:t>Άν</a:t>
            </a:r>
            <a:r>
              <a:rPr dirty="0" sz="1300" spc="-10">
                <a:latin typeface="Calibri"/>
                <a:cs typeface="Calibri"/>
              </a:rPr>
              <a:t>ω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των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1</a:t>
            </a:r>
            <a:r>
              <a:rPr dirty="0" sz="1300" spc="-5">
                <a:latin typeface="Calibri"/>
                <a:cs typeface="Calibri"/>
              </a:rPr>
              <a:t>0</a:t>
            </a:r>
            <a:r>
              <a:rPr dirty="0" sz="1300" spc="-10">
                <a:latin typeface="Calibri"/>
                <a:cs typeface="Calibri"/>
              </a:rPr>
              <a:t>0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τ.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29676" y="5070475"/>
            <a:ext cx="3222625" cy="431800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73025">
              <a:lnSpc>
                <a:spcPct val="100000"/>
              </a:lnSpc>
            </a:pPr>
            <a:r>
              <a:rPr dirty="0" sz="1300" spc="-10">
                <a:latin typeface="Calibri"/>
                <a:cs typeface="Calibri"/>
              </a:rPr>
              <a:t>+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1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άτο</a:t>
            </a:r>
            <a:r>
              <a:rPr dirty="0" sz="1300" spc="-15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ο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α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ά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15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τ.</a:t>
            </a:r>
            <a:r>
              <a:rPr dirty="0" sz="1300" spc="-15">
                <a:latin typeface="Calibri"/>
                <a:cs typeface="Calibri"/>
              </a:rPr>
              <a:t>μ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9150" y="5548312"/>
            <a:ext cx="9949180" cy="400050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r>
              <a:rPr dirty="0" sz="1300" spc="-10" b="1">
                <a:latin typeface="Calibri"/>
                <a:cs typeface="Calibri"/>
              </a:rPr>
              <a:t>Ο</a:t>
            </a:r>
            <a:r>
              <a:rPr dirty="0" sz="1300" spc="-1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πληθυσμός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τ</a:t>
            </a:r>
            <a:r>
              <a:rPr dirty="0" sz="1300" spc="-10" b="1">
                <a:latin typeface="Calibri"/>
                <a:cs typeface="Calibri"/>
              </a:rPr>
              <a:t>ων</a:t>
            </a:r>
            <a:r>
              <a:rPr dirty="0" sz="1300" spc="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π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10" b="1">
                <a:latin typeface="Calibri"/>
                <a:cs typeface="Calibri"/>
              </a:rPr>
              <a:t>λα</a:t>
            </a:r>
            <a:r>
              <a:rPr dirty="0" sz="1300" spc="-20" b="1">
                <a:latin typeface="Calibri"/>
                <a:cs typeface="Calibri"/>
              </a:rPr>
              <a:t>τ</a:t>
            </a:r>
            <a:r>
              <a:rPr dirty="0" sz="1300" spc="-10" b="1">
                <a:latin typeface="Calibri"/>
                <a:cs typeface="Calibri"/>
              </a:rPr>
              <a:t>ών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10" b="1">
                <a:latin typeface="Calibri"/>
                <a:cs typeface="Calibri"/>
              </a:rPr>
              <a:t>ίναι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10" b="1">
                <a:latin typeface="Calibri"/>
                <a:cs typeface="Calibri"/>
              </a:rPr>
              <a:t>νιαίος,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αν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10" b="1">
                <a:latin typeface="Calibri"/>
                <a:cs typeface="Calibri"/>
              </a:rPr>
              <a:t>ξαρ</a:t>
            </a:r>
            <a:r>
              <a:rPr dirty="0" sz="1300" spc="-25" b="1">
                <a:latin typeface="Calibri"/>
                <a:cs typeface="Calibri"/>
              </a:rPr>
              <a:t>τ</a:t>
            </a:r>
            <a:r>
              <a:rPr dirty="0" sz="1300" spc="-10" b="1">
                <a:latin typeface="Calibri"/>
                <a:cs typeface="Calibri"/>
              </a:rPr>
              <a:t>ή</a:t>
            </a:r>
            <a:r>
              <a:rPr dirty="0" sz="1300" spc="-20" b="1">
                <a:latin typeface="Calibri"/>
                <a:cs typeface="Calibri"/>
              </a:rPr>
              <a:t>τ</a:t>
            </a:r>
            <a:r>
              <a:rPr dirty="0" sz="1300" spc="-10" b="1">
                <a:latin typeface="Calibri"/>
                <a:cs typeface="Calibri"/>
              </a:rPr>
              <a:t>ως</a:t>
            </a:r>
            <a:r>
              <a:rPr dirty="0" sz="1300" spc="30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10" b="1">
                <a:latin typeface="Calibri"/>
                <a:cs typeface="Calibri"/>
              </a:rPr>
              <a:t>πιπ</a:t>
            </a:r>
            <a:r>
              <a:rPr dirty="0" sz="1300" spc="-20" b="1">
                <a:latin typeface="Calibri"/>
                <a:cs typeface="Calibri"/>
              </a:rPr>
              <a:t>έ</a:t>
            </a:r>
            <a:r>
              <a:rPr dirty="0" sz="1300" spc="-10" b="1">
                <a:latin typeface="Calibri"/>
                <a:cs typeface="Calibri"/>
              </a:rPr>
              <a:t>δων</a:t>
            </a:r>
            <a:r>
              <a:rPr dirty="0" sz="1300" spc="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ο</a:t>
            </a:r>
            <a:r>
              <a:rPr dirty="0" sz="1300" spc="-20" b="1">
                <a:latin typeface="Calibri"/>
                <a:cs typeface="Calibri"/>
              </a:rPr>
              <a:t>ρ</a:t>
            </a:r>
            <a:r>
              <a:rPr dirty="0" sz="1300" spc="-10" b="1">
                <a:latin typeface="Calibri"/>
                <a:cs typeface="Calibri"/>
              </a:rPr>
              <a:t>όφων.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025" y="1962213"/>
            <a:ext cx="1165225" cy="424180"/>
          </a:xfrm>
          <a:custGeom>
            <a:avLst/>
            <a:gdLst/>
            <a:ahLst/>
            <a:cxnLst/>
            <a:rect l="l" t="t" r="r" b="b"/>
            <a:pathLst>
              <a:path w="1165225" h="424180">
                <a:moveTo>
                  <a:pt x="0" y="423862"/>
                </a:moveTo>
                <a:lnTo>
                  <a:pt x="1165225" y="423862"/>
                </a:lnTo>
                <a:lnTo>
                  <a:pt x="1165225" y="0"/>
                </a:lnTo>
                <a:lnTo>
                  <a:pt x="0" y="0"/>
                </a:lnTo>
                <a:lnTo>
                  <a:pt x="0" y="423862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95427" y="1993925"/>
            <a:ext cx="862965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dirty="0" sz="1300" spc="-5" b="1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ος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πιχ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ίρησης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89150" y="2421001"/>
            <a:ext cx="9956800" cy="1586230"/>
          </a:xfrm>
          <a:custGeom>
            <a:avLst/>
            <a:gdLst/>
            <a:ahLst/>
            <a:cxnLst/>
            <a:rect l="l" t="t" r="r" b="b"/>
            <a:pathLst>
              <a:path w="9956800" h="1586229">
                <a:moveTo>
                  <a:pt x="0" y="1585849"/>
                </a:moveTo>
                <a:lnTo>
                  <a:pt x="9956800" y="1585849"/>
                </a:lnTo>
                <a:lnTo>
                  <a:pt x="9956800" y="0"/>
                </a:lnTo>
                <a:lnTo>
                  <a:pt x="0" y="0"/>
                </a:lnTo>
                <a:lnTo>
                  <a:pt x="0" y="1585849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84782" y="2528863"/>
            <a:ext cx="9645650" cy="138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0" indent="-177800">
              <a:lnSpc>
                <a:spcPct val="100000"/>
              </a:lnSpc>
              <a:buFont typeface="Wingdings"/>
              <a:buChar char=""/>
              <a:tabLst>
                <a:tab pos="191135" algn="l"/>
              </a:tabLst>
            </a:pPr>
            <a:r>
              <a:rPr dirty="0" sz="1300" spc="-20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πό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τα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η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εταξύ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θ</a:t>
            </a:r>
            <a:r>
              <a:rPr dirty="0" sz="1300" spc="-10">
                <a:latin typeface="Calibri"/>
                <a:cs typeface="Calibri"/>
              </a:rPr>
              <a:t>έ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ε</a:t>
            </a:r>
            <a:r>
              <a:rPr dirty="0" sz="1300" spc="-20">
                <a:latin typeface="Calibri"/>
                <a:cs typeface="Calibri"/>
              </a:rPr>
              <a:t>ω</a:t>
            </a:r>
            <a:r>
              <a:rPr dirty="0" sz="1300" spc="-10">
                <a:latin typeface="Calibri"/>
                <a:cs typeface="Calibri"/>
              </a:rPr>
              <a:t>ν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ερ</a:t>
            </a:r>
            <a:r>
              <a:rPr dirty="0" sz="1300" spc="-20">
                <a:latin typeface="Calibri"/>
                <a:cs typeface="Calibri"/>
              </a:rPr>
              <a:t>γ</a:t>
            </a:r>
            <a:r>
              <a:rPr dirty="0" sz="1300" spc="-10">
                <a:latin typeface="Calibri"/>
                <a:cs typeface="Calibri"/>
              </a:rPr>
              <a:t>α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ία</a:t>
            </a:r>
            <a:r>
              <a:rPr dirty="0" sz="1300" spc="-20">
                <a:latin typeface="Calibri"/>
                <a:cs typeface="Calibri"/>
              </a:rPr>
              <a:t>ς</a:t>
            </a:r>
            <a:r>
              <a:rPr dirty="0" sz="1300" spc="-5">
                <a:latin typeface="Calibri"/>
                <a:cs typeface="Calibri"/>
              </a:rPr>
              <a:t>: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2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έτρα.</a:t>
            </a:r>
            <a:endParaRPr sz="1300">
              <a:latin typeface="Calibri"/>
              <a:cs typeface="Calibri"/>
            </a:endParaRPr>
          </a:p>
          <a:p>
            <a:pPr marL="190500" indent="-177800">
              <a:lnSpc>
                <a:spcPct val="100000"/>
              </a:lnSpc>
              <a:buFont typeface="Wingdings"/>
              <a:buChar char=""/>
              <a:tabLst>
                <a:tab pos="191135" algn="l"/>
              </a:tabLst>
            </a:pPr>
            <a:r>
              <a:rPr dirty="0" sz="1300" spc="-5">
                <a:latin typeface="Calibri"/>
                <a:cs typeface="Calibri"/>
              </a:rPr>
              <a:t>Ο</a:t>
            </a:r>
            <a:r>
              <a:rPr dirty="0" sz="1300" spc="-5">
                <a:latin typeface="Calibri"/>
                <a:cs typeface="Calibri"/>
              </a:rPr>
              <a:t>ι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πελάτες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θ</a:t>
            </a:r>
            <a:r>
              <a:rPr dirty="0" sz="1300" spc="-10">
                <a:latin typeface="Calibri"/>
                <a:cs typeface="Calibri"/>
              </a:rPr>
              <a:t>α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προ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έρχο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ται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ό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ο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τό</a:t>
            </a:r>
            <a:r>
              <a:rPr dirty="0" sz="1300" spc="-5">
                <a:latin typeface="Calibri"/>
                <a:cs typeface="Calibri"/>
              </a:rPr>
              <a:t>π</a:t>
            </a:r>
            <a:r>
              <a:rPr dirty="0" sz="1300" spc="-5">
                <a:latin typeface="Calibri"/>
                <a:cs typeface="Calibri"/>
              </a:rPr>
              <a:t>ιν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ρα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τε</a:t>
            </a:r>
            <a:r>
              <a:rPr dirty="0" sz="1300" spc="-20">
                <a:latin typeface="Calibri"/>
                <a:cs typeface="Calibri"/>
              </a:rPr>
              <a:t>β</a:t>
            </a:r>
            <a:r>
              <a:rPr dirty="0" sz="1300" spc="-10">
                <a:latin typeface="Calibri"/>
                <a:cs typeface="Calibri"/>
              </a:rPr>
              <a:t>ού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έ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ω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τηλε</a:t>
            </a:r>
            <a:r>
              <a:rPr dirty="0" sz="1300" spc="-15">
                <a:latin typeface="Calibri"/>
                <a:cs typeface="Calibri"/>
              </a:rPr>
              <a:t>φ</a:t>
            </a:r>
            <a:r>
              <a:rPr dirty="0" sz="1300" spc="-10">
                <a:latin typeface="Calibri"/>
                <a:cs typeface="Calibri"/>
              </a:rPr>
              <a:t>ώ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ου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5">
                <a:latin typeface="Calibri"/>
                <a:cs typeface="Calibri"/>
              </a:rPr>
              <a:t>ι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ηλε</a:t>
            </a:r>
            <a:r>
              <a:rPr dirty="0" sz="1300" spc="-20">
                <a:latin typeface="Calibri"/>
                <a:cs typeface="Calibri"/>
              </a:rPr>
              <a:t>κ</a:t>
            </a:r>
            <a:r>
              <a:rPr dirty="0" sz="1300" spc="-10">
                <a:latin typeface="Calibri"/>
                <a:cs typeface="Calibri"/>
              </a:rPr>
              <a:t>τρονικών</a:t>
            </a:r>
            <a:r>
              <a:rPr dirty="0" sz="1300" spc="5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έ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ω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190500" marR="5080" indent="-177800">
              <a:lnSpc>
                <a:spcPct val="100000"/>
              </a:lnSpc>
              <a:buFont typeface="Wingdings"/>
              <a:buChar char=""/>
              <a:tabLst>
                <a:tab pos="191135" algn="l"/>
              </a:tabLst>
            </a:pPr>
            <a:r>
              <a:rPr dirty="0" sz="1300" spc="-5">
                <a:latin typeface="Calibri"/>
                <a:cs typeface="Calibri"/>
              </a:rPr>
              <a:t>Ο</a:t>
            </a:r>
            <a:r>
              <a:rPr dirty="0" sz="1300" spc="-5">
                <a:latin typeface="Calibri"/>
                <a:cs typeface="Calibri"/>
              </a:rPr>
              <a:t>ι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επιχειρήσ</a:t>
            </a:r>
            <a:r>
              <a:rPr dirty="0" sz="1300" spc="-20">
                <a:latin typeface="Calibri"/>
                <a:cs typeface="Calibri"/>
              </a:rPr>
              <a:t>ε</a:t>
            </a:r>
            <a:r>
              <a:rPr dirty="0" sz="1300" spc="-5">
                <a:latin typeface="Calibri"/>
                <a:cs typeface="Calibri"/>
              </a:rPr>
              <a:t>ις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οφ</a:t>
            </a:r>
            <a:r>
              <a:rPr dirty="0" sz="1300" spc="-20">
                <a:latin typeface="Calibri"/>
                <a:cs typeface="Calibri"/>
              </a:rPr>
              <a:t>ε</a:t>
            </a:r>
            <a:r>
              <a:rPr dirty="0" sz="1300" spc="-10">
                <a:latin typeface="Calibri"/>
                <a:cs typeface="Calibri"/>
              </a:rPr>
              <a:t>ίλο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ν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τά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την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η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ερή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ια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έ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αρξη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λειτο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ργίας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του</a:t>
            </a:r>
            <a:r>
              <a:rPr dirty="0" sz="1300" spc="-20">
                <a:latin typeface="Calibri"/>
                <a:cs typeface="Calibri"/>
              </a:rPr>
              <a:t>ς</a:t>
            </a:r>
            <a:r>
              <a:rPr dirty="0" sz="1300" spc="-5">
                <a:latin typeface="Calibri"/>
                <a:cs typeface="Calibri"/>
              </a:rPr>
              <a:t>,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α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πληρώ</a:t>
            </a:r>
            <a:r>
              <a:rPr dirty="0" sz="1300" spc="-15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ν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τάλογο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ε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τα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ρα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τε</a:t>
            </a:r>
            <a:r>
              <a:rPr dirty="0" sz="1300" spc="-20">
                <a:latin typeface="Calibri"/>
                <a:cs typeface="Calibri"/>
              </a:rPr>
              <a:t>β</a:t>
            </a:r>
            <a:r>
              <a:rPr dirty="0" sz="1300" spc="-10">
                <a:latin typeface="Calibri"/>
                <a:cs typeface="Calibri"/>
              </a:rPr>
              <a:t>ού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των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πελατώ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5">
                <a:latin typeface="Calibri"/>
                <a:cs typeface="Calibri"/>
              </a:rPr>
              <a:t>,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ο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οπο</a:t>
            </a:r>
            <a:r>
              <a:rPr dirty="0" sz="1300">
                <a:latin typeface="Calibri"/>
                <a:cs typeface="Calibri"/>
              </a:rPr>
              <a:t>ί</a:t>
            </a:r>
            <a:r>
              <a:rPr dirty="0" sz="1300" spc="-10">
                <a:latin typeface="Calibri"/>
                <a:cs typeface="Calibri"/>
              </a:rPr>
              <a:t>ος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θ</a:t>
            </a:r>
            <a:r>
              <a:rPr dirty="0" sz="1300" spc="-10">
                <a:latin typeface="Calibri"/>
                <a:cs typeface="Calibri"/>
              </a:rPr>
              <a:t>α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επι</a:t>
            </a:r>
            <a:r>
              <a:rPr dirty="0" sz="1300" spc="-5">
                <a:latin typeface="Calibri"/>
                <a:cs typeface="Calibri"/>
              </a:rPr>
              <a:t>δ</a:t>
            </a:r>
            <a:r>
              <a:rPr dirty="0" sz="1300" spc="-10">
                <a:latin typeface="Calibri"/>
                <a:cs typeface="Calibri"/>
              </a:rPr>
              <a:t>εικ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20">
                <a:latin typeface="Calibri"/>
                <a:cs typeface="Calibri"/>
              </a:rPr>
              <a:t>ύ</a:t>
            </a:r>
            <a:r>
              <a:rPr dirty="0" sz="1300" spc="-10">
                <a:latin typeface="Calibri"/>
                <a:cs typeface="Calibri"/>
              </a:rPr>
              <a:t>εται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τα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ελ</a:t>
            </a:r>
            <a:r>
              <a:rPr dirty="0" sz="1300" spc="-20">
                <a:latin typeface="Calibri"/>
                <a:cs typeface="Calibri"/>
              </a:rPr>
              <a:t>ε</a:t>
            </a:r>
            <a:r>
              <a:rPr dirty="0" sz="1300" spc="-10">
                <a:latin typeface="Calibri"/>
                <a:cs typeface="Calibri"/>
              </a:rPr>
              <a:t>γκτικά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όργα</a:t>
            </a:r>
            <a:r>
              <a:rPr dirty="0" sz="1300" spc="-20">
                <a:latin typeface="Calibri"/>
                <a:cs typeface="Calibri"/>
              </a:rPr>
              <a:t>ν</a:t>
            </a:r>
            <a:r>
              <a:rPr dirty="0" sz="1300" spc="-10">
                <a:latin typeface="Calibri"/>
                <a:cs typeface="Calibri"/>
              </a:rPr>
              <a:t>α.</a:t>
            </a:r>
            <a:endParaRPr sz="1300">
              <a:latin typeface="Calibri"/>
              <a:cs typeface="Calibri"/>
            </a:endParaRPr>
          </a:p>
          <a:p>
            <a:pPr marL="190500" indent="-177800">
              <a:lnSpc>
                <a:spcPct val="100000"/>
              </a:lnSpc>
              <a:buFont typeface="Wingdings"/>
              <a:buChar char=""/>
              <a:tabLst>
                <a:tab pos="191135" algn="l"/>
              </a:tabLst>
            </a:pPr>
            <a:r>
              <a:rPr dirty="0" sz="1300" spc="-10">
                <a:latin typeface="Calibri"/>
                <a:cs typeface="Calibri"/>
              </a:rPr>
              <a:t>Υποχρε</a:t>
            </a:r>
            <a:r>
              <a:rPr dirty="0" sz="1300" spc="-20">
                <a:latin typeface="Calibri"/>
                <a:cs typeface="Calibri"/>
              </a:rPr>
              <a:t>ω</a:t>
            </a:r>
            <a:r>
              <a:rPr dirty="0" sz="1300" spc="-5">
                <a:latin typeface="Calibri"/>
                <a:cs typeface="Calibri"/>
              </a:rPr>
              <a:t>τ</a:t>
            </a:r>
            <a:r>
              <a:rPr dirty="0" sz="1300">
                <a:latin typeface="Calibri"/>
                <a:cs typeface="Calibri"/>
              </a:rPr>
              <a:t>ι</a:t>
            </a:r>
            <a:r>
              <a:rPr dirty="0" sz="1300" spc="-10">
                <a:latin typeface="Calibri"/>
                <a:cs typeface="Calibri"/>
              </a:rPr>
              <a:t>κή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χρή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η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0">
                <a:latin typeface="Calibri"/>
                <a:cs typeface="Calibri"/>
              </a:rPr>
              <a:t>ά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ς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προ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τα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ίας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για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το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προ</a:t>
            </a:r>
            <a:r>
              <a:rPr dirty="0" sz="1300" spc="-20">
                <a:latin typeface="Calibri"/>
                <a:cs typeface="Calibri"/>
              </a:rPr>
              <a:t>σ</a:t>
            </a:r>
            <a:r>
              <a:rPr dirty="0" sz="1300" spc="-10">
                <a:latin typeface="Calibri"/>
                <a:cs typeface="Calibri"/>
              </a:rPr>
              <a:t>ωπ</a:t>
            </a:r>
            <a:r>
              <a:rPr dirty="0" sz="1300">
                <a:latin typeface="Calibri"/>
                <a:cs typeface="Calibri"/>
              </a:rPr>
              <a:t>ι</a:t>
            </a:r>
            <a:r>
              <a:rPr dirty="0" sz="1300" spc="-10">
                <a:latin typeface="Calibri"/>
                <a:cs typeface="Calibri"/>
              </a:rPr>
              <a:t>κό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15">
                <a:latin typeface="Calibri"/>
                <a:cs typeface="Calibri"/>
              </a:rPr>
              <a:t>α</a:t>
            </a:r>
            <a:r>
              <a:rPr dirty="0" sz="1300" spc="-5">
                <a:latin typeface="Calibri"/>
                <a:cs typeface="Calibri"/>
              </a:rPr>
              <a:t>ι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τους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πελάτε</a:t>
            </a:r>
            <a:r>
              <a:rPr dirty="0" sz="1300" spc="-20">
                <a:latin typeface="Calibri"/>
                <a:cs typeface="Calibri"/>
              </a:rPr>
              <a:t>ς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227329" indent="-214629">
              <a:lnSpc>
                <a:spcPct val="100000"/>
              </a:lnSpc>
              <a:buFont typeface="Wingdings"/>
              <a:buChar char=""/>
              <a:tabLst>
                <a:tab pos="227965" algn="l"/>
              </a:tabLst>
            </a:pPr>
            <a:r>
              <a:rPr dirty="0" sz="1300" spc="-10">
                <a:latin typeface="Calibri"/>
                <a:cs typeface="Calibri"/>
              </a:rPr>
              <a:t>Ωράρ</a:t>
            </a:r>
            <a:r>
              <a:rPr dirty="0" sz="1300">
                <a:latin typeface="Calibri"/>
                <a:cs typeface="Calibri"/>
              </a:rPr>
              <a:t>ι</a:t>
            </a:r>
            <a:r>
              <a:rPr dirty="0" sz="1300" spc="-10">
                <a:latin typeface="Calibri"/>
                <a:cs typeface="Calibri"/>
              </a:rPr>
              <a:t>ο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λειτο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ργίας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</a:t>
            </a:r>
            <a:r>
              <a:rPr dirty="0" sz="1300" spc="-10">
                <a:latin typeface="Calibri"/>
                <a:cs typeface="Calibri"/>
              </a:rPr>
              <a:t>προαιρετ</a:t>
            </a:r>
            <a:r>
              <a:rPr dirty="0" sz="1300">
                <a:latin typeface="Calibri"/>
                <a:cs typeface="Calibri"/>
              </a:rPr>
              <a:t>ι</a:t>
            </a:r>
            <a:r>
              <a:rPr dirty="0" sz="1300" spc="-10">
                <a:latin typeface="Calibri"/>
                <a:cs typeface="Calibri"/>
              </a:rPr>
              <a:t>κό)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από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7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π.</a:t>
            </a:r>
            <a:r>
              <a:rPr dirty="0" sz="1300" spc="-15">
                <a:latin typeface="Calibri"/>
                <a:cs typeface="Calibri"/>
              </a:rPr>
              <a:t>μ</a:t>
            </a:r>
            <a:r>
              <a:rPr dirty="0" sz="1300" spc="-5">
                <a:latin typeface="Calibri"/>
                <a:cs typeface="Calibri"/>
              </a:rPr>
              <a:t>.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έ</a:t>
            </a:r>
            <a:r>
              <a:rPr dirty="0" sz="1300" spc="-20">
                <a:latin typeface="Calibri"/>
                <a:cs typeface="Calibri"/>
              </a:rPr>
              <a:t>ω</a:t>
            </a:r>
            <a:r>
              <a:rPr dirty="0" sz="1300" spc="-10">
                <a:latin typeface="Calibri"/>
                <a:cs typeface="Calibri"/>
              </a:rPr>
              <a:t>ς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9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5">
                <a:latin typeface="Calibri"/>
                <a:cs typeface="Calibri"/>
              </a:rPr>
              <a:t>.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190500" indent="-177800">
              <a:lnSpc>
                <a:spcPct val="100000"/>
              </a:lnSpc>
              <a:buFont typeface="Wingdings"/>
              <a:buChar char=""/>
              <a:tabLst>
                <a:tab pos="191135" algn="l"/>
              </a:tabLst>
            </a:pPr>
            <a:r>
              <a:rPr dirty="0" sz="1300" spc="-10">
                <a:latin typeface="Calibri"/>
                <a:cs typeface="Calibri"/>
              </a:rPr>
              <a:t>Προ</a:t>
            </a:r>
            <a:r>
              <a:rPr dirty="0" sz="1300" spc="-20">
                <a:latin typeface="Calibri"/>
                <a:cs typeface="Calibri"/>
              </a:rPr>
              <a:t>α</a:t>
            </a:r>
            <a:r>
              <a:rPr dirty="0" sz="1300" spc="-10">
                <a:latin typeface="Calibri"/>
                <a:cs typeface="Calibri"/>
              </a:rPr>
              <a:t>ιρετική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λειτο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ργία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τ</a:t>
            </a:r>
            <a:r>
              <a:rPr dirty="0" sz="1300">
                <a:latin typeface="Calibri"/>
                <a:cs typeface="Calibri"/>
              </a:rPr>
              <a:t>ι</a:t>
            </a:r>
            <a:r>
              <a:rPr dirty="0" sz="1300" spc="-10">
                <a:latin typeface="Calibri"/>
                <a:cs typeface="Calibri"/>
              </a:rPr>
              <a:t>ς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Κ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10">
                <a:latin typeface="Calibri"/>
                <a:cs typeface="Calibri"/>
              </a:rPr>
              <a:t>ρια</a:t>
            </a:r>
            <a:r>
              <a:rPr dirty="0" sz="1300" spc="-15">
                <a:latin typeface="Calibri"/>
                <a:cs typeface="Calibri"/>
              </a:rPr>
              <a:t>κ</a:t>
            </a:r>
            <a:r>
              <a:rPr dirty="0" sz="1300" spc="-10">
                <a:latin typeface="Calibri"/>
                <a:cs typeface="Calibri"/>
              </a:rPr>
              <a:t>ές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,1</a:t>
            </a:r>
            <a:r>
              <a:rPr dirty="0" sz="1300" spc="5">
                <a:latin typeface="Calibri"/>
                <a:cs typeface="Calibri"/>
              </a:rPr>
              <a:t>3</a:t>
            </a:r>
            <a:r>
              <a:rPr dirty="0" sz="1300" spc="-10">
                <a:latin typeface="Calibri"/>
                <a:cs typeface="Calibri"/>
              </a:rPr>
              <a:t>-</a:t>
            </a:r>
            <a:r>
              <a:rPr dirty="0" sz="1300" spc="-10">
                <a:latin typeface="Calibri"/>
                <a:cs typeface="Calibri"/>
              </a:rPr>
              <a:t>20</a:t>
            </a:r>
            <a:r>
              <a:rPr dirty="0" sz="1300" spc="-10">
                <a:latin typeface="Calibri"/>
                <a:cs typeface="Calibri"/>
              </a:rPr>
              <a:t>-</a:t>
            </a:r>
            <a:r>
              <a:rPr dirty="0" sz="1300" spc="-10">
                <a:latin typeface="Calibri"/>
                <a:cs typeface="Calibri"/>
              </a:rPr>
              <a:t>27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Δεκ</a:t>
            </a:r>
            <a:r>
              <a:rPr dirty="0" sz="1300" spc="-20">
                <a:latin typeface="Calibri"/>
                <a:cs typeface="Calibri"/>
              </a:rPr>
              <a:t>ε</a:t>
            </a:r>
            <a:r>
              <a:rPr dirty="0" sz="1300" spc="-20">
                <a:latin typeface="Calibri"/>
                <a:cs typeface="Calibri"/>
              </a:rPr>
              <a:t>μ</a:t>
            </a:r>
            <a:r>
              <a:rPr dirty="0" sz="1300" spc="-15">
                <a:latin typeface="Calibri"/>
                <a:cs typeface="Calibri"/>
              </a:rPr>
              <a:t>β</a:t>
            </a:r>
            <a:r>
              <a:rPr dirty="0" sz="1300" spc="-10">
                <a:latin typeface="Calibri"/>
                <a:cs typeface="Calibri"/>
              </a:rPr>
              <a:t>ρίο</a:t>
            </a:r>
            <a:r>
              <a:rPr dirty="0" sz="1300" spc="-20">
                <a:latin typeface="Calibri"/>
                <a:cs typeface="Calibri"/>
              </a:rPr>
              <a:t>υ</a:t>
            </a:r>
            <a:r>
              <a:rPr dirty="0" sz="1300" spc="-5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98675" y="1968563"/>
            <a:ext cx="9939655" cy="424180"/>
          </a:xfrm>
          <a:custGeom>
            <a:avLst/>
            <a:gdLst/>
            <a:ahLst/>
            <a:cxnLst/>
            <a:rect l="l" t="t" r="r" b="b"/>
            <a:pathLst>
              <a:path w="9939655" h="424180">
                <a:moveTo>
                  <a:pt x="0" y="423862"/>
                </a:moveTo>
                <a:lnTo>
                  <a:pt x="9939274" y="423862"/>
                </a:lnTo>
                <a:lnTo>
                  <a:pt x="9939274" y="0"/>
                </a:lnTo>
                <a:lnTo>
                  <a:pt x="0" y="0"/>
                </a:lnTo>
                <a:lnTo>
                  <a:pt x="0" y="423862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67001" y="2099564"/>
            <a:ext cx="171132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0" b="1">
                <a:latin typeface="Calibri"/>
                <a:cs typeface="Calibri"/>
              </a:rPr>
              <a:t>Ειδικοί</a:t>
            </a:r>
            <a:r>
              <a:rPr dirty="0" sz="1300" spc="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ό</a:t>
            </a:r>
            <a:r>
              <a:rPr dirty="0" sz="1300" spc="-15" b="1">
                <a:latin typeface="Calibri"/>
                <a:cs typeface="Calibri"/>
              </a:rPr>
              <a:t>ρ</a:t>
            </a:r>
            <a:r>
              <a:rPr dirty="0" sz="1300" spc="-10" b="1">
                <a:latin typeface="Calibri"/>
                <a:cs typeface="Calibri"/>
              </a:rPr>
              <a:t>οι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λ</a:t>
            </a:r>
            <a:r>
              <a:rPr dirty="0" sz="1300" spc="-20" b="1">
                <a:latin typeface="Calibri"/>
                <a:cs typeface="Calibri"/>
              </a:rPr>
              <a:t>ε</a:t>
            </a:r>
            <a:r>
              <a:rPr dirty="0" sz="1300" spc="-5" b="1">
                <a:latin typeface="Calibri"/>
                <a:cs typeface="Calibri"/>
              </a:rPr>
              <a:t>ι</a:t>
            </a:r>
            <a:r>
              <a:rPr dirty="0" sz="1300" spc="-15" b="1">
                <a:latin typeface="Calibri"/>
                <a:cs typeface="Calibri"/>
              </a:rPr>
              <a:t>τ</a:t>
            </a:r>
            <a:r>
              <a:rPr dirty="0" sz="1300" spc="-10" b="1">
                <a:latin typeface="Calibri"/>
                <a:cs typeface="Calibri"/>
              </a:rPr>
              <a:t>ου</a:t>
            </a:r>
            <a:r>
              <a:rPr dirty="0" sz="1300" spc="-20" b="1">
                <a:latin typeface="Calibri"/>
                <a:cs typeface="Calibri"/>
              </a:rPr>
              <a:t>ργ</a:t>
            </a:r>
            <a:r>
              <a:rPr dirty="0" sz="1300" spc="-10" b="1">
                <a:latin typeface="Calibri"/>
                <a:cs typeface="Calibri"/>
              </a:rPr>
              <a:t>ίας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68252" y="6512624"/>
            <a:ext cx="1079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800">
                <a:latin typeface="Arial"/>
                <a:cs typeface="Arial"/>
              </a:rPr>
              <a:t>7</a:t>
            </a:fld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3443" y="1567713"/>
            <a:ext cx="686435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έτ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ρα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Τή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ησης</a:t>
            </a:r>
            <a:r>
              <a:rPr dirty="0" sz="2000" spc="-4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Απο</a:t>
            </a:r>
            <a:r>
              <a:rPr dirty="0" sz="2000" spc="20" b="1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τά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ε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ω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65" b="1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αι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dirty="0" sz="2000" spc="15" b="1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ογία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ληθυσ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ού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ανά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μ.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593088" y="4062348"/>
          <a:ext cx="9945370" cy="894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6550"/>
                <a:gridCol w="3258311"/>
              </a:tblGrid>
              <a:tr h="446913"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dirty="0" sz="1300" spc="-10" b="1">
                          <a:latin typeface="Calibri"/>
                          <a:cs typeface="Calibri"/>
                        </a:rPr>
                        <a:t>Τετ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ρ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α</a:t>
                      </a:r>
                      <a:r>
                        <a:rPr dirty="0" sz="1300" spc="-10" b="1">
                          <a:latin typeface="Calibri"/>
                          <a:cs typeface="Calibri"/>
                        </a:rPr>
                        <a:t>γ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ωνικά</a:t>
                      </a:r>
                      <a:r>
                        <a:rPr dirty="0" sz="130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μ</a:t>
                      </a:r>
                      <a:r>
                        <a:rPr dirty="0" sz="1300" spc="-10" b="1">
                          <a:latin typeface="Calibri"/>
                          <a:cs typeface="Calibri"/>
                        </a:rPr>
                        <a:t>έτ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ρ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α</a:t>
                      </a:r>
                      <a:r>
                        <a:rPr dirty="0" sz="1300" spc="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10" b="1">
                          <a:latin typeface="Calibri"/>
                          <a:cs typeface="Calibri"/>
                        </a:rPr>
                        <a:t>ε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μβα</a:t>
                      </a:r>
                      <a:r>
                        <a:rPr dirty="0" sz="1300" spc="5" b="1">
                          <a:latin typeface="Calibri"/>
                          <a:cs typeface="Calibri"/>
                        </a:rPr>
                        <a:t>δ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ού</a:t>
                      </a:r>
                      <a:r>
                        <a:rPr dirty="0" sz="13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κυ</a:t>
                      </a:r>
                      <a:r>
                        <a:rPr dirty="0" sz="1300" spc="-10" b="1">
                          <a:latin typeface="Calibri"/>
                          <a:cs typeface="Calibri"/>
                        </a:rPr>
                        <a:t>ρ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ίως</a:t>
                      </a:r>
                      <a:r>
                        <a:rPr dirty="0" sz="13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χ</a:t>
                      </a:r>
                      <a:r>
                        <a:rPr dirty="0" sz="1300" spc="5" b="1">
                          <a:latin typeface="Calibri"/>
                          <a:cs typeface="Calibri"/>
                        </a:rPr>
                        <a:t>ώ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ρ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ου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300" spc="5">
                          <a:latin typeface="Calibri"/>
                          <a:cs typeface="Calibri"/>
                        </a:rPr>
                        <a:t>π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λην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β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οη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θ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ητ</a:t>
                      </a:r>
                      <a:r>
                        <a:rPr dirty="0" sz="1300" spc="5">
                          <a:latin typeface="Calibri"/>
                          <a:cs typeface="Calibri"/>
                        </a:rPr>
                        <a:t>ι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κών</a:t>
                      </a:r>
                      <a:r>
                        <a:rPr dirty="0" sz="13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πχ</a:t>
                      </a:r>
                      <a:r>
                        <a:rPr dirty="0" sz="13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γρ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α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φ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ε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ία,</a:t>
                      </a:r>
                      <a:r>
                        <a:rPr dirty="0" sz="13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απο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θ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ήκη)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9CC6CE"/>
                    </a:solidFill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dirty="0" sz="1300" b="1">
                          <a:latin typeface="Calibri"/>
                          <a:cs typeface="Calibri"/>
                        </a:rPr>
                        <a:t>Πληθυσμός</a:t>
                      </a:r>
                      <a:r>
                        <a:rPr dirty="0" sz="1300" spc="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α</a:t>
                      </a:r>
                      <a:r>
                        <a:rPr dirty="0" sz="1300" spc="-10" b="1">
                          <a:latin typeface="Calibri"/>
                          <a:cs typeface="Calibri"/>
                        </a:rPr>
                        <a:t>τ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όμων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300" spc="5">
                          <a:latin typeface="Calibri"/>
                          <a:cs typeface="Calibri"/>
                        </a:rPr>
                        <a:t>π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ελ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ά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τε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ς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9CC6CE"/>
                    </a:solidFill>
                  </a:tcPr>
                </a:tc>
              </a:tr>
              <a:tr h="446913"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Έως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100</a:t>
                      </a:r>
                      <a:r>
                        <a:rPr dirty="0" sz="13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τ.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μ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DEEBEE"/>
                    </a:solidFill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ά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τομα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DEEB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dirty="0" spc="-25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dirty="0" spc="-20"/>
              <a:t>τ</a:t>
            </a:r>
            <a:r>
              <a:rPr dirty="0" spc="-45"/>
              <a:t>ά</a:t>
            </a:r>
            <a:r>
              <a:rPr dirty="0"/>
              <a:t>διο</a:t>
            </a:r>
            <a:r>
              <a:rPr dirty="0" spc="10"/>
              <a:t> </a:t>
            </a:r>
            <a:r>
              <a:rPr dirty="0"/>
              <a:t>– </a:t>
            </a:r>
            <a:r>
              <a:rPr dirty="0" spc="-10">
                <a:latin typeface="Calibri"/>
                <a:cs typeface="Calibri"/>
              </a:rPr>
              <a:t>1</a:t>
            </a:r>
            <a:r>
              <a:rPr dirty="0"/>
              <a:t>4</a:t>
            </a:r>
            <a:r>
              <a:rPr dirty="0" spc="-10"/>
              <a:t> </a:t>
            </a:r>
            <a:r>
              <a:rPr dirty="0"/>
              <a:t>Δε</a:t>
            </a:r>
            <a:r>
              <a:rPr dirty="0" spc="-40"/>
              <a:t>κ</a:t>
            </a:r>
            <a:r>
              <a:rPr dirty="0"/>
              <a:t>εμ</a:t>
            </a:r>
            <a:r>
              <a:rPr dirty="0" spc="-10"/>
              <a:t>β</a:t>
            </a:r>
            <a:r>
              <a:rPr dirty="0"/>
              <a:t>ρίου</a:t>
            </a:r>
          </a:p>
        </p:txBody>
      </p:sp>
      <p:sp>
        <p:nvSpPr>
          <p:cNvPr id="4" name="object 4"/>
          <p:cNvSpPr/>
          <p:nvPr/>
        </p:nvSpPr>
        <p:spPr>
          <a:xfrm>
            <a:off x="1538350" y="2630487"/>
            <a:ext cx="1104900" cy="3035300"/>
          </a:xfrm>
          <a:custGeom>
            <a:avLst/>
            <a:gdLst/>
            <a:ahLst/>
            <a:cxnLst/>
            <a:rect l="l" t="t" r="r" b="b"/>
            <a:pathLst>
              <a:path w="1104900" h="3035300">
                <a:moveTo>
                  <a:pt x="0" y="3035300"/>
                </a:moveTo>
                <a:lnTo>
                  <a:pt x="1104900" y="3035300"/>
                </a:lnTo>
                <a:lnTo>
                  <a:pt x="1104900" y="0"/>
                </a:lnTo>
                <a:lnTo>
                  <a:pt x="0" y="0"/>
                </a:lnTo>
                <a:lnTo>
                  <a:pt x="0" y="303530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6677" y="3943121"/>
            <a:ext cx="94488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71.20.14.00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ΤΕ</a:t>
            </a:r>
            <a:r>
              <a:rPr dirty="0" sz="1500" spc="5" b="1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01925" y="2633726"/>
            <a:ext cx="8066405" cy="720725"/>
          </a:xfrm>
          <a:custGeom>
            <a:avLst/>
            <a:gdLst/>
            <a:ahLst/>
            <a:cxnLst/>
            <a:rect l="l" t="t" r="r" b="b"/>
            <a:pathLst>
              <a:path w="8066405" h="720725">
                <a:moveTo>
                  <a:pt x="0" y="720725"/>
                </a:moveTo>
                <a:lnTo>
                  <a:pt x="8066151" y="720725"/>
                </a:lnTo>
                <a:lnTo>
                  <a:pt x="8066151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40891" y="1832889"/>
            <a:ext cx="8992870" cy="1295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έτ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ρα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Τή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ησης</a:t>
            </a:r>
            <a:r>
              <a:rPr dirty="0" sz="2000" spc="-4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Απο</a:t>
            </a:r>
            <a:r>
              <a:rPr dirty="0" sz="2000" spc="20" b="1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τά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εω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65" b="1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αι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dirty="0" sz="2000" spc="15" b="1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ογία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ληθυσ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ού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ανά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μ.</a:t>
            </a:r>
            <a:endParaRPr sz="2000">
              <a:latin typeface="Calibri"/>
              <a:cs typeface="Calibri"/>
            </a:endParaRPr>
          </a:p>
          <a:p>
            <a:pPr marL="78105">
              <a:lnSpc>
                <a:spcPct val="100000"/>
              </a:lnSpc>
              <a:spcBef>
                <a:spcPts val="1345"/>
              </a:spcBef>
              <a:tabLst>
                <a:tab pos="1259840" algn="l"/>
              </a:tabLst>
            </a:pP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ΑΔ	</a:t>
            </a:r>
            <a:r>
              <a:rPr dirty="0" baseline="3703" sz="2250" b="1">
                <a:latin typeface="Calibri"/>
                <a:cs typeface="Calibri"/>
              </a:rPr>
              <a:t>Ει</a:t>
            </a:r>
            <a:r>
              <a:rPr dirty="0" baseline="3703" sz="2250" spc="7" b="1">
                <a:latin typeface="Calibri"/>
                <a:cs typeface="Calibri"/>
              </a:rPr>
              <a:t>δ</a:t>
            </a:r>
            <a:r>
              <a:rPr dirty="0" baseline="3703" sz="2250" b="1">
                <a:latin typeface="Calibri"/>
                <a:cs typeface="Calibri"/>
              </a:rPr>
              <a:t>ικές</a:t>
            </a:r>
            <a:r>
              <a:rPr dirty="0" baseline="3703" sz="2250" spc="-22" b="1">
                <a:latin typeface="Calibri"/>
                <a:cs typeface="Calibri"/>
              </a:rPr>
              <a:t> </a:t>
            </a:r>
            <a:r>
              <a:rPr dirty="0" baseline="3703" sz="2250" b="1">
                <a:latin typeface="Calibri"/>
                <a:cs typeface="Calibri"/>
              </a:rPr>
              <a:t>Απαιτήσεις</a:t>
            </a:r>
            <a:endParaRPr baseline="3703" sz="22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488440" indent="-219075">
              <a:lnSpc>
                <a:spcPct val="100000"/>
              </a:lnSpc>
              <a:spcBef>
                <a:spcPts val="1230"/>
              </a:spcBef>
              <a:buFont typeface="Wingdings"/>
              <a:buChar char=""/>
              <a:tabLst>
                <a:tab pos="1489075" algn="l"/>
              </a:tabLst>
            </a:pPr>
            <a:r>
              <a:rPr dirty="0" sz="1500">
                <a:latin typeface="Calibri"/>
                <a:cs typeface="Calibri"/>
              </a:rPr>
              <a:t>Οι </a:t>
            </a:r>
            <a:r>
              <a:rPr dirty="0" sz="1500" spc="-5">
                <a:latin typeface="Calibri"/>
                <a:cs typeface="Calibri"/>
              </a:rPr>
              <a:t>π</a:t>
            </a:r>
            <a:r>
              <a:rPr dirty="0" sz="1500">
                <a:latin typeface="Calibri"/>
                <a:cs typeface="Calibri"/>
              </a:rPr>
              <a:t>ελάτες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θ</a:t>
            </a:r>
            <a:r>
              <a:rPr dirty="0" sz="1500">
                <a:latin typeface="Calibri"/>
                <a:cs typeface="Calibri"/>
              </a:rPr>
              <a:t>α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προ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έρχονται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μόνο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κατόπιν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ραντε</a:t>
            </a:r>
            <a:r>
              <a:rPr dirty="0" sz="1500" spc="-10">
                <a:latin typeface="Calibri"/>
                <a:cs typeface="Calibri"/>
              </a:rPr>
              <a:t>β</a:t>
            </a:r>
            <a:r>
              <a:rPr dirty="0" sz="1500">
                <a:latin typeface="Calibri"/>
                <a:cs typeface="Calibri"/>
              </a:rPr>
              <a:t>ού μέ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ω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τ</a:t>
            </a:r>
            <a:r>
              <a:rPr dirty="0" sz="1500" spc="-10">
                <a:latin typeface="Calibri"/>
                <a:cs typeface="Calibri"/>
              </a:rPr>
              <a:t>η</a:t>
            </a:r>
            <a:r>
              <a:rPr dirty="0" sz="1500">
                <a:latin typeface="Calibri"/>
                <a:cs typeface="Calibri"/>
              </a:rPr>
              <a:t>λεφώ</a:t>
            </a:r>
            <a:r>
              <a:rPr dirty="0" sz="1500" spc="-5">
                <a:latin typeface="Calibri"/>
                <a:cs typeface="Calibri"/>
              </a:rPr>
              <a:t>ν</a:t>
            </a:r>
            <a:r>
              <a:rPr dirty="0" sz="1500">
                <a:latin typeface="Calibri"/>
                <a:cs typeface="Calibri"/>
              </a:rPr>
              <a:t>ου και ηλεκτρονικών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μέσων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1925" y="3405187"/>
            <a:ext cx="8066405" cy="719455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286385" marR="180975" indent="-178435">
              <a:lnSpc>
                <a:spcPct val="100000"/>
              </a:lnSpc>
            </a:pPr>
            <a:r>
              <a:rPr dirty="0" sz="1500" spc="65">
                <a:latin typeface="Wingdings"/>
                <a:cs typeface="Wingdings"/>
              </a:rPr>
              <a:t></a:t>
            </a:r>
            <a:r>
              <a:rPr dirty="0" sz="1500">
                <a:latin typeface="Calibri"/>
                <a:cs typeface="Calibri"/>
              </a:rPr>
              <a:t>Οι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επ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χε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ρήσε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ς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οφε</a:t>
            </a:r>
            <a:r>
              <a:rPr dirty="0" sz="1500" spc="-10">
                <a:latin typeface="Calibri"/>
                <a:cs typeface="Calibri"/>
              </a:rPr>
              <a:t>ί</a:t>
            </a:r>
            <a:r>
              <a:rPr dirty="0" sz="1500">
                <a:latin typeface="Calibri"/>
                <a:cs typeface="Calibri"/>
              </a:rPr>
              <a:t>λουν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κατά 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ην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ημερή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ια έ</a:t>
            </a:r>
            <a:r>
              <a:rPr dirty="0" sz="1500" spc="-10">
                <a:latin typeface="Calibri"/>
                <a:cs typeface="Calibri"/>
              </a:rPr>
              <a:t>ν</a:t>
            </a:r>
            <a:r>
              <a:rPr dirty="0" sz="1500">
                <a:latin typeface="Calibri"/>
                <a:cs typeface="Calibri"/>
              </a:rPr>
              <a:t>αρξη λε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τουρ</a:t>
            </a:r>
            <a:r>
              <a:rPr dirty="0" sz="1500" spc="5">
                <a:latin typeface="Calibri"/>
                <a:cs typeface="Calibri"/>
              </a:rPr>
              <a:t>γ</a:t>
            </a:r>
            <a:r>
              <a:rPr dirty="0" sz="1500">
                <a:latin typeface="Calibri"/>
                <a:cs typeface="Calibri"/>
              </a:rPr>
              <a:t>ίας</a:t>
            </a:r>
            <a:r>
              <a:rPr dirty="0" sz="1500" spc="-10">
                <a:latin typeface="Calibri"/>
                <a:cs typeface="Calibri"/>
              </a:rPr>
              <a:t> τ</a:t>
            </a:r>
            <a:r>
              <a:rPr dirty="0" sz="1500">
                <a:latin typeface="Calibri"/>
                <a:cs typeface="Calibri"/>
              </a:rPr>
              <a:t>ους</a:t>
            </a:r>
            <a:r>
              <a:rPr dirty="0" sz="1500" spc="-5">
                <a:latin typeface="Calibri"/>
                <a:cs typeface="Calibri"/>
              </a:rPr>
              <a:t> ν</a:t>
            </a:r>
            <a:r>
              <a:rPr dirty="0" sz="1500">
                <a:latin typeface="Calibri"/>
                <a:cs typeface="Calibri"/>
              </a:rPr>
              <a:t>α </a:t>
            </a:r>
            <a:r>
              <a:rPr dirty="0" sz="1500" spc="-10">
                <a:latin typeface="Calibri"/>
                <a:cs typeface="Calibri"/>
              </a:rPr>
              <a:t>δ</a:t>
            </a:r>
            <a:r>
              <a:rPr dirty="0" sz="1500">
                <a:latin typeface="Calibri"/>
                <a:cs typeface="Calibri"/>
              </a:rPr>
              <a:t>ια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ηρούν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κατάλογο με</a:t>
            </a:r>
            <a:r>
              <a:rPr dirty="0" sz="1500">
                <a:latin typeface="Calibri"/>
                <a:cs typeface="Calibri"/>
              </a:rPr>
              <a:t> τα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ραν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εβού,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ο οποίος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θ</a:t>
            </a:r>
            <a:r>
              <a:rPr dirty="0" sz="1500">
                <a:latin typeface="Calibri"/>
                <a:cs typeface="Calibri"/>
              </a:rPr>
              <a:t>α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επ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δε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κνύεται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τα ελεγκτ</a:t>
            </a:r>
            <a:r>
              <a:rPr dirty="0" sz="1500" spc="-10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κά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όργανα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1925" y="4175125"/>
            <a:ext cx="8066405" cy="720725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8295" algn="l"/>
              </a:tabLst>
            </a:pPr>
            <a:r>
              <a:rPr dirty="0" sz="1500">
                <a:latin typeface="Calibri"/>
                <a:cs typeface="Calibri"/>
              </a:rPr>
              <a:t>Υποχρεωτ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κή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χρή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η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μά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κας </a:t>
            </a:r>
            <a:r>
              <a:rPr dirty="0" sz="1500" spc="-10">
                <a:latin typeface="Calibri"/>
                <a:cs typeface="Calibri"/>
              </a:rPr>
              <a:t>π</a:t>
            </a:r>
            <a:r>
              <a:rPr dirty="0" sz="1500">
                <a:latin typeface="Calibri"/>
                <a:cs typeface="Calibri"/>
              </a:rPr>
              <a:t>ρο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τα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ίας 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το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προ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ωπ</a:t>
            </a:r>
            <a:r>
              <a:rPr dirty="0" sz="1500" spc="-5">
                <a:latin typeface="Calibri"/>
                <a:cs typeface="Calibri"/>
              </a:rPr>
              <a:t>ι</a:t>
            </a:r>
            <a:r>
              <a:rPr dirty="0" sz="1500">
                <a:latin typeface="Calibri"/>
                <a:cs typeface="Calibri"/>
              </a:rPr>
              <a:t>κό εργα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ίας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9926" y="4946650"/>
            <a:ext cx="8054975" cy="719455"/>
          </a:xfrm>
          <a:prstGeom prst="rect">
            <a:avLst/>
          </a:prstGeom>
          <a:solidFill>
            <a:srgbClr val="DEEBEE"/>
          </a:solidFill>
        </p:spPr>
        <p:txBody>
          <a:bodyPr wrap="square" lIns="0" tIns="0" rIns="0" bIns="0" rtlCol="0" vert="horz">
            <a:spAutoFit/>
          </a:bodyPr>
          <a:lstStyle/>
          <a:p>
            <a:pPr marL="327660" indent="-219710">
              <a:lnSpc>
                <a:spcPct val="100000"/>
              </a:lnSpc>
              <a:buFont typeface="Wingdings"/>
              <a:buChar char=""/>
              <a:tabLst>
                <a:tab pos="327660" algn="l"/>
              </a:tabLst>
            </a:pPr>
            <a:r>
              <a:rPr dirty="0" sz="1500">
                <a:latin typeface="Calibri"/>
                <a:cs typeface="Calibri"/>
              </a:rPr>
              <a:t>Γάν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ια μιας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χ</a:t>
            </a:r>
            <a:r>
              <a:rPr dirty="0" sz="1500">
                <a:latin typeface="Calibri"/>
                <a:cs typeface="Calibri"/>
              </a:rPr>
              <a:t>ρή</a:t>
            </a:r>
            <a:r>
              <a:rPr dirty="0" sz="1500" spc="-10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εως και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χρή</a:t>
            </a:r>
            <a:r>
              <a:rPr dirty="0" sz="1500" spc="-15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η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αν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ι</a:t>
            </a:r>
            <a:r>
              <a:rPr dirty="0" sz="1500" spc="-15">
                <a:latin typeface="Calibri"/>
                <a:cs typeface="Calibri"/>
              </a:rPr>
              <a:t>σ</a:t>
            </a:r>
            <a:r>
              <a:rPr dirty="0" sz="1500">
                <a:latin typeface="Calibri"/>
                <a:cs typeface="Calibri"/>
              </a:rPr>
              <a:t>η</a:t>
            </a:r>
            <a:r>
              <a:rPr dirty="0" sz="1500" spc="-10">
                <a:latin typeface="Calibri"/>
                <a:cs typeface="Calibri"/>
              </a:rPr>
              <a:t>π</a:t>
            </a:r>
            <a:r>
              <a:rPr dirty="0" sz="1500" spc="-10">
                <a:latin typeface="Calibri"/>
                <a:cs typeface="Calibri"/>
              </a:rPr>
              <a:t>τ</a:t>
            </a:r>
            <a:r>
              <a:rPr dirty="0" sz="1500">
                <a:latin typeface="Calibri"/>
                <a:cs typeface="Calibri"/>
              </a:rPr>
              <a:t>ικού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92400" y="2181225"/>
            <a:ext cx="8074025" cy="415925"/>
          </a:xfrm>
          <a:custGeom>
            <a:avLst/>
            <a:gdLst/>
            <a:ahLst/>
            <a:cxnLst/>
            <a:rect l="l" t="t" r="r" b="b"/>
            <a:pathLst>
              <a:path w="8074025" h="415925">
                <a:moveTo>
                  <a:pt x="0" y="415925"/>
                </a:moveTo>
                <a:lnTo>
                  <a:pt x="8074025" y="415925"/>
                </a:lnTo>
                <a:lnTo>
                  <a:pt x="8074025" y="0"/>
                </a:lnTo>
                <a:lnTo>
                  <a:pt x="0" y="0"/>
                </a:lnTo>
                <a:lnTo>
                  <a:pt x="0" y="415925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8350" y="2171700"/>
            <a:ext cx="1106805" cy="425450"/>
          </a:xfrm>
          <a:custGeom>
            <a:avLst/>
            <a:gdLst/>
            <a:ahLst/>
            <a:cxnLst/>
            <a:rect l="l" t="t" r="r" b="b"/>
            <a:pathLst>
              <a:path w="1106805" h="425450">
                <a:moveTo>
                  <a:pt x="0" y="425450"/>
                </a:moveTo>
                <a:lnTo>
                  <a:pt x="1106487" y="425450"/>
                </a:lnTo>
                <a:lnTo>
                  <a:pt x="1106487" y="0"/>
                </a:lnTo>
                <a:lnTo>
                  <a:pt x="0" y="0"/>
                </a:lnTo>
                <a:lnTo>
                  <a:pt x="0" y="42545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668252" y="6512624"/>
            <a:ext cx="1079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800">
                <a:latin typeface="Arial"/>
                <a:cs typeface="Arial"/>
              </a:rPr>
              <a:t>7</a:t>
            </a:fld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4600" y="408051"/>
            <a:ext cx="8674100" cy="875030"/>
          </a:xfrm>
          <a:custGeom>
            <a:avLst/>
            <a:gdLst/>
            <a:ahLst/>
            <a:cxnLst/>
            <a:rect l="l" t="t" r="r" b="b"/>
            <a:pathLst>
              <a:path w="8674100" h="875030">
                <a:moveTo>
                  <a:pt x="8528304" y="0"/>
                </a:moveTo>
                <a:lnTo>
                  <a:pt x="0" y="0"/>
                </a:lnTo>
                <a:lnTo>
                  <a:pt x="0" y="728852"/>
                </a:lnTo>
                <a:lnTo>
                  <a:pt x="145796" y="874649"/>
                </a:lnTo>
                <a:lnTo>
                  <a:pt x="8674100" y="874649"/>
                </a:lnTo>
                <a:lnTo>
                  <a:pt x="8674100" y="145669"/>
                </a:lnTo>
                <a:lnTo>
                  <a:pt x="8528304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77717" y="523494"/>
            <a:ext cx="500634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9620" marR="5080" indent="-757555">
              <a:lnSpc>
                <a:spcPct val="100000"/>
              </a:lnSpc>
            </a:pP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Μέτρα</a:t>
            </a:r>
            <a:r>
              <a:rPr dirty="0" sz="2400" spc="-3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Λε</a:t>
            </a:r>
            <a:r>
              <a:rPr dirty="0" sz="2400" spc="-35" b="1" i="1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του</a:t>
            </a:r>
            <a:r>
              <a:rPr dirty="0" sz="2400" spc="-20" b="1" i="1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dirty="0" sz="2400" spc="-10" b="1" i="1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ας Λιαν</a:t>
            </a:r>
            <a:r>
              <a:rPr dirty="0" sz="2400" spc="-10" b="1" i="1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dirty="0" sz="2400" spc="-60" b="1" i="1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dirty="0" sz="2400" spc="-1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Εμ</a:t>
            </a:r>
            <a:r>
              <a:rPr dirty="0" sz="2400" spc="5" b="1" i="1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ορί</a:t>
            </a:r>
            <a:r>
              <a:rPr dirty="0" sz="2400" spc="-15" b="1" i="1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 με</a:t>
            </a:r>
            <a:r>
              <a:rPr dirty="0" sz="2400" spc="-2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dirty="0" sz="2400" spc="-35" b="1" i="1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dirty="0" sz="2400" spc="-2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dirty="0" sz="2400" spc="-20" b="1" i="1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θοδο</a:t>
            </a:r>
            <a:r>
              <a:rPr dirty="0" sz="2400" spc="-3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60" b="1" i="1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2400" spc="-10" b="1" i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ick</a:t>
            </a:r>
            <a:r>
              <a:rPr dirty="0" sz="2400" spc="-1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awa</a:t>
            </a:r>
            <a:r>
              <a:rPr dirty="0" sz="2400" spc="65" b="1" i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2400" b="1" i="1">
                <a:solidFill>
                  <a:srgbClr val="FFFFFF"/>
                </a:solidFill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100" y="1981200"/>
            <a:ext cx="1235075" cy="4641850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80645" marR="436880">
              <a:lnSpc>
                <a:spcPct val="1625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Λια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ικό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εμπ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13025" y="2768600"/>
            <a:ext cx="7229475" cy="914400"/>
          </a:xfrm>
          <a:custGeom>
            <a:avLst/>
            <a:gdLst/>
            <a:ahLst/>
            <a:cxnLst/>
            <a:rect l="l" t="t" r="r" b="b"/>
            <a:pathLst>
              <a:path w="7229475" h="914400">
                <a:moveTo>
                  <a:pt x="0" y="914400"/>
                </a:moveTo>
                <a:lnTo>
                  <a:pt x="7229475" y="914400"/>
                </a:lnTo>
                <a:lnTo>
                  <a:pt x="7229475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13025" y="3683000"/>
            <a:ext cx="7221855" cy="887730"/>
          </a:xfrm>
          <a:custGeom>
            <a:avLst/>
            <a:gdLst/>
            <a:ahLst/>
            <a:cxnLst/>
            <a:rect l="l" t="t" r="r" b="b"/>
            <a:pathLst>
              <a:path w="7221855" h="887729">
                <a:moveTo>
                  <a:pt x="0" y="887412"/>
                </a:moveTo>
                <a:lnTo>
                  <a:pt x="7221601" y="887412"/>
                </a:lnTo>
                <a:lnTo>
                  <a:pt x="7221601" y="0"/>
                </a:lnTo>
                <a:lnTo>
                  <a:pt x="0" y="0"/>
                </a:lnTo>
                <a:lnTo>
                  <a:pt x="0" y="887412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21026" y="4899025"/>
            <a:ext cx="7215505" cy="887730"/>
          </a:xfrm>
          <a:custGeom>
            <a:avLst/>
            <a:gdLst/>
            <a:ahLst/>
            <a:cxnLst/>
            <a:rect l="l" t="t" r="r" b="b"/>
            <a:pathLst>
              <a:path w="7215505" h="887729">
                <a:moveTo>
                  <a:pt x="0" y="887412"/>
                </a:moveTo>
                <a:lnTo>
                  <a:pt x="7215124" y="887412"/>
                </a:lnTo>
                <a:lnTo>
                  <a:pt x="7215124" y="0"/>
                </a:lnTo>
                <a:lnTo>
                  <a:pt x="0" y="0"/>
                </a:lnTo>
                <a:lnTo>
                  <a:pt x="0" y="887412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25725" y="1449450"/>
            <a:ext cx="7223125" cy="479425"/>
          </a:xfrm>
          <a:custGeom>
            <a:avLst/>
            <a:gdLst/>
            <a:ahLst/>
            <a:cxnLst/>
            <a:rect l="l" t="t" r="r" b="b"/>
            <a:pathLst>
              <a:path w="7223125" h="479425">
                <a:moveTo>
                  <a:pt x="0" y="479425"/>
                </a:moveTo>
                <a:lnTo>
                  <a:pt x="7223125" y="479425"/>
                </a:lnTo>
                <a:lnTo>
                  <a:pt x="7223125" y="0"/>
                </a:lnTo>
                <a:lnTo>
                  <a:pt x="0" y="0"/>
                </a:lnTo>
                <a:lnTo>
                  <a:pt x="0" y="479425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16200" y="4570412"/>
            <a:ext cx="7218680" cy="328930"/>
          </a:xfrm>
          <a:custGeom>
            <a:avLst/>
            <a:gdLst/>
            <a:ahLst/>
            <a:cxnLst/>
            <a:rect l="l" t="t" r="r" b="b"/>
            <a:pathLst>
              <a:path w="7218680" h="328929">
                <a:moveTo>
                  <a:pt x="0" y="328612"/>
                </a:moveTo>
                <a:lnTo>
                  <a:pt x="7218426" y="328612"/>
                </a:lnTo>
                <a:lnTo>
                  <a:pt x="7218426" y="0"/>
                </a:lnTo>
                <a:lnTo>
                  <a:pt x="0" y="0"/>
                </a:lnTo>
                <a:lnTo>
                  <a:pt x="0" y="328612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7675" indent="-219075">
              <a:lnSpc>
                <a:spcPct val="100000"/>
              </a:lnSpc>
              <a:buFont typeface="Wingdings"/>
              <a:buChar char=""/>
              <a:tabLst>
                <a:tab pos="448945" algn="l"/>
              </a:tabLst>
            </a:pPr>
            <a:r>
              <a:rPr dirty="0"/>
              <a:t>Έναρξη</a:t>
            </a:r>
            <a:r>
              <a:rPr dirty="0" spc="5"/>
              <a:t> </a:t>
            </a:r>
            <a:r>
              <a:rPr dirty="0"/>
              <a:t>λειτουργίας από </a:t>
            </a:r>
            <a:r>
              <a:rPr dirty="0" spc="-5"/>
              <a:t>Κ</a:t>
            </a:r>
            <a:r>
              <a:rPr dirty="0"/>
              <a:t>υριακή</a:t>
            </a:r>
            <a:r>
              <a:rPr dirty="0" spc="5"/>
              <a:t> </a:t>
            </a:r>
            <a:r>
              <a:rPr dirty="0" spc="-5"/>
              <a:t>1</a:t>
            </a:r>
            <a:r>
              <a:rPr dirty="0"/>
              <a:t>3 Δ</a:t>
            </a:r>
            <a:r>
              <a:rPr dirty="0" spc="-10"/>
              <a:t>ε</a:t>
            </a:r>
            <a:r>
              <a:rPr dirty="0"/>
              <a:t>κε</a:t>
            </a:r>
            <a:r>
              <a:rPr dirty="0" spc="-10"/>
              <a:t>μ</a:t>
            </a:r>
            <a:r>
              <a:rPr dirty="0"/>
              <a:t>β</a:t>
            </a:r>
            <a:r>
              <a:rPr dirty="0" spc="-5"/>
              <a:t>ρ</a:t>
            </a:r>
            <a:r>
              <a:rPr dirty="0"/>
              <a:t>ίο</a:t>
            </a:r>
            <a:r>
              <a:rPr dirty="0" spc="15"/>
              <a:t>υ</a:t>
            </a:r>
            <a:r>
              <a:rPr dirty="0">
                <a:latin typeface="Calibri"/>
                <a:cs typeface="Calibri"/>
              </a:rPr>
              <a:t>.</a:t>
            </a:r>
          </a:p>
          <a:p>
            <a:pPr marL="447675" indent="-219075">
              <a:lnSpc>
                <a:spcPts val="1800"/>
              </a:lnSpc>
              <a:buFont typeface="Wingdings"/>
              <a:buChar char=""/>
              <a:tabLst>
                <a:tab pos="448945" algn="l"/>
              </a:tabLst>
            </a:pPr>
            <a:r>
              <a:rPr dirty="0"/>
              <a:t>Πρ</a:t>
            </a:r>
            <a:r>
              <a:rPr dirty="0" spc="-5"/>
              <a:t>ο</a:t>
            </a:r>
            <a:r>
              <a:rPr dirty="0"/>
              <a:t>αιρετική</a:t>
            </a:r>
            <a:r>
              <a:rPr dirty="0" spc="15"/>
              <a:t> </a:t>
            </a:r>
            <a:r>
              <a:rPr dirty="0"/>
              <a:t>λειτουργία καταστη</a:t>
            </a:r>
            <a:r>
              <a:rPr dirty="0" spc="-10"/>
              <a:t>μ</a:t>
            </a:r>
            <a:r>
              <a:rPr dirty="0"/>
              <a:t>άτων, τις </a:t>
            </a:r>
            <a:r>
              <a:rPr dirty="0" spc="-10"/>
              <a:t>Κ</a:t>
            </a:r>
            <a:r>
              <a:rPr dirty="0"/>
              <a:t>υριακές</a:t>
            </a:r>
            <a:r>
              <a:rPr dirty="0" spc="5"/>
              <a:t> </a:t>
            </a:r>
            <a:r>
              <a:rPr dirty="0" spc="-5"/>
              <a:t>1</a:t>
            </a:r>
            <a:r>
              <a:rPr dirty="0" spc="5"/>
              <a:t>3</a:t>
            </a:r>
            <a:r>
              <a:rPr dirty="0" spc="-5">
                <a:latin typeface="Calibri"/>
                <a:cs typeface="Calibri"/>
              </a:rPr>
              <a:t>-</a:t>
            </a:r>
            <a:r>
              <a:rPr dirty="0" spc="-5"/>
              <a:t>2</a:t>
            </a:r>
            <a:r>
              <a:rPr dirty="0"/>
              <a:t>0</a:t>
            </a:r>
            <a:r>
              <a:rPr dirty="0" spc="25"/>
              <a:t> </a:t>
            </a:r>
            <a:r>
              <a:rPr dirty="0"/>
              <a:t>και </a:t>
            </a:r>
            <a:r>
              <a:rPr dirty="0" spc="-10"/>
              <a:t>2</a:t>
            </a:r>
            <a:r>
              <a:rPr dirty="0"/>
              <a:t>7 Δ</a:t>
            </a:r>
            <a:r>
              <a:rPr dirty="0" spc="-10"/>
              <a:t>ε</a:t>
            </a:r>
            <a:r>
              <a:rPr dirty="0"/>
              <a:t>κε</a:t>
            </a:r>
            <a:r>
              <a:rPr dirty="0" spc="-10"/>
              <a:t>μ</a:t>
            </a:r>
            <a:r>
              <a:rPr dirty="0"/>
              <a:t>β</a:t>
            </a:r>
            <a:r>
              <a:rPr dirty="0" spc="-5"/>
              <a:t>ρ</a:t>
            </a:r>
            <a:r>
              <a:rPr dirty="0"/>
              <a:t>ίου.</a:t>
            </a:r>
          </a:p>
          <a:p>
            <a:pPr marL="454025" indent="-225425">
              <a:lnSpc>
                <a:spcPts val="1920"/>
              </a:lnSpc>
              <a:buFont typeface="Wingdings"/>
              <a:buChar char=""/>
              <a:tabLst>
                <a:tab pos="455295" algn="l"/>
              </a:tabLst>
            </a:pPr>
            <a:r>
              <a:rPr dirty="0" sz="1600" spc="-10" b="0">
                <a:latin typeface="Calibri"/>
                <a:cs typeface="Calibri"/>
              </a:rPr>
              <a:t>Ωρ</a:t>
            </a:r>
            <a:r>
              <a:rPr dirty="0" sz="1600" spc="-15" b="0">
                <a:latin typeface="Calibri"/>
                <a:cs typeface="Calibri"/>
              </a:rPr>
              <a:t>ά</a:t>
            </a:r>
            <a:r>
              <a:rPr dirty="0" sz="1600" spc="-10" b="0">
                <a:latin typeface="Calibri"/>
                <a:cs typeface="Calibri"/>
              </a:rPr>
              <a:t>ρ</a:t>
            </a:r>
            <a:r>
              <a:rPr dirty="0" sz="1600" b="0">
                <a:latin typeface="Calibri"/>
                <a:cs typeface="Calibri"/>
              </a:rPr>
              <a:t>ι</a:t>
            </a:r>
            <a:r>
              <a:rPr dirty="0" sz="1600" spc="-10" b="0">
                <a:latin typeface="Calibri"/>
                <a:cs typeface="Calibri"/>
              </a:rPr>
              <a:t>ο</a:t>
            </a:r>
            <a:r>
              <a:rPr dirty="0" sz="1600" spc="15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λε</a:t>
            </a:r>
            <a:r>
              <a:rPr dirty="0" sz="1600" b="0">
                <a:latin typeface="Calibri"/>
                <a:cs typeface="Calibri"/>
              </a:rPr>
              <a:t>ι</a:t>
            </a:r>
            <a:r>
              <a:rPr dirty="0" sz="1600" spc="-10" b="0">
                <a:latin typeface="Calibri"/>
                <a:cs typeface="Calibri"/>
              </a:rPr>
              <a:t>τουργίας</a:t>
            </a:r>
            <a:r>
              <a:rPr dirty="0" sz="1600" spc="-5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(π</a:t>
            </a:r>
            <a:r>
              <a:rPr dirty="0" sz="1600" spc="-5" b="0">
                <a:latin typeface="Calibri"/>
                <a:cs typeface="Calibri"/>
              </a:rPr>
              <a:t>ρ</a:t>
            </a:r>
            <a:r>
              <a:rPr dirty="0" sz="1600" spc="-10" b="0">
                <a:latin typeface="Calibri"/>
                <a:cs typeface="Calibri"/>
              </a:rPr>
              <a:t>ο</a:t>
            </a:r>
            <a:r>
              <a:rPr dirty="0" sz="1600" spc="-20" b="0">
                <a:latin typeface="Calibri"/>
                <a:cs typeface="Calibri"/>
              </a:rPr>
              <a:t>α</a:t>
            </a:r>
            <a:r>
              <a:rPr dirty="0" sz="1600" spc="-10" b="0">
                <a:latin typeface="Calibri"/>
                <a:cs typeface="Calibri"/>
              </a:rPr>
              <a:t>ιρ</a:t>
            </a:r>
            <a:r>
              <a:rPr dirty="0" sz="1600" spc="-5" b="0">
                <a:latin typeface="Calibri"/>
                <a:cs typeface="Calibri"/>
              </a:rPr>
              <a:t>ε</a:t>
            </a:r>
            <a:r>
              <a:rPr dirty="0" sz="1600" spc="-10" b="0">
                <a:latin typeface="Calibri"/>
                <a:cs typeface="Calibri"/>
              </a:rPr>
              <a:t>τι</a:t>
            </a:r>
            <a:r>
              <a:rPr dirty="0" sz="1600" spc="-20" b="0">
                <a:latin typeface="Calibri"/>
                <a:cs typeface="Calibri"/>
              </a:rPr>
              <a:t>κ</a:t>
            </a:r>
            <a:r>
              <a:rPr dirty="0" sz="1600" spc="-10" b="0">
                <a:latin typeface="Calibri"/>
                <a:cs typeface="Calibri"/>
              </a:rPr>
              <a:t>ό)</a:t>
            </a:r>
            <a:r>
              <a:rPr dirty="0" sz="1600" spc="15" b="0">
                <a:latin typeface="Calibri"/>
                <a:cs typeface="Calibri"/>
              </a:rPr>
              <a:t> </a:t>
            </a:r>
            <a:r>
              <a:rPr dirty="0" sz="1600" spc="-15" b="0">
                <a:latin typeface="Calibri"/>
                <a:cs typeface="Calibri"/>
              </a:rPr>
              <a:t>α</a:t>
            </a:r>
            <a:r>
              <a:rPr dirty="0" sz="1600" spc="-10" b="0">
                <a:latin typeface="Calibri"/>
                <a:cs typeface="Calibri"/>
              </a:rPr>
              <a:t>πό</a:t>
            </a:r>
            <a:r>
              <a:rPr dirty="0" sz="1600" spc="15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7</a:t>
            </a:r>
            <a:r>
              <a:rPr dirty="0" sz="1600" spc="30" b="0">
                <a:latin typeface="Calibri"/>
                <a:cs typeface="Calibri"/>
              </a:rPr>
              <a:t> </a:t>
            </a:r>
            <a:r>
              <a:rPr dirty="0" sz="1600" spc="-5" b="0">
                <a:latin typeface="Calibri"/>
                <a:cs typeface="Calibri"/>
              </a:rPr>
              <a:t>π.</a:t>
            </a:r>
            <a:r>
              <a:rPr dirty="0" sz="1600" spc="-15" b="0">
                <a:latin typeface="Calibri"/>
                <a:cs typeface="Calibri"/>
              </a:rPr>
              <a:t>μ</a:t>
            </a:r>
            <a:r>
              <a:rPr dirty="0" sz="1600" spc="-5" b="0">
                <a:latin typeface="Calibri"/>
                <a:cs typeface="Calibri"/>
              </a:rPr>
              <a:t>.</a:t>
            </a:r>
            <a:r>
              <a:rPr dirty="0" sz="1600" spc="-10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έ</a:t>
            </a:r>
            <a:r>
              <a:rPr dirty="0" sz="1600" spc="-10" b="0">
                <a:latin typeface="Calibri"/>
                <a:cs typeface="Calibri"/>
              </a:rPr>
              <a:t>ω</a:t>
            </a:r>
            <a:r>
              <a:rPr dirty="0" sz="1600" spc="-10" b="0">
                <a:latin typeface="Calibri"/>
                <a:cs typeface="Calibri"/>
              </a:rPr>
              <a:t>ς</a:t>
            </a:r>
            <a:r>
              <a:rPr dirty="0" sz="1600" spc="-10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9</a:t>
            </a:r>
            <a:r>
              <a:rPr dirty="0" sz="1600" spc="5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μ.μ</a:t>
            </a:r>
            <a:endParaRPr sz="1600">
              <a:latin typeface="Calibri"/>
              <a:cs typeface="Calibri"/>
            </a:endParaRPr>
          </a:p>
          <a:p>
            <a:pPr marL="406400" marR="158115" indent="-177800">
              <a:lnSpc>
                <a:spcPct val="100000"/>
              </a:lnSpc>
              <a:spcBef>
                <a:spcPts val="535"/>
              </a:spcBef>
              <a:buFont typeface="Wingdings"/>
              <a:buChar char=""/>
              <a:tabLst>
                <a:tab pos="448945" algn="l"/>
              </a:tabLst>
            </a:pPr>
            <a:r>
              <a:rPr dirty="0" b="0">
                <a:latin typeface="Calibri"/>
                <a:cs typeface="Calibri"/>
              </a:rPr>
              <a:t>Η εξ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αποσ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άσε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ς υποχρεωτ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κή </a:t>
            </a:r>
            <a:r>
              <a:rPr dirty="0" spc="-5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ροαγορά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αγαθών (ηλεκτρον</a:t>
            </a:r>
            <a:r>
              <a:rPr dirty="0" spc="-5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κή και 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λεφω</a:t>
            </a:r>
            <a:r>
              <a:rPr dirty="0" spc="-5" b="0">
                <a:latin typeface="Calibri"/>
                <a:cs typeface="Calibri"/>
              </a:rPr>
              <a:t>ν</a:t>
            </a:r>
            <a:r>
              <a:rPr dirty="0" b="0">
                <a:latin typeface="Calibri"/>
                <a:cs typeface="Calibri"/>
              </a:rPr>
              <a:t>ική</a:t>
            </a:r>
            <a:r>
              <a:rPr dirty="0" b="0">
                <a:latin typeface="Calibri"/>
                <a:cs typeface="Calibri"/>
              </a:rPr>
              <a:t> παραγγελία) 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και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παραλα</a:t>
            </a:r>
            <a:r>
              <a:rPr dirty="0" spc="-5" b="0">
                <a:latin typeface="Calibri"/>
                <a:cs typeface="Calibri"/>
              </a:rPr>
              <a:t>β</a:t>
            </a:r>
            <a:r>
              <a:rPr dirty="0" b="0">
                <a:latin typeface="Calibri"/>
                <a:cs typeface="Calibri"/>
              </a:rPr>
              <a:t>ή 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από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έναν (</a:t>
            </a:r>
            <a:r>
              <a:rPr dirty="0" spc="-10" b="0">
                <a:latin typeface="Calibri"/>
                <a:cs typeface="Calibri"/>
              </a:rPr>
              <a:t>1</a:t>
            </a:r>
            <a:r>
              <a:rPr dirty="0" b="0">
                <a:latin typeface="Calibri"/>
                <a:cs typeface="Calibri"/>
              </a:rPr>
              <a:t>) πελά</a:t>
            </a:r>
            <a:r>
              <a:rPr dirty="0" spc="-5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και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από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ει</a:t>
            </a:r>
            <a:r>
              <a:rPr dirty="0" spc="-10" b="0">
                <a:latin typeface="Calibri"/>
                <a:cs typeface="Calibri"/>
              </a:rPr>
              <a:t>δ</a:t>
            </a:r>
            <a:r>
              <a:rPr dirty="0" b="0">
                <a:latin typeface="Calibri"/>
                <a:cs typeface="Calibri"/>
              </a:rPr>
              <a:t>ικά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δ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αμορ</a:t>
            </a:r>
            <a:r>
              <a:rPr dirty="0" spc="-5" b="0">
                <a:latin typeface="Calibri"/>
                <a:cs typeface="Calibri"/>
              </a:rPr>
              <a:t>φ</a:t>
            </a:r>
            <a:r>
              <a:rPr dirty="0" b="0">
                <a:latin typeface="Calibri"/>
                <a:cs typeface="Calibri"/>
              </a:rPr>
              <a:t>ωμένο</a:t>
            </a:r>
            <a:r>
              <a:rPr dirty="0" b="0">
                <a:latin typeface="Calibri"/>
                <a:cs typeface="Calibri"/>
              </a:rPr>
              <a:t> εξωτ</a:t>
            </a:r>
            <a:r>
              <a:rPr dirty="0" spc="-5" b="0">
                <a:latin typeface="Calibri"/>
                <a:cs typeface="Calibri"/>
              </a:rPr>
              <a:t>ε</a:t>
            </a:r>
            <a:r>
              <a:rPr dirty="0" b="0">
                <a:latin typeface="Calibri"/>
                <a:cs typeface="Calibri"/>
              </a:rPr>
              <a:t>ρικό χώρο των κατα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μάτ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ν.</a:t>
            </a:r>
          </a:p>
          <a:p>
            <a:pPr marL="228600">
              <a:lnSpc>
                <a:spcPts val="1745"/>
              </a:lnSpc>
            </a:pPr>
            <a:r>
              <a:rPr dirty="0" spc="65" b="0">
                <a:latin typeface="Wingdings"/>
                <a:cs typeface="Wingdings"/>
              </a:rPr>
              <a:t></a:t>
            </a:r>
            <a:r>
              <a:rPr dirty="0" b="0">
                <a:latin typeface="Calibri"/>
                <a:cs typeface="Calibri"/>
              </a:rPr>
              <a:t>Α</a:t>
            </a:r>
            <a:r>
              <a:rPr dirty="0" spc="-10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αγορεύεται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εί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οδος</a:t>
            </a:r>
            <a:r>
              <a:rPr dirty="0" spc="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πελατών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το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κατά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μα.</a:t>
            </a:r>
          </a:p>
          <a:p>
            <a:pPr marL="406400" marR="5080" indent="-177800">
              <a:lnSpc>
                <a:spcPts val="1800"/>
              </a:lnSpc>
              <a:spcBef>
                <a:spcPts val="5"/>
              </a:spcBef>
              <a:buFont typeface="Wingdings"/>
              <a:buChar char=""/>
              <a:tabLst>
                <a:tab pos="448945" algn="l"/>
              </a:tabLst>
            </a:pPr>
            <a:r>
              <a:rPr dirty="0" b="0">
                <a:latin typeface="Calibri"/>
                <a:cs typeface="Calibri"/>
              </a:rPr>
              <a:t>Η επ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χε</a:t>
            </a:r>
            <a:r>
              <a:rPr dirty="0" spc="-10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ρηση καταχωρεί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παραγγελία και αποσ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έλλει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τον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ελάτη,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</a:t>
            </a:r>
            <a:r>
              <a:rPr dirty="0" spc="-10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τε τ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μολόγιο</a:t>
            </a:r>
            <a:r>
              <a:rPr dirty="0" b="0">
                <a:latin typeface="Calibri"/>
                <a:cs typeface="Calibri"/>
              </a:rPr>
              <a:t> εί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ε μήνυμα,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που </a:t>
            </a:r>
            <a:r>
              <a:rPr dirty="0" spc="-10" b="0">
                <a:latin typeface="Calibri"/>
                <a:cs typeface="Calibri"/>
              </a:rPr>
              <a:t>θ</a:t>
            </a:r>
            <a:r>
              <a:rPr dirty="0" b="0">
                <a:latin typeface="Calibri"/>
                <a:cs typeface="Calibri"/>
              </a:rPr>
              <a:t>α </a:t>
            </a:r>
            <a:r>
              <a:rPr dirty="0" spc="-10" b="0">
                <a:latin typeface="Calibri"/>
                <a:cs typeface="Calibri"/>
              </a:rPr>
              <a:t>φ</a:t>
            </a:r>
            <a:r>
              <a:rPr dirty="0" b="0">
                <a:latin typeface="Calibri"/>
                <a:cs typeface="Calibri"/>
              </a:rPr>
              <a:t>έρει  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α εξής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το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χε</a:t>
            </a:r>
            <a:r>
              <a:rPr dirty="0" spc="-10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α: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α)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Επωνυμία</a:t>
            </a:r>
            <a:r>
              <a:rPr dirty="0" spc="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–</a:t>
            </a:r>
            <a:r>
              <a:rPr dirty="0" b="0">
                <a:latin typeface="Calibri"/>
                <a:cs typeface="Calibri"/>
              </a:rPr>
              <a:t>Διεύ</a:t>
            </a:r>
            <a:r>
              <a:rPr dirty="0" spc="-10" b="0">
                <a:latin typeface="Calibri"/>
                <a:cs typeface="Calibri"/>
              </a:rPr>
              <a:t>θ</a:t>
            </a:r>
            <a:r>
              <a:rPr dirty="0" b="0">
                <a:latin typeface="Calibri"/>
                <a:cs typeface="Calibri"/>
              </a:rPr>
              <a:t>υν</a:t>
            </a:r>
            <a:r>
              <a:rPr dirty="0" spc="-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–</a:t>
            </a:r>
            <a:r>
              <a:rPr dirty="0" b="0">
                <a:latin typeface="Calibri"/>
                <a:cs typeface="Calibri"/>
              </a:rPr>
              <a:t>ΑΦΜ</a:t>
            </a:r>
            <a:r>
              <a:rPr dirty="0" b="0">
                <a:latin typeface="Calibri"/>
                <a:cs typeface="Calibri"/>
              </a:rPr>
              <a:t>-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Χρονικό</a:t>
            </a:r>
            <a:r>
              <a:rPr dirty="0" b="0">
                <a:latin typeface="Calibri"/>
                <a:cs typeface="Calibri"/>
              </a:rPr>
              <a:t> δ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άσ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ημα παραλα</a:t>
            </a:r>
            <a:r>
              <a:rPr dirty="0" spc="-5" b="0">
                <a:latin typeface="Calibri"/>
                <a:cs typeface="Calibri"/>
              </a:rPr>
              <a:t>β</a:t>
            </a:r>
            <a:r>
              <a:rPr dirty="0" b="0">
                <a:latin typeface="Calibri"/>
                <a:cs typeface="Calibri"/>
              </a:rPr>
              <a:t>ή</a:t>
            </a:r>
            <a:r>
              <a:rPr dirty="0" spc="-10" b="0">
                <a:latin typeface="Calibri"/>
                <a:cs typeface="Calibri"/>
              </a:rPr>
              <a:t>ς</a:t>
            </a:r>
            <a:r>
              <a:rPr dirty="0" b="0">
                <a:latin typeface="Calibri"/>
                <a:cs typeface="Calibri"/>
              </a:rPr>
              <a:t>.</a:t>
            </a:r>
          </a:p>
          <a:p>
            <a:pPr marL="447675" indent="-219075">
              <a:lnSpc>
                <a:spcPts val="1739"/>
              </a:lnSpc>
              <a:buFont typeface="Wingdings"/>
              <a:buChar char=""/>
              <a:tabLst>
                <a:tab pos="448945" algn="l"/>
              </a:tabLst>
            </a:pPr>
            <a:r>
              <a:rPr dirty="0" b="0">
                <a:latin typeface="Calibri"/>
                <a:cs typeface="Calibri"/>
              </a:rPr>
              <a:t>Πληρωμή μόνο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ηλεκτρονικά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και με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P</a:t>
            </a:r>
            <a:r>
              <a:rPr dirty="0" spc="-5" b="0">
                <a:latin typeface="Calibri"/>
                <a:cs typeface="Calibri"/>
              </a:rPr>
              <a:t>OS</a:t>
            </a:r>
            <a:r>
              <a:rPr dirty="0" b="0">
                <a:latin typeface="Calibri"/>
                <a:cs typeface="Calibri"/>
              </a:rPr>
              <a:t>.</a:t>
            </a:r>
          </a:p>
          <a:p>
            <a:pPr marL="451484" indent="-219710">
              <a:lnSpc>
                <a:spcPct val="100000"/>
              </a:lnSpc>
              <a:spcBef>
                <a:spcPts val="180"/>
              </a:spcBef>
              <a:buFont typeface="Wingdings"/>
              <a:buChar char=""/>
              <a:tabLst>
                <a:tab pos="452120" algn="l"/>
              </a:tabLst>
            </a:pPr>
            <a:r>
              <a:rPr dirty="0" b="0">
                <a:latin typeface="Calibri"/>
                <a:cs typeface="Calibri"/>
              </a:rPr>
              <a:t>Α</a:t>
            </a:r>
            <a:r>
              <a:rPr dirty="0" spc="-10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ό</a:t>
            </a:r>
            <a:r>
              <a:rPr dirty="0" spc="-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/>
              <a:t>δύο</a:t>
            </a:r>
            <a:r>
              <a:rPr dirty="0" spc="-10"/>
              <a:t> </a:t>
            </a:r>
            <a:r>
              <a:rPr dirty="0"/>
              <a:t>(</a:t>
            </a:r>
            <a:r>
              <a:rPr dirty="0" spc="-5"/>
              <a:t>2</a:t>
            </a:r>
            <a:r>
              <a:rPr dirty="0"/>
              <a:t>) </a:t>
            </a:r>
            <a:r>
              <a:rPr dirty="0" b="0">
                <a:latin typeface="Calibri"/>
                <a:cs typeface="Calibri"/>
              </a:rPr>
              <a:t>μέτρων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μεταξύ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πελατών και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έως</a:t>
            </a:r>
            <a:r>
              <a:rPr dirty="0" spc="10" b="0">
                <a:latin typeface="Calibri"/>
                <a:cs typeface="Calibri"/>
              </a:rPr>
              <a:t> </a:t>
            </a:r>
            <a:r>
              <a:rPr dirty="0"/>
              <a:t>9</a:t>
            </a:r>
            <a:r>
              <a:rPr dirty="0" spc="-5"/>
              <a:t> </a:t>
            </a:r>
            <a:r>
              <a:rPr dirty="0"/>
              <a:t>άτ</a:t>
            </a:r>
            <a:r>
              <a:rPr dirty="0" spc="-10"/>
              <a:t>ο</a:t>
            </a:r>
            <a:r>
              <a:rPr dirty="0" spc="-5"/>
              <a:t>μ</a:t>
            </a:r>
            <a:r>
              <a:rPr dirty="0"/>
              <a:t>α</a:t>
            </a:r>
            <a:r>
              <a:rPr dirty="0" spc="20"/>
              <a:t> </a:t>
            </a:r>
            <a:r>
              <a:rPr dirty="0" b="0">
                <a:latin typeface="Calibri"/>
                <a:cs typeface="Calibri"/>
              </a:rPr>
              <a:t>παρόν</a:t>
            </a:r>
            <a:r>
              <a:rPr dirty="0" spc="-5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α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(ουρά).</a:t>
            </a:r>
          </a:p>
          <a:p>
            <a:pPr marL="414655" marR="48260" indent="-178435">
              <a:lnSpc>
                <a:spcPct val="100000"/>
              </a:lnSpc>
              <a:spcBef>
                <a:spcPts val="180"/>
              </a:spcBef>
            </a:pPr>
            <a:r>
              <a:rPr dirty="0" spc="65" b="0">
                <a:latin typeface="Wingdings"/>
                <a:cs typeface="Wingdings"/>
              </a:rPr>
              <a:t></a:t>
            </a:r>
            <a:r>
              <a:rPr dirty="0" b="0">
                <a:latin typeface="Calibri"/>
                <a:cs typeface="Calibri"/>
              </a:rPr>
              <a:t>Α</a:t>
            </a:r>
            <a:r>
              <a:rPr dirty="0" spc="-10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ο</a:t>
            </a:r>
            <a:r>
              <a:rPr dirty="0" spc="-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τολή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SM</a:t>
            </a:r>
            <a:r>
              <a:rPr dirty="0" b="0">
                <a:latin typeface="Calibri"/>
                <a:cs typeface="Calibri"/>
              </a:rPr>
              <a:t>S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το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1303</a:t>
            </a:r>
            <a:r>
              <a:rPr dirty="0" b="0">
                <a:latin typeface="Calibri"/>
                <a:cs typeface="Calibri"/>
              </a:rPr>
              <a:t>3</a:t>
            </a:r>
            <a:r>
              <a:rPr dirty="0" spc="2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με 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επ</a:t>
            </a:r>
            <a:r>
              <a:rPr dirty="0" spc="-5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λογή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2 «Μετά</a:t>
            </a:r>
            <a:r>
              <a:rPr dirty="0" spc="-10" b="0">
                <a:latin typeface="Calibri"/>
                <a:cs typeface="Calibri"/>
              </a:rPr>
              <a:t>β</a:t>
            </a:r>
            <a:r>
              <a:rPr dirty="0" b="0">
                <a:latin typeface="Calibri"/>
                <a:cs typeface="Calibri"/>
              </a:rPr>
              <a:t>αση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ε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λει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ουρ</a:t>
            </a:r>
            <a:r>
              <a:rPr dirty="0" spc="5" b="0">
                <a:latin typeface="Calibri"/>
                <a:cs typeface="Calibri"/>
              </a:rPr>
              <a:t>γ</a:t>
            </a:r>
            <a:r>
              <a:rPr dirty="0" b="0">
                <a:latin typeface="Calibri"/>
                <a:cs typeface="Calibri"/>
              </a:rPr>
              <a:t>ία κα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άσ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ημα</a:t>
            </a:r>
            <a:r>
              <a:rPr dirty="0" b="0">
                <a:latin typeface="Calibri"/>
                <a:cs typeface="Calibri"/>
              </a:rPr>
              <a:t> προμη</a:t>
            </a:r>
            <a:r>
              <a:rPr dirty="0" spc="-5" b="0">
                <a:latin typeface="Calibri"/>
                <a:cs typeface="Calibri"/>
              </a:rPr>
              <a:t>θ</a:t>
            </a:r>
            <a:r>
              <a:rPr dirty="0" b="0">
                <a:latin typeface="Calibri"/>
                <a:cs typeface="Calibri"/>
              </a:rPr>
              <a:t>ειών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αγαθών πρώτης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ανάγκης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(</a:t>
            </a:r>
            <a:r>
              <a:rPr dirty="0" spc="-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ούπερ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μάρκετ,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μί</a:t>
            </a:r>
            <a:r>
              <a:rPr dirty="0" spc="-5" b="0">
                <a:latin typeface="Calibri"/>
                <a:cs typeface="Calibri"/>
              </a:rPr>
              <a:t>ν</a:t>
            </a:r>
            <a:r>
              <a:rPr dirty="0" b="0">
                <a:latin typeface="Calibri"/>
                <a:cs typeface="Calibri"/>
              </a:rPr>
              <a:t>ι μάρκετ)»,</a:t>
            </a:r>
            <a:r>
              <a:rPr dirty="0" spc="-2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ή 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με 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ο έν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υπ</a:t>
            </a:r>
            <a:r>
              <a:rPr dirty="0" spc="20" b="0">
                <a:latin typeface="Calibri"/>
                <a:cs typeface="Calibri"/>
              </a:rPr>
              <a:t>ο</a:t>
            </a:r>
            <a:r>
              <a:rPr dirty="0" b="0">
                <a:latin typeface="Calibri"/>
                <a:cs typeface="Calibri"/>
              </a:rPr>
              <a:t>- </a:t>
            </a:r>
            <a:r>
              <a:rPr dirty="0" spc="-5" b="0">
                <a:latin typeface="Calibri"/>
                <a:cs typeface="Calibri"/>
              </a:rPr>
              <a:t>β</a:t>
            </a:r>
            <a:r>
              <a:rPr dirty="0" b="0">
                <a:latin typeface="Calibri"/>
                <a:cs typeface="Calibri"/>
              </a:rPr>
              <a:t>εβα</a:t>
            </a:r>
            <a:r>
              <a:rPr dirty="0" spc="-10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ω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κίνη</a:t>
            </a:r>
            <a:r>
              <a:rPr dirty="0" spc="-1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ης ή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με χε</a:t>
            </a:r>
            <a:r>
              <a:rPr dirty="0" spc="-10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ρόγ</a:t>
            </a:r>
            <a:r>
              <a:rPr dirty="0" spc="5" b="0">
                <a:latin typeface="Calibri"/>
                <a:cs typeface="Calibri"/>
              </a:rPr>
              <a:t>ρ</a:t>
            </a:r>
            <a:r>
              <a:rPr dirty="0" b="0">
                <a:latin typeface="Calibri"/>
                <a:cs typeface="Calibri"/>
              </a:rPr>
              <a:t>αφη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β</a:t>
            </a:r>
            <a:r>
              <a:rPr dirty="0" b="0">
                <a:latin typeface="Calibri"/>
                <a:cs typeface="Calibri"/>
              </a:rPr>
              <a:t>εβα</a:t>
            </a:r>
            <a:r>
              <a:rPr dirty="0" spc="-10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ω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3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κίνη</a:t>
            </a:r>
            <a:r>
              <a:rPr dirty="0" spc="-1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-10" b="0">
                <a:latin typeface="Calibri"/>
                <a:cs typeface="Calibri"/>
              </a:rPr>
              <a:t>ς</a:t>
            </a:r>
            <a:r>
              <a:rPr dirty="0" b="0">
                <a:latin typeface="Calibri"/>
                <a:cs typeface="Calibri"/>
              </a:rPr>
              <a:t>,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πλέον </a:t>
            </a:r>
            <a:r>
              <a:rPr dirty="0" spc="-10" b="0">
                <a:latin typeface="Calibri"/>
                <a:cs typeface="Calibri"/>
              </a:rPr>
              <a:t>δ</a:t>
            </a:r>
            <a:r>
              <a:rPr dirty="0" b="0">
                <a:latin typeface="Calibri"/>
                <a:cs typeface="Calibri"/>
              </a:rPr>
              <a:t>ε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ς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από</a:t>
            </a:r>
            <a:r>
              <a:rPr dirty="0" spc="-10" b="0">
                <a:latin typeface="Calibri"/>
                <a:cs typeface="Calibri"/>
              </a:rPr>
              <a:t>δ</a:t>
            </a:r>
            <a:r>
              <a:rPr dirty="0" b="0">
                <a:latin typeface="Calibri"/>
                <a:cs typeface="Calibri"/>
              </a:rPr>
              <a:t>ειξης</a:t>
            </a:r>
            <a:r>
              <a:rPr dirty="0" b="0">
                <a:latin typeface="Calibri"/>
                <a:cs typeface="Calibri"/>
              </a:rPr>
              <a:t> προαγοράς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του </a:t>
            </a:r>
            <a:r>
              <a:rPr dirty="0" spc="-5" b="0">
                <a:latin typeface="Calibri"/>
                <a:cs typeface="Calibri"/>
              </a:rPr>
              <a:t>π</a:t>
            </a:r>
            <a:r>
              <a:rPr dirty="0" b="0">
                <a:latin typeface="Calibri"/>
                <a:cs typeface="Calibri"/>
              </a:rPr>
              <a:t>ρομη</a:t>
            </a:r>
            <a:r>
              <a:rPr dirty="0" spc="-5" b="0">
                <a:latin typeface="Calibri"/>
                <a:cs typeface="Calibri"/>
              </a:rPr>
              <a:t>θ</a:t>
            </a:r>
            <a:r>
              <a:rPr dirty="0" b="0">
                <a:latin typeface="Calibri"/>
                <a:cs typeface="Calibri"/>
              </a:rPr>
              <a:t>ευτή.</a:t>
            </a:r>
          </a:p>
          <a:p>
            <a:pPr marL="432434" indent="-178435">
              <a:lnSpc>
                <a:spcPts val="1275"/>
              </a:lnSpc>
            </a:pPr>
            <a:r>
              <a:rPr dirty="0" spc="65" b="0">
                <a:latin typeface="Wingdings"/>
                <a:cs typeface="Wingdings"/>
              </a:rPr>
              <a:t></a:t>
            </a:r>
            <a:r>
              <a:rPr dirty="0" b="0">
                <a:latin typeface="Calibri"/>
                <a:cs typeface="Calibri"/>
              </a:rPr>
              <a:t>Δεν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επ</a:t>
            </a:r>
            <a:r>
              <a:rPr dirty="0" spc="-5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τρέπε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αι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η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λει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ουρ</a:t>
            </a:r>
            <a:r>
              <a:rPr dirty="0" spc="5" b="0">
                <a:latin typeface="Calibri"/>
                <a:cs typeface="Calibri"/>
              </a:rPr>
              <a:t>γ</a:t>
            </a:r>
            <a:r>
              <a:rPr dirty="0" b="0">
                <a:latin typeface="Calibri"/>
                <a:cs typeface="Calibri"/>
              </a:rPr>
              <a:t>ία 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κατα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μάτ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ε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κλει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τά εμπο</a:t>
            </a:r>
            <a:r>
              <a:rPr dirty="0" spc="5" b="0">
                <a:latin typeface="Calibri"/>
                <a:cs typeface="Calibri"/>
              </a:rPr>
              <a:t>ρ</a:t>
            </a:r>
            <a:r>
              <a:rPr dirty="0" b="0">
                <a:latin typeface="Calibri"/>
                <a:cs typeface="Calibri"/>
              </a:rPr>
              <a:t>ικά κέν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ρα</a:t>
            </a:r>
            <a:r>
              <a:rPr dirty="0" spc="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και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ε</a:t>
            </a:r>
          </a:p>
          <a:p>
            <a:pPr marL="432434" marR="276860">
              <a:lnSpc>
                <a:spcPts val="1820"/>
              </a:lnSpc>
              <a:spcBef>
                <a:spcPts val="140"/>
              </a:spcBef>
            </a:pPr>
            <a:r>
              <a:rPr dirty="0" b="0">
                <a:latin typeface="Calibri"/>
                <a:cs typeface="Calibri"/>
              </a:rPr>
              <a:t>ό</a:t>
            </a:r>
            <a:r>
              <a:rPr dirty="0" spc="-5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α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sz="1600" spc="-10" b="0">
                <a:latin typeface="Calibri"/>
                <a:cs typeface="Calibri"/>
              </a:rPr>
              <a:t>λε</a:t>
            </a:r>
            <a:r>
              <a:rPr dirty="0" sz="1600" b="0">
                <a:latin typeface="Calibri"/>
                <a:cs typeface="Calibri"/>
              </a:rPr>
              <a:t>ι</a:t>
            </a:r>
            <a:r>
              <a:rPr dirty="0" sz="1600" spc="-10" b="0">
                <a:latin typeface="Calibri"/>
                <a:cs typeface="Calibri"/>
              </a:rPr>
              <a:t>τουργούν</a:t>
            </a:r>
            <a:r>
              <a:rPr dirty="0" sz="160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με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υμ</a:t>
            </a:r>
            <a:r>
              <a:rPr dirty="0" spc="-5" b="0">
                <a:latin typeface="Calibri"/>
                <a:cs typeface="Calibri"/>
              </a:rPr>
              <a:t>φ</a:t>
            </a:r>
            <a:r>
              <a:rPr dirty="0" b="0">
                <a:latin typeface="Calibri"/>
                <a:cs typeface="Calibri"/>
              </a:rPr>
              <a:t>ων</a:t>
            </a:r>
            <a:r>
              <a:rPr dirty="0" spc="-5" b="0">
                <a:latin typeface="Calibri"/>
                <a:cs typeface="Calibri"/>
              </a:rPr>
              <a:t>ί</a:t>
            </a:r>
            <a:r>
              <a:rPr dirty="0" b="0">
                <a:latin typeface="Calibri"/>
                <a:cs typeface="Calibri"/>
              </a:rPr>
              <a:t>ες</a:t>
            </a:r>
            <a:r>
              <a:rPr dirty="0" spc="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-  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υνεργα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ία</a:t>
            </a:r>
            <a:r>
              <a:rPr dirty="0" spc="-10" b="0">
                <a:latin typeface="Calibri"/>
                <a:cs typeface="Calibri"/>
              </a:rPr>
              <a:t>ς</a:t>
            </a:r>
            <a:r>
              <a:rPr dirty="0" b="0">
                <a:latin typeface="Calibri"/>
                <a:cs typeface="Calibri"/>
              </a:rPr>
              <a:t>,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όλων 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ων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κατα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μάτ</a:t>
            </a:r>
            <a:r>
              <a:rPr dirty="0" spc="-5" b="0">
                <a:latin typeface="Calibri"/>
                <a:cs typeface="Calibri"/>
              </a:rPr>
              <a:t>ω</a:t>
            </a:r>
            <a:r>
              <a:rPr dirty="0" b="0">
                <a:latin typeface="Calibri"/>
                <a:cs typeface="Calibri"/>
              </a:rPr>
              <a:t>ν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λιαν</a:t>
            </a:r>
            <a:r>
              <a:rPr dirty="0" spc="-5" b="0">
                <a:latin typeface="Calibri"/>
                <a:cs typeface="Calibri"/>
              </a:rPr>
              <a:t>ι</a:t>
            </a:r>
            <a:r>
              <a:rPr dirty="0" b="0">
                <a:latin typeface="Calibri"/>
                <a:cs typeface="Calibri"/>
              </a:rPr>
              <a:t>κού</a:t>
            </a:r>
            <a:r>
              <a:rPr dirty="0" b="0">
                <a:latin typeface="Calibri"/>
                <a:cs typeface="Calibri"/>
              </a:rPr>
              <a:t> εμπο</a:t>
            </a:r>
            <a:r>
              <a:rPr dirty="0" spc="5" b="0">
                <a:latin typeface="Calibri"/>
                <a:cs typeface="Calibri"/>
              </a:rPr>
              <a:t>ρ</a:t>
            </a:r>
            <a:r>
              <a:rPr dirty="0" b="0">
                <a:latin typeface="Calibri"/>
                <a:cs typeface="Calibri"/>
              </a:rPr>
              <a:t>ίου,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τύπου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«κατά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η</a:t>
            </a:r>
            <a:r>
              <a:rPr dirty="0" b="0">
                <a:latin typeface="Calibri"/>
                <a:cs typeface="Calibri"/>
              </a:rPr>
              <a:t>μα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εν</a:t>
            </a:r>
            <a:r>
              <a:rPr dirty="0" spc="-10" b="0">
                <a:latin typeface="Calibri"/>
                <a:cs typeface="Calibri"/>
              </a:rPr>
              <a:t>τ</a:t>
            </a:r>
            <a:r>
              <a:rPr dirty="0" b="0">
                <a:latin typeface="Calibri"/>
                <a:cs typeface="Calibri"/>
              </a:rPr>
              <a:t>ός κατα</a:t>
            </a:r>
            <a:r>
              <a:rPr dirty="0" spc="-10" b="0">
                <a:latin typeface="Calibri"/>
                <a:cs typeface="Calibri"/>
              </a:rPr>
              <a:t>σ</a:t>
            </a:r>
            <a:r>
              <a:rPr dirty="0" b="0">
                <a:latin typeface="Calibri"/>
                <a:cs typeface="Calibri"/>
              </a:rPr>
              <a:t>τ</a:t>
            </a:r>
            <a:r>
              <a:rPr dirty="0" spc="-10" b="0">
                <a:latin typeface="Calibri"/>
                <a:cs typeface="Calibri"/>
              </a:rPr>
              <a:t>ή</a:t>
            </a:r>
            <a:r>
              <a:rPr dirty="0" b="0">
                <a:latin typeface="Calibri"/>
                <a:cs typeface="Calibri"/>
              </a:rPr>
              <a:t>ματο</a:t>
            </a:r>
            <a:r>
              <a:rPr dirty="0" spc="-10" b="0">
                <a:latin typeface="Calibri"/>
                <a:cs typeface="Calibri"/>
              </a:rPr>
              <a:t>ς</a:t>
            </a:r>
            <a:r>
              <a:rPr dirty="0" b="0">
                <a:latin typeface="Calibri"/>
                <a:cs typeface="Calibri"/>
              </a:rPr>
              <a:t>»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(s</a:t>
            </a:r>
            <a:r>
              <a:rPr dirty="0" spc="5" b="0">
                <a:latin typeface="Calibri"/>
                <a:cs typeface="Calibri"/>
              </a:rPr>
              <a:t>h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ps</a:t>
            </a:r>
            <a:r>
              <a:rPr dirty="0" spc="-5" b="0">
                <a:latin typeface="Calibri"/>
                <a:cs typeface="Calibri"/>
              </a:rPr>
              <a:t>-</a:t>
            </a:r>
            <a:r>
              <a:rPr dirty="0" b="0">
                <a:latin typeface="Calibri"/>
                <a:cs typeface="Calibri"/>
              </a:rPr>
              <a:t>in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5" b="0">
                <a:latin typeface="Calibri"/>
                <a:cs typeface="Calibri"/>
              </a:rPr>
              <a:t>a</a:t>
            </a:r>
            <a:r>
              <a:rPr dirty="0" spc="-5" b="0">
                <a:latin typeface="Calibri"/>
                <a:cs typeface="Calibri"/>
              </a:rPr>
              <a:t>-s</a:t>
            </a:r>
            <a:r>
              <a:rPr dirty="0" b="0">
                <a:latin typeface="Calibri"/>
                <a:cs typeface="Calibri"/>
              </a:rPr>
              <a:t>h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p).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1355" y="1582674"/>
            <a:ext cx="1521460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 b="1">
                <a:latin typeface="Calibri"/>
                <a:cs typeface="Calibri"/>
              </a:rPr>
              <a:t>Ει</a:t>
            </a:r>
            <a:r>
              <a:rPr dirty="0" sz="1500" spc="5" b="1">
                <a:latin typeface="Calibri"/>
                <a:cs typeface="Calibri"/>
              </a:rPr>
              <a:t>δ</a:t>
            </a:r>
            <a:r>
              <a:rPr dirty="0" sz="1500" b="1">
                <a:latin typeface="Calibri"/>
                <a:cs typeface="Calibri"/>
              </a:rPr>
              <a:t>ικές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Απαιτήσεις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0800" y="1436750"/>
            <a:ext cx="1196975" cy="492125"/>
          </a:xfrm>
          <a:prstGeom prst="rect">
            <a:avLst/>
          </a:prstGeom>
          <a:solidFill>
            <a:srgbClr val="417A85"/>
          </a:solidFill>
        </p:spPr>
        <p:txBody>
          <a:bodyPr wrap="square" lIns="0" tIns="0" rIns="0" bIns="0" rtlCol="0" vert="horz">
            <a:spAutoFit/>
          </a:bodyPr>
          <a:lstStyle/>
          <a:p>
            <a:pPr marL="127000" marR="93980" indent="269240">
              <a:lnSpc>
                <a:spcPct val="100000"/>
              </a:lnSpc>
            </a:pP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dirty="0" sz="1500" spc="5" b="1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ος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 ε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ιχείρη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ης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13025" y="1958975"/>
            <a:ext cx="7223125" cy="809625"/>
          </a:xfrm>
          <a:custGeom>
            <a:avLst/>
            <a:gdLst/>
            <a:ahLst/>
            <a:cxnLst/>
            <a:rect l="l" t="t" r="r" b="b"/>
            <a:pathLst>
              <a:path w="7223125" h="809625">
                <a:moveTo>
                  <a:pt x="0" y="809625"/>
                </a:moveTo>
                <a:lnTo>
                  <a:pt x="7223125" y="809625"/>
                </a:lnTo>
                <a:lnTo>
                  <a:pt x="7223125" y="0"/>
                </a:lnTo>
                <a:lnTo>
                  <a:pt x="0" y="0"/>
                </a:lnTo>
                <a:lnTo>
                  <a:pt x="0" y="809625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38425" y="5786437"/>
            <a:ext cx="7196455" cy="796925"/>
          </a:xfrm>
          <a:custGeom>
            <a:avLst/>
            <a:gdLst/>
            <a:ahLst/>
            <a:cxnLst/>
            <a:rect l="l" t="t" r="r" b="b"/>
            <a:pathLst>
              <a:path w="7196455" h="796925">
                <a:moveTo>
                  <a:pt x="0" y="796925"/>
                </a:moveTo>
                <a:lnTo>
                  <a:pt x="7196201" y="796925"/>
                </a:lnTo>
                <a:lnTo>
                  <a:pt x="7196201" y="0"/>
                </a:lnTo>
                <a:lnTo>
                  <a:pt x="0" y="0"/>
                </a:lnTo>
                <a:lnTo>
                  <a:pt x="0" y="796925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668252" y="6512624"/>
            <a:ext cx="1079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800">
                <a:latin typeface="Arial"/>
                <a:cs typeface="Arial"/>
              </a:rPr>
              <a:t>7</a:t>
            </a:fld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2020-12-11T12:16:15Z</dcterms:created>
  <dcterms:modified xsi:type="dcterms:W3CDTF">2020-12-11T12:16:15Z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2020-12-11T00:00:00Z</vt:filetime>
  </property>
  <property fmtid="{D5CDD505-2E9C-101B-9397-08002B2CF9AE}" pid="3" name="LastSaved">
    <vt:filetime>2020-12-11T00:00:00Z</vt:filetime>
  </property>
</Properties>
</file>