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tags/tag7.xml" ContentType="application/vnd.openxmlformats-officedocument.presentationml.tags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ags/tag3.xml" ContentType="application/vnd.openxmlformats-officedocument.presentationml.tags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9"/>
  </p:notesMasterIdLst>
  <p:sldIdLst>
    <p:sldId id="257" r:id="rId2"/>
    <p:sldId id="1475" r:id="rId3"/>
    <p:sldId id="1477" r:id="rId4"/>
    <p:sldId id="1473" r:id="rId5"/>
    <p:sldId id="1476" r:id="rId6"/>
    <p:sldId id="1474" r:id="rId7"/>
    <p:sldId id="1485" r:id="rId8"/>
    <p:sldId id="1479" r:id="rId9"/>
    <p:sldId id="1484" r:id="rId10"/>
    <p:sldId id="1480" r:id="rId11"/>
    <p:sldId id="1481" r:id="rId12"/>
    <p:sldId id="1482" r:id="rId13"/>
    <p:sldId id="1478" r:id="rId14"/>
    <p:sldId id="1483" r:id="rId15"/>
    <p:sldId id="1486" r:id="rId16"/>
    <p:sldId id="1487" r:id="rId17"/>
    <p:sldId id="1282" r:id="rId18"/>
  </p:sldIdLst>
  <p:sldSz cx="12192000" cy="6858000"/>
  <p:notesSz cx="6797675" cy="9926638"/>
  <p:custDataLst>
    <p:tags r:id="rId2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1" name="Συντάκτης" initials="Σ" lastIdx="0" clrIdx="1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EECEF"/>
    <a:srgbClr val="D9D9D9"/>
    <a:srgbClr val="417B85"/>
    <a:srgbClr val="7F8FA9"/>
    <a:srgbClr val="1F5FA0"/>
    <a:srgbClr val="A9CCEE"/>
    <a:srgbClr val="9CC7CE"/>
    <a:srgbClr val="7EB2E6"/>
    <a:srgbClr val="D6DCE5"/>
    <a:srgbClr val="DB536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98" autoAdjust="0"/>
    <p:restoredTop sz="99585" autoAdjust="0"/>
  </p:normalViewPr>
  <p:slideViewPr>
    <p:cSldViewPr snapToGrid="0">
      <p:cViewPr>
        <p:scale>
          <a:sx n="70" d="100"/>
          <a:sy n="70" d="100"/>
        </p:scale>
        <p:origin x="-276" y="-9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2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9F27D0-33BA-46F8-929E-DDE5531A3EFA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B982813-2EC8-49D2-9BF6-81C7D5B56F90}">
      <dgm:prSet phldrT="[Κείμενο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en-US" sz="1400" b="1" dirty="0"/>
        </a:p>
        <a:p>
          <a:endParaRPr lang="en-US" sz="1400" b="1" dirty="0"/>
        </a:p>
        <a:p>
          <a:r>
            <a:rPr lang="el-GR" sz="1600" b="1" dirty="0">
              <a:solidFill>
                <a:schemeClr val="accent5">
                  <a:lumMod val="50000"/>
                </a:schemeClr>
              </a:solidFill>
            </a:rPr>
            <a:t>Απασχολούμενοι που δεν εργάζονταν με κρατική εντολή </a:t>
          </a:r>
        </a:p>
        <a:p>
          <a:r>
            <a:rPr lang="el-GR" sz="1600" b="1" dirty="0">
              <a:solidFill>
                <a:schemeClr val="accent5">
                  <a:lumMod val="50000"/>
                </a:schemeClr>
              </a:solidFill>
            </a:rPr>
            <a:t>(690.218)  </a:t>
          </a:r>
        </a:p>
      </dgm:t>
    </dgm:pt>
    <dgm:pt modelId="{31E7F0DF-737F-4311-B69C-B4CE7048A7FF}" type="parTrans" cxnId="{E1A4826C-0F4C-4A35-9A1B-2845CBA83E45}">
      <dgm:prSet/>
      <dgm:spPr/>
      <dgm:t>
        <a:bodyPr/>
        <a:lstStyle/>
        <a:p>
          <a:endParaRPr lang="el-GR"/>
        </a:p>
      </dgm:t>
    </dgm:pt>
    <dgm:pt modelId="{80CA9DF3-AA55-4F88-A2A4-75E285E875A2}" type="sibTrans" cxnId="{E1A4826C-0F4C-4A35-9A1B-2845CBA83E45}">
      <dgm:prSet/>
      <dgm:spPr/>
      <dgm:t>
        <a:bodyPr/>
        <a:lstStyle/>
        <a:p>
          <a:endParaRPr lang="el-GR"/>
        </a:p>
      </dgm:t>
    </dgm:pt>
    <dgm:pt modelId="{CCA4746E-8D1C-4C20-942F-0B29885FFCF8}">
      <dgm:prSet phldrT="[Κείμενο]" custT="1"/>
      <dgm:spPr>
        <a:solidFill>
          <a:schemeClr val="accent5">
            <a:lumMod val="75000"/>
          </a:schemeClr>
        </a:solidFill>
        <a:ln w="38100">
          <a:solidFill>
            <a:schemeClr val="bg1"/>
          </a:solidFill>
        </a:ln>
      </dgm:spPr>
      <dgm:t>
        <a:bodyPr/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>
              <a:solidFill>
                <a:schemeClr val="bg1"/>
              </a:solidFill>
            </a:rPr>
            <a:t>Επιστρέφουν στην εργασία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89</a:t>
          </a:r>
          <a:r>
            <a:rPr lang="el-GR" sz="14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.</a:t>
          </a:r>
          <a:r>
            <a:rPr lang="en-US" sz="14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060</a:t>
          </a:r>
          <a:endParaRPr lang="el-GR" sz="13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b="1" kern="1200" dirty="0">
            <a:solidFill>
              <a:schemeClr val="bg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  <a:latin typeface="+mn-lt"/>
            </a:rPr>
            <a:t>1</a:t>
          </a:r>
          <a:r>
            <a:rPr lang="el-GR" sz="1800" b="1" kern="1200" dirty="0" smtClean="0">
              <a:solidFill>
                <a:schemeClr val="bg1"/>
              </a:solidFill>
              <a:latin typeface="+mn-lt"/>
            </a:rPr>
            <a:t>3 %</a:t>
          </a:r>
          <a:r>
            <a:rPr lang="el-GR" sz="1800" b="1" kern="1200" dirty="0" smtClean="0">
              <a:solidFill>
                <a:srgbClr val="FF0000"/>
              </a:solidFill>
              <a:latin typeface="+mn-lt"/>
            </a:rPr>
            <a:t> </a:t>
          </a:r>
          <a:endParaRPr lang="el-GR" sz="1800" b="1" kern="1200" dirty="0">
            <a:solidFill>
              <a:srgbClr val="FF0000"/>
            </a:solidFill>
            <a:latin typeface="+mn-lt"/>
          </a:endParaRPr>
        </a:p>
      </dgm:t>
    </dgm:pt>
    <dgm:pt modelId="{000FF610-83EB-48FA-8A28-7F4E037C3328}" type="parTrans" cxnId="{A07B4605-77EA-4F22-8BAF-5FC1988EB8EF}">
      <dgm:prSet/>
      <dgm:spPr/>
      <dgm:t>
        <a:bodyPr/>
        <a:lstStyle/>
        <a:p>
          <a:endParaRPr lang="el-GR"/>
        </a:p>
      </dgm:t>
    </dgm:pt>
    <dgm:pt modelId="{F5FCF9FF-57DB-4F98-9B24-3564D39C822C}" type="sibTrans" cxnId="{A07B4605-77EA-4F22-8BAF-5FC1988EB8EF}">
      <dgm:prSet/>
      <dgm:spPr/>
      <dgm:t>
        <a:bodyPr/>
        <a:lstStyle/>
        <a:p>
          <a:endParaRPr lang="el-GR"/>
        </a:p>
      </dgm:t>
    </dgm:pt>
    <dgm:pt modelId="{6F59DFD6-8362-45D6-8B53-AAE2836559EB}" type="pres">
      <dgm:prSet presAssocID="{139F27D0-33BA-46F8-929E-DDE5531A3EF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DC4A763-2F7E-468F-8FFA-06AC1575FD09}" type="pres">
      <dgm:prSet presAssocID="{139F27D0-33BA-46F8-929E-DDE5531A3EFA}" presName="comp1" presStyleCnt="0"/>
      <dgm:spPr/>
    </dgm:pt>
    <dgm:pt modelId="{A03E450C-80C2-423B-94B7-4E580CD100A9}" type="pres">
      <dgm:prSet presAssocID="{139F27D0-33BA-46F8-929E-DDE5531A3EFA}" presName="circle1" presStyleLbl="node1" presStyleIdx="0" presStyleCnt="2"/>
      <dgm:spPr/>
      <dgm:t>
        <a:bodyPr/>
        <a:lstStyle/>
        <a:p>
          <a:endParaRPr lang="el-GR"/>
        </a:p>
      </dgm:t>
    </dgm:pt>
    <dgm:pt modelId="{790CDD3D-C6E7-4168-8476-AD11E7E89D05}" type="pres">
      <dgm:prSet presAssocID="{139F27D0-33BA-46F8-929E-DDE5531A3EFA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A10B30-0BDB-4BC1-920E-CE60F7C54338}" type="pres">
      <dgm:prSet presAssocID="{139F27D0-33BA-46F8-929E-DDE5531A3EFA}" presName="comp2" presStyleCnt="0"/>
      <dgm:spPr/>
    </dgm:pt>
    <dgm:pt modelId="{45CBDC0E-8BC3-4755-A7B9-7A928DA2E474}" type="pres">
      <dgm:prSet presAssocID="{139F27D0-33BA-46F8-929E-DDE5531A3EFA}" presName="circle2" presStyleLbl="node1" presStyleIdx="1" presStyleCnt="2" custScaleX="81425" custScaleY="74967" custLinFactNeighborX="329" custLinFactNeighborY="16996"/>
      <dgm:spPr/>
      <dgm:t>
        <a:bodyPr/>
        <a:lstStyle/>
        <a:p>
          <a:endParaRPr lang="el-GR"/>
        </a:p>
      </dgm:t>
    </dgm:pt>
    <dgm:pt modelId="{8BA75686-023D-4614-B4BF-166E0E8B104D}" type="pres">
      <dgm:prSet presAssocID="{139F27D0-33BA-46F8-929E-DDE5531A3EFA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F0C3FE4-9D7E-48EC-9981-BE5AC9FF05B8}" type="presOf" srcId="{3B982813-2EC8-49D2-9BF6-81C7D5B56F90}" destId="{790CDD3D-C6E7-4168-8476-AD11E7E89D05}" srcOrd="1" destOrd="0" presId="urn:microsoft.com/office/officeart/2005/8/layout/venn2"/>
    <dgm:cxn modelId="{780F30D4-423E-464E-87F4-DB3A6C354834}" type="presOf" srcId="{CCA4746E-8D1C-4C20-942F-0B29885FFCF8}" destId="{45CBDC0E-8BC3-4755-A7B9-7A928DA2E474}" srcOrd="0" destOrd="0" presId="urn:microsoft.com/office/officeart/2005/8/layout/venn2"/>
    <dgm:cxn modelId="{A07B4605-77EA-4F22-8BAF-5FC1988EB8EF}" srcId="{139F27D0-33BA-46F8-929E-DDE5531A3EFA}" destId="{CCA4746E-8D1C-4C20-942F-0B29885FFCF8}" srcOrd="1" destOrd="0" parTransId="{000FF610-83EB-48FA-8A28-7F4E037C3328}" sibTransId="{F5FCF9FF-57DB-4F98-9B24-3564D39C822C}"/>
    <dgm:cxn modelId="{6060BEAF-3C78-4956-8771-E14061C53ED1}" type="presOf" srcId="{139F27D0-33BA-46F8-929E-DDE5531A3EFA}" destId="{6F59DFD6-8362-45D6-8B53-AAE2836559EB}" srcOrd="0" destOrd="0" presId="urn:microsoft.com/office/officeart/2005/8/layout/venn2"/>
    <dgm:cxn modelId="{F66F2D80-30D8-4217-8DD1-29D59473160D}" type="presOf" srcId="{3B982813-2EC8-49D2-9BF6-81C7D5B56F90}" destId="{A03E450C-80C2-423B-94B7-4E580CD100A9}" srcOrd="0" destOrd="0" presId="urn:microsoft.com/office/officeart/2005/8/layout/venn2"/>
    <dgm:cxn modelId="{38BA3002-F651-474B-9764-BC34DC26E67D}" type="presOf" srcId="{CCA4746E-8D1C-4C20-942F-0B29885FFCF8}" destId="{8BA75686-023D-4614-B4BF-166E0E8B104D}" srcOrd="1" destOrd="0" presId="urn:microsoft.com/office/officeart/2005/8/layout/venn2"/>
    <dgm:cxn modelId="{E1A4826C-0F4C-4A35-9A1B-2845CBA83E45}" srcId="{139F27D0-33BA-46F8-929E-DDE5531A3EFA}" destId="{3B982813-2EC8-49D2-9BF6-81C7D5B56F90}" srcOrd="0" destOrd="0" parTransId="{31E7F0DF-737F-4311-B69C-B4CE7048A7FF}" sibTransId="{80CA9DF3-AA55-4F88-A2A4-75E285E875A2}"/>
    <dgm:cxn modelId="{0B3FBC84-D4F8-45AC-884F-61D6D47CCFC5}" type="presParOf" srcId="{6F59DFD6-8362-45D6-8B53-AAE2836559EB}" destId="{DDC4A763-2F7E-468F-8FFA-06AC1575FD09}" srcOrd="0" destOrd="0" presId="urn:microsoft.com/office/officeart/2005/8/layout/venn2"/>
    <dgm:cxn modelId="{2AE939EB-7C28-453B-88EB-0D7FE4F836B4}" type="presParOf" srcId="{DDC4A763-2F7E-468F-8FFA-06AC1575FD09}" destId="{A03E450C-80C2-423B-94B7-4E580CD100A9}" srcOrd="0" destOrd="0" presId="urn:microsoft.com/office/officeart/2005/8/layout/venn2"/>
    <dgm:cxn modelId="{E59E1E16-9547-42EC-A872-11E94C0F8950}" type="presParOf" srcId="{DDC4A763-2F7E-468F-8FFA-06AC1575FD09}" destId="{790CDD3D-C6E7-4168-8476-AD11E7E89D05}" srcOrd="1" destOrd="0" presId="urn:microsoft.com/office/officeart/2005/8/layout/venn2"/>
    <dgm:cxn modelId="{A17FE6B9-BCD6-453F-81C3-93BE4DFB4D06}" type="presParOf" srcId="{6F59DFD6-8362-45D6-8B53-AAE2836559EB}" destId="{E0A10B30-0BDB-4BC1-920E-CE60F7C54338}" srcOrd="1" destOrd="0" presId="urn:microsoft.com/office/officeart/2005/8/layout/venn2"/>
    <dgm:cxn modelId="{08DFA291-1E80-4728-8C8E-DB9DD5037F1E}" type="presParOf" srcId="{E0A10B30-0BDB-4BC1-920E-CE60F7C54338}" destId="{45CBDC0E-8BC3-4755-A7B9-7A928DA2E474}" srcOrd="0" destOrd="0" presId="urn:microsoft.com/office/officeart/2005/8/layout/venn2"/>
    <dgm:cxn modelId="{5ADB5717-B033-40BF-9B60-1DA4F01E5E71}" type="presParOf" srcId="{E0A10B30-0BDB-4BC1-920E-CE60F7C54338}" destId="{8BA75686-023D-4614-B4BF-166E0E8B104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9F27D0-33BA-46F8-929E-DDE5531A3EFA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B982813-2EC8-49D2-9BF6-81C7D5B56F90}">
      <dgm:prSet phldrT="[Κείμενο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endParaRPr lang="en-US" sz="1400" b="1" dirty="0"/>
        </a:p>
        <a:p>
          <a:endParaRPr lang="en-US" sz="1400" b="1" dirty="0"/>
        </a:p>
        <a:p>
          <a:r>
            <a:rPr lang="el-GR" sz="1600" b="1" dirty="0" smtClean="0">
              <a:solidFill>
                <a:schemeClr val="accent6">
                  <a:lumMod val="50000"/>
                </a:schemeClr>
              </a:solidFill>
            </a:rPr>
            <a:t>Εμπορικές Επιχειρήσεις </a:t>
          </a:r>
          <a:r>
            <a:rPr lang="el-GR" sz="1600" b="1" dirty="0">
              <a:solidFill>
                <a:schemeClr val="accent6">
                  <a:lumMod val="50000"/>
                </a:schemeClr>
              </a:solidFill>
            </a:rPr>
            <a:t>των οποίων ανεστάλη η λειτουργία με κρατική εντολή </a:t>
          </a:r>
        </a:p>
        <a:p>
          <a:r>
            <a:rPr lang="el-GR" sz="1600" b="1" dirty="0">
              <a:solidFill>
                <a:schemeClr val="accent6">
                  <a:lumMod val="50000"/>
                </a:schemeClr>
              </a:solidFill>
            </a:rPr>
            <a:t>(260.633)  </a:t>
          </a:r>
        </a:p>
      </dgm:t>
    </dgm:pt>
    <dgm:pt modelId="{31E7F0DF-737F-4311-B69C-B4CE7048A7FF}" type="parTrans" cxnId="{E1A4826C-0F4C-4A35-9A1B-2845CBA83E45}">
      <dgm:prSet/>
      <dgm:spPr/>
      <dgm:t>
        <a:bodyPr/>
        <a:lstStyle/>
        <a:p>
          <a:endParaRPr lang="el-GR"/>
        </a:p>
      </dgm:t>
    </dgm:pt>
    <dgm:pt modelId="{80CA9DF3-AA55-4F88-A2A4-75E285E875A2}" type="sibTrans" cxnId="{E1A4826C-0F4C-4A35-9A1B-2845CBA83E45}">
      <dgm:prSet/>
      <dgm:spPr/>
      <dgm:t>
        <a:bodyPr/>
        <a:lstStyle/>
        <a:p>
          <a:endParaRPr lang="el-GR"/>
        </a:p>
      </dgm:t>
    </dgm:pt>
    <dgm:pt modelId="{CCA4746E-8D1C-4C20-942F-0B29885FFCF8}">
      <dgm:prSet phldrT="[Κείμενο]" custT="1"/>
      <dgm:spPr>
        <a:solidFill>
          <a:schemeClr val="accent4">
            <a:lumMod val="75000"/>
          </a:schemeClr>
        </a:solidFill>
        <a:ln w="38100" cap="flat" cmpd="sng" algn="ctr">
          <a:solidFill>
            <a:prstClr val="white"/>
          </a:solidFill>
          <a:prstDash val="solid"/>
          <a:miter lim="800000"/>
        </a:ln>
        <a:effectLst/>
      </dgm:spPr>
      <dgm:t>
        <a:bodyPr spcFirstLastPara="0" vert="horz" wrap="square" lIns="92456" tIns="92456" rIns="92456" bIns="92456" numCol="1" spcCol="1270" anchor="ctr" anchorCtr="0"/>
        <a:lstStyle/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Επαναλειτουργούν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63.125</a:t>
          </a:r>
          <a:endParaRPr lang="el-GR" sz="14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 </a:t>
          </a:r>
        </a:p>
        <a:p>
          <a:pPr marL="0"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2</a:t>
          </a:r>
          <a:r>
            <a:rPr lang="en-US" sz="18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4</a:t>
          </a:r>
          <a:r>
            <a:rPr lang="el-GR" sz="1800" b="1" kern="1200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% </a:t>
          </a:r>
          <a:endParaRPr lang="el-GR" sz="18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000FF610-83EB-48FA-8A28-7F4E037C3328}" type="parTrans" cxnId="{A07B4605-77EA-4F22-8BAF-5FC1988EB8EF}">
      <dgm:prSet/>
      <dgm:spPr/>
      <dgm:t>
        <a:bodyPr/>
        <a:lstStyle/>
        <a:p>
          <a:endParaRPr lang="el-GR"/>
        </a:p>
      </dgm:t>
    </dgm:pt>
    <dgm:pt modelId="{F5FCF9FF-57DB-4F98-9B24-3564D39C822C}" type="sibTrans" cxnId="{A07B4605-77EA-4F22-8BAF-5FC1988EB8EF}">
      <dgm:prSet/>
      <dgm:spPr/>
      <dgm:t>
        <a:bodyPr/>
        <a:lstStyle/>
        <a:p>
          <a:endParaRPr lang="el-GR"/>
        </a:p>
      </dgm:t>
    </dgm:pt>
    <dgm:pt modelId="{6F59DFD6-8362-45D6-8B53-AAE2836559EB}" type="pres">
      <dgm:prSet presAssocID="{139F27D0-33BA-46F8-929E-DDE5531A3EF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DC4A763-2F7E-468F-8FFA-06AC1575FD09}" type="pres">
      <dgm:prSet presAssocID="{139F27D0-33BA-46F8-929E-DDE5531A3EFA}" presName="comp1" presStyleCnt="0"/>
      <dgm:spPr/>
    </dgm:pt>
    <dgm:pt modelId="{A03E450C-80C2-423B-94B7-4E580CD100A9}" type="pres">
      <dgm:prSet presAssocID="{139F27D0-33BA-46F8-929E-DDE5531A3EFA}" presName="circle1" presStyleLbl="node1" presStyleIdx="0" presStyleCnt="2"/>
      <dgm:spPr/>
      <dgm:t>
        <a:bodyPr/>
        <a:lstStyle/>
        <a:p>
          <a:endParaRPr lang="el-GR"/>
        </a:p>
      </dgm:t>
    </dgm:pt>
    <dgm:pt modelId="{790CDD3D-C6E7-4168-8476-AD11E7E89D05}" type="pres">
      <dgm:prSet presAssocID="{139F27D0-33BA-46F8-929E-DDE5531A3EFA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0A10B30-0BDB-4BC1-920E-CE60F7C54338}" type="pres">
      <dgm:prSet presAssocID="{139F27D0-33BA-46F8-929E-DDE5531A3EFA}" presName="comp2" presStyleCnt="0"/>
      <dgm:spPr/>
    </dgm:pt>
    <dgm:pt modelId="{45CBDC0E-8BC3-4755-A7B9-7A928DA2E474}" type="pres">
      <dgm:prSet presAssocID="{139F27D0-33BA-46F8-929E-DDE5531A3EFA}" presName="circle2" presStyleLbl="node1" presStyleIdx="1" presStyleCnt="2" custScaleX="83151" custScaleY="73907" custLinFactNeighborX="756" custLinFactNeighborY="12517"/>
      <dgm:spPr>
        <a:xfrm>
          <a:off x="1964197" y="1907968"/>
          <a:ext cx="2140255" cy="2140255"/>
        </a:xfrm>
        <a:prstGeom prst="ellipse">
          <a:avLst/>
        </a:prstGeom>
      </dgm:spPr>
      <dgm:t>
        <a:bodyPr/>
        <a:lstStyle/>
        <a:p>
          <a:endParaRPr lang="el-GR"/>
        </a:p>
      </dgm:t>
    </dgm:pt>
    <dgm:pt modelId="{8BA75686-023D-4614-B4BF-166E0E8B104D}" type="pres">
      <dgm:prSet presAssocID="{139F27D0-33BA-46F8-929E-DDE5531A3EFA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60AB29A3-941A-4A4B-80AB-E7CEA45B2107}" type="presOf" srcId="{139F27D0-33BA-46F8-929E-DDE5531A3EFA}" destId="{6F59DFD6-8362-45D6-8B53-AAE2836559EB}" srcOrd="0" destOrd="0" presId="urn:microsoft.com/office/officeart/2005/8/layout/venn2"/>
    <dgm:cxn modelId="{59B5C951-0EC2-4E5B-96BE-DD0A1CC0856B}" type="presOf" srcId="{CCA4746E-8D1C-4C20-942F-0B29885FFCF8}" destId="{45CBDC0E-8BC3-4755-A7B9-7A928DA2E474}" srcOrd="0" destOrd="0" presId="urn:microsoft.com/office/officeart/2005/8/layout/venn2"/>
    <dgm:cxn modelId="{16CA1847-2B8D-4F08-98DA-CE665596BAF6}" type="presOf" srcId="{3B982813-2EC8-49D2-9BF6-81C7D5B56F90}" destId="{790CDD3D-C6E7-4168-8476-AD11E7E89D05}" srcOrd="1" destOrd="0" presId="urn:microsoft.com/office/officeart/2005/8/layout/venn2"/>
    <dgm:cxn modelId="{874CC674-1E37-4EA9-86BF-9CBB81CA549C}" type="presOf" srcId="{3B982813-2EC8-49D2-9BF6-81C7D5B56F90}" destId="{A03E450C-80C2-423B-94B7-4E580CD100A9}" srcOrd="0" destOrd="0" presId="urn:microsoft.com/office/officeart/2005/8/layout/venn2"/>
    <dgm:cxn modelId="{2431F839-24B0-417D-B348-68114163272D}" type="presOf" srcId="{CCA4746E-8D1C-4C20-942F-0B29885FFCF8}" destId="{8BA75686-023D-4614-B4BF-166E0E8B104D}" srcOrd="1" destOrd="0" presId="urn:microsoft.com/office/officeart/2005/8/layout/venn2"/>
    <dgm:cxn modelId="{A07B4605-77EA-4F22-8BAF-5FC1988EB8EF}" srcId="{139F27D0-33BA-46F8-929E-DDE5531A3EFA}" destId="{CCA4746E-8D1C-4C20-942F-0B29885FFCF8}" srcOrd="1" destOrd="0" parTransId="{000FF610-83EB-48FA-8A28-7F4E037C3328}" sibTransId="{F5FCF9FF-57DB-4F98-9B24-3564D39C822C}"/>
    <dgm:cxn modelId="{E1A4826C-0F4C-4A35-9A1B-2845CBA83E45}" srcId="{139F27D0-33BA-46F8-929E-DDE5531A3EFA}" destId="{3B982813-2EC8-49D2-9BF6-81C7D5B56F90}" srcOrd="0" destOrd="0" parTransId="{31E7F0DF-737F-4311-B69C-B4CE7048A7FF}" sibTransId="{80CA9DF3-AA55-4F88-A2A4-75E285E875A2}"/>
    <dgm:cxn modelId="{98ABAC1A-2168-48DF-8DE8-4A39C668A2C1}" type="presParOf" srcId="{6F59DFD6-8362-45D6-8B53-AAE2836559EB}" destId="{DDC4A763-2F7E-468F-8FFA-06AC1575FD09}" srcOrd="0" destOrd="0" presId="urn:microsoft.com/office/officeart/2005/8/layout/venn2"/>
    <dgm:cxn modelId="{0B036AA7-7351-4E48-A31E-D8461F876FC5}" type="presParOf" srcId="{DDC4A763-2F7E-468F-8FFA-06AC1575FD09}" destId="{A03E450C-80C2-423B-94B7-4E580CD100A9}" srcOrd="0" destOrd="0" presId="urn:microsoft.com/office/officeart/2005/8/layout/venn2"/>
    <dgm:cxn modelId="{85031B53-C236-480E-9370-03B10C448335}" type="presParOf" srcId="{DDC4A763-2F7E-468F-8FFA-06AC1575FD09}" destId="{790CDD3D-C6E7-4168-8476-AD11E7E89D05}" srcOrd="1" destOrd="0" presId="urn:microsoft.com/office/officeart/2005/8/layout/venn2"/>
    <dgm:cxn modelId="{BE5E287C-A5D9-4AA6-882D-CEBBEC78CAB5}" type="presParOf" srcId="{6F59DFD6-8362-45D6-8B53-AAE2836559EB}" destId="{E0A10B30-0BDB-4BC1-920E-CE60F7C54338}" srcOrd="1" destOrd="0" presId="urn:microsoft.com/office/officeart/2005/8/layout/venn2"/>
    <dgm:cxn modelId="{0D33A08C-9C7B-4DAF-A5E7-13CA047E6D08}" type="presParOf" srcId="{E0A10B30-0BDB-4BC1-920E-CE60F7C54338}" destId="{45CBDC0E-8BC3-4755-A7B9-7A928DA2E474}" srcOrd="0" destOrd="0" presId="urn:microsoft.com/office/officeart/2005/8/layout/venn2"/>
    <dgm:cxn modelId="{7C33D754-8770-4B5E-9DD9-361DAB1EA87E}" type="presParOf" srcId="{E0A10B30-0BDB-4BC1-920E-CE60F7C54338}" destId="{8BA75686-023D-4614-B4BF-166E0E8B104D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E5DEB1-F32D-42B2-B82F-BAA4139BADD7}" type="doc">
      <dgm:prSet loTypeId="urn:microsoft.com/office/officeart/2005/8/layout/equation1" loCatId="relationship" qsTypeId="urn:microsoft.com/office/officeart/2005/8/quickstyle/simple1" qsCatId="simple" csTypeId="urn:microsoft.com/office/officeart/2005/8/colors/colorful4" csCatId="colorful" phldr="1"/>
      <dgm:spPr/>
    </dgm:pt>
    <dgm:pt modelId="{0B1EAAB9-2035-432F-8648-8262700522E9}">
      <dgm:prSet phldrT="[Κείμενο]"/>
      <dgm:spPr/>
      <dgm:t>
        <a:bodyPr/>
        <a:lstStyle/>
        <a:p>
          <a:r>
            <a:rPr lang="el-GR" b="1" dirty="0" smtClean="0"/>
            <a:t>580.416</a:t>
          </a:r>
          <a:endParaRPr lang="el-GR" b="1" dirty="0"/>
        </a:p>
      </dgm:t>
    </dgm:pt>
    <dgm:pt modelId="{09B87D00-31B8-44E2-89D1-9EACEA7E6B95}" type="parTrans" cxnId="{BA9CD194-D51A-45BE-870D-0383F0AC7475}">
      <dgm:prSet/>
      <dgm:spPr/>
      <dgm:t>
        <a:bodyPr/>
        <a:lstStyle/>
        <a:p>
          <a:endParaRPr lang="el-GR"/>
        </a:p>
      </dgm:t>
    </dgm:pt>
    <dgm:pt modelId="{ABA10E6C-9171-4A6F-98EA-299440B00DAD}" type="sibTrans" cxnId="{BA9CD194-D51A-45BE-870D-0383F0AC7475}">
      <dgm:prSet/>
      <dgm:spPr/>
      <dgm:t>
        <a:bodyPr/>
        <a:lstStyle/>
        <a:p>
          <a:endParaRPr lang="el-GR"/>
        </a:p>
      </dgm:t>
    </dgm:pt>
    <dgm:pt modelId="{1AAAF98C-B376-48DD-B32C-09051C3870C6}">
      <dgm:prSet phldrT="[Κείμενο]"/>
      <dgm:spPr/>
      <dgm:t>
        <a:bodyPr/>
        <a:lstStyle/>
        <a:p>
          <a:r>
            <a:rPr lang="el-GR" b="1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89.060  </a:t>
          </a:r>
          <a:endParaRPr lang="el-GR" dirty="0">
            <a:solidFill>
              <a:schemeClr val="bg1"/>
            </a:solidFill>
          </a:endParaRPr>
        </a:p>
      </dgm:t>
    </dgm:pt>
    <dgm:pt modelId="{26D4C00E-9DB9-4920-8D29-65F20A61188F}" type="parTrans" cxnId="{929D74E5-1B2F-4E27-B8CF-8AE5039C9CA8}">
      <dgm:prSet/>
      <dgm:spPr/>
      <dgm:t>
        <a:bodyPr/>
        <a:lstStyle/>
        <a:p>
          <a:endParaRPr lang="el-GR"/>
        </a:p>
      </dgm:t>
    </dgm:pt>
    <dgm:pt modelId="{00C559F7-DF0F-4150-AD11-717B2E191B31}" type="sibTrans" cxnId="{929D74E5-1B2F-4E27-B8CF-8AE5039C9CA8}">
      <dgm:prSet/>
      <dgm:spPr/>
      <dgm:t>
        <a:bodyPr/>
        <a:lstStyle/>
        <a:p>
          <a:endParaRPr lang="el-GR"/>
        </a:p>
      </dgm:t>
    </dgm:pt>
    <dgm:pt modelId="{89627D0D-D094-4C1B-B536-81934CB97AFD}">
      <dgm:prSet phldrT="[Κείμενο]"/>
      <dgm:spPr/>
      <dgm:t>
        <a:bodyPr/>
        <a:lstStyle/>
        <a:p>
          <a:r>
            <a:rPr lang="el-GR" b="1" dirty="0" smtClean="0">
              <a:solidFill>
                <a:schemeClr val="bg1"/>
              </a:solidFill>
            </a:rPr>
            <a:t>669.476</a:t>
          </a:r>
        </a:p>
        <a:p>
          <a:r>
            <a:rPr lang="el-GR" b="1" dirty="0" smtClean="0">
              <a:solidFill>
                <a:schemeClr val="bg1"/>
              </a:solidFill>
            </a:rPr>
            <a:t>(97%)</a:t>
          </a:r>
          <a:endParaRPr lang="el-GR" b="1" dirty="0">
            <a:solidFill>
              <a:schemeClr val="bg1"/>
            </a:solidFill>
          </a:endParaRPr>
        </a:p>
      </dgm:t>
    </dgm:pt>
    <dgm:pt modelId="{F3F278CE-F9F5-47FA-863D-8FF2AD44DC61}" type="parTrans" cxnId="{392A0DA3-C0CC-4C63-AF2D-57002FAE89EF}">
      <dgm:prSet/>
      <dgm:spPr/>
      <dgm:t>
        <a:bodyPr/>
        <a:lstStyle/>
        <a:p>
          <a:endParaRPr lang="el-GR"/>
        </a:p>
      </dgm:t>
    </dgm:pt>
    <dgm:pt modelId="{9189D91D-F122-441B-9647-75D2DB5848F3}" type="sibTrans" cxnId="{392A0DA3-C0CC-4C63-AF2D-57002FAE89EF}">
      <dgm:prSet/>
      <dgm:spPr/>
      <dgm:t>
        <a:bodyPr/>
        <a:lstStyle/>
        <a:p>
          <a:endParaRPr lang="el-GR"/>
        </a:p>
      </dgm:t>
    </dgm:pt>
    <dgm:pt modelId="{670B754E-C896-4088-B04C-84F730F65D37}" type="pres">
      <dgm:prSet presAssocID="{F4E5DEB1-F32D-42B2-B82F-BAA4139BADD7}" presName="linearFlow" presStyleCnt="0">
        <dgm:presLayoutVars>
          <dgm:dir/>
          <dgm:resizeHandles val="exact"/>
        </dgm:presLayoutVars>
      </dgm:prSet>
      <dgm:spPr/>
    </dgm:pt>
    <dgm:pt modelId="{13DFEB32-BEAA-43D4-8420-832402BA4A34}" type="pres">
      <dgm:prSet presAssocID="{0B1EAAB9-2035-432F-8648-8262700522E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F2E5AE-1D0C-4A77-9682-35C0EAA9275B}" type="pres">
      <dgm:prSet presAssocID="{ABA10E6C-9171-4A6F-98EA-299440B00DAD}" presName="spacerL" presStyleCnt="0"/>
      <dgm:spPr/>
    </dgm:pt>
    <dgm:pt modelId="{D3F546A5-5171-4E8A-8EAE-B258473985BC}" type="pres">
      <dgm:prSet presAssocID="{ABA10E6C-9171-4A6F-98EA-299440B00DAD}" presName="sibTrans" presStyleLbl="sibTrans2D1" presStyleIdx="0" presStyleCnt="2"/>
      <dgm:spPr/>
      <dgm:t>
        <a:bodyPr/>
        <a:lstStyle/>
        <a:p>
          <a:endParaRPr lang="el-GR"/>
        </a:p>
      </dgm:t>
    </dgm:pt>
    <dgm:pt modelId="{8DB036C4-F3FC-4780-B6F8-EF9CC4AEAFAA}" type="pres">
      <dgm:prSet presAssocID="{ABA10E6C-9171-4A6F-98EA-299440B00DAD}" presName="spacerR" presStyleCnt="0"/>
      <dgm:spPr/>
    </dgm:pt>
    <dgm:pt modelId="{4A0A71D1-E3BA-4D98-9A49-5CD008C198C4}" type="pres">
      <dgm:prSet presAssocID="{1AAAF98C-B376-48DD-B32C-09051C3870C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51B7A0-8623-41AE-BFC8-768DD75345FA}" type="pres">
      <dgm:prSet presAssocID="{00C559F7-DF0F-4150-AD11-717B2E191B31}" presName="spacerL" presStyleCnt="0"/>
      <dgm:spPr/>
    </dgm:pt>
    <dgm:pt modelId="{FC545151-7CA4-4760-B41B-DC70C9952FFD}" type="pres">
      <dgm:prSet presAssocID="{00C559F7-DF0F-4150-AD11-717B2E191B31}" presName="sibTrans" presStyleLbl="sibTrans2D1" presStyleIdx="1" presStyleCnt="2"/>
      <dgm:spPr/>
      <dgm:t>
        <a:bodyPr/>
        <a:lstStyle/>
        <a:p>
          <a:endParaRPr lang="el-GR"/>
        </a:p>
      </dgm:t>
    </dgm:pt>
    <dgm:pt modelId="{565E511C-3603-4E16-BA14-5A9C9C5EAF48}" type="pres">
      <dgm:prSet presAssocID="{00C559F7-DF0F-4150-AD11-717B2E191B31}" presName="spacerR" presStyleCnt="0"/>
      <dgm:spPr/>
    </dgm:pt>
    <dgm:pt modelId="{03FA384B-8606-446F-B863-7C9891326A78}" type="pres">
      <dgm:prSet presAssocID="{89627D0D-D094-4C1B-B536-81934CB97AF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BA9CD194-D51A-45BE-870D-0383F0AC7475}" srcId="{F4E5DEB1-F32D-42B2-B82F-BAA4139BADD7}" destId="{0B1EAAB9-2035-432F-8648-8262700522E9}" srcOrd="0" destOrd="0" parTransId="{09B87D00-31B8-44E2-89D1-9EACEA7E6B95}" sibTransId="{ABA10E6C-9171-4A6F-98EA-299440B00DAD}"/>
    <dgm:cxn modelId="{392A0DA3-C0CC-4C63-AF2D-57002FAE89EF}" srcId="{F4E5DEB1-F32D-42B2-B82F-BAA4139BADD7}" destId="{89627D0D-D094-4C1B-B536-81934CB97AFD}" srcOrd="2" destOrd="0" parTransId="{F3F278CE-F9F5-47FA-863D-8FF2AD44DC61}" sibTransId="{9189D91D-F122-441B-9647-75D2DB5848F3}"/>
    <dgm:cxn modelId="{CA02FD90-BD2F-465C-A703-2F3D6EB02761}" type="presOf" srcId="{ABA10E6C-9171-4A6F-98EA-299440B00DAD}" destId="{D3F546A5-5171-4E8A-8EAE-B258473985BC}" srcOrd="0" destOrd="0" presId="urn:microsoft.com/office/officeart/2005/8/layout/equation1"/>
    <dgm:cxn modelId="{ECB5F944-C63E-4F9C-89E4-70192AA9A588}" type="presOf" srcId="{00C559F7-DF0F-4150-AD11-717B2E191B31}" destId="{FC545151-7CA4-4760-B41B-DC70C9952FFD}" srcOrd="0" destOrd="0" presId="urn:microsoft.com/office/officeart/2005/8/layout/equation1"/>
    <dgm:cxn modelId="{745F811B-C161-4769-BE75-ECDFDAC44458}" type="presOf" srcId="{89627D0D-D094-4C1B-B536-81934CB97AFD}" destId="{03FA384B-8606-446F-B863-7C9891326A78}" srcOrd="0" destOrd="0" presId="urn:microsoft.com/office/officeart/2005/8/layout/equation1"/>
    <dgm:cxn modelId="{2402C8F1-C632-4D87-99B1-3C8A565A158B}" type="presOf" srcId="{1AAAF98C-B376-48DD-B32C-09051C3870C6}" destId="{4A0A71D1-E3BA-4D98-9A49-5CD008C198C4}" srcOrd="0" destOrd="0" presId="urn:microsoft.com/office/officeart/2005/8/layout/equation1"/>
    <dgm:cxn modelId="{13084C4E-B2A7-4540-AD3C-64D8F4AFB0EE}" type="presOf" srcId="{0B1EAAB9-2035-432F-8648-8262700522E9}" destId="{13DFEB32-BEAA-43D4-8420-832402BA4A34}" srcOrd="0" destOrd="0" presId="urn:microsoft.com/office/officeart/2005/8/layout/equation1"/>
    <dgm:cxn modelId="{23F9405C-7E0C-4189-800F-233239F241A0}" type="presOf" srcId="{F4E5DEB1-F32D-42B2-B82F-BAA4139BADD7}" destId="{670B754E-C896-4088-B04C-84F730F65D37}" srcOrd="0" destOrd="0" presId="urn:microsoft.com/office/officeart/2005/8/layout/equation1"/>
    <dgm:cxn modelId="{929D74E5-1B2F-4E27-B8CF-8AE5039C9CA8}" srcId="{F4E5DEB1-F32D-42B2-B82F-BAA4139BADD7}" destId="{1AAAF98C-B376-48DD-B32C-09051C3870C6}" srcOrd="1" destOrd="0" parTransId="{26D4C00E-9DB9-4920-8D29-65F20A61188F}" sibTransId="{00C559F7-DF0F-4150-AD11-717B2E191B31}"/>
    <dgm:cxn modelId="{B289F8F7-9329-4A9E-82EC-930BB223B111}" type="presParOf" srcId="{670B754E-C896-4088-B04C-84F730F65D37}" destId="{13DFEB32-BEAA-43D4-8420-832402BA4A34}" srcOrd="0" destOrd="0" presId="urn:microsoft.com/office/officeart/2005/8/layout/equation1"/>
    <dgm:cxn modelId="{BF57B31B-CF31-407B-9FA6-3969B8586CFD}" type="presParOf" srcId="{670B754E-C896-4088-B04C-84F730F65D37}" destId="{3CF2E5AE-1D0C-4A77-9682-35C0EAA9275B}" srcOrd="1" destOrd="0" presId="urn:microsoft.com/office/officeart/2005/8/layout/equation1"/>
    <dgm:cxn modelId="{A5BA340A-019A-4B76-AE4F-A5AC3B4863CC}" type="presParOf" srcId="{670B754E-C896-4088-B04C-84F730F65D37}" destId="{D3F546A5-5171-4E8A-8EAE-B258473985BC}" srcOrd="2" destOrd="0" presId="urn:microsoft.com/office/officeart/2005/8/layout/equation1"/>
    <dgm:cxn modelId="{CB4711E5-A4E3-4DFD-8DC5-C0E2E0AFF418}" type="presParOf" srcId="{670B754E-C896-4088-B04C-84F730F65D37}" destId="{8DB036C4-F3FC-4780-B6F8-EF9CC4AEAFAA}" srcOrd="3" destOrd="0" presId="urn:microsoft.com/office/officeart/2005/8/layout/equation1"/>
    <dgm:cxn modelId="{BB84899F-3552-4AFA-9426-32D0B86541AF}" type="presParOf" srcId="{670B754E-C896-4088-B04C-84F730F65D37}" destId="{4A0A71D1-E3BA-4D98-9A49-5CD008C198C4}" srcOrd="4" destOrd="0" presId="urn:microsoft.com/office/officeart/2005/8/layout/equation1"/>
    <dgm:cxn modelId="{994E711B-9CB8-4E3E-8E56-3DF071DE7D68}" type="presParOf" srcId="{670B754E-C896-4088-B04C-84F730F65D37}" destId="{2B51B7A0-8623-41AE-BFC8-768DD75345FA}" srcOrd="5" destOrd="0" presId="urn:microsoft.com/office/officeart/2005/8/layout/equation1"/>
    <dgm:cxn modelId="{26ED24E5-6BB9-4070-88ED-E78775FC2A01}" type="presParOf" srcId="{670B754E-C896-4088-B04C-84F730F65D37}" destId="{FC545151-7CA4-4760-B41B-DC70C9952FFD}" srcOrd="6" destOrd="0" presId="urn:microsoft.com/office/officeart/2005/8/layout/equation1"/>
    <dgm:cxn modelId="{1DFE1FF9-820F-4C84-A222-A900DEAAF445}" type="presParOf" srcId="{670B754E-C896-4088-B04C-84F730F65D37}" destId="{565E511C-3603-4E16-BA14-5A9C9C5EAF48}" srcOrd="7" destOrd="0" presId="urn:microsoft.com/office/officeart/2005/8/layout/equation1"/>
    <dgm:cxn modelId="{07287B75-F9B0-4324-A6A8-D1D1FE94D33F}" type="presParOf" srcId="{670B754E-C896-4088-B04C-84F730F65D37}" destId="{03FA384B-8606-446F-B863-7C9891326A78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E5DEB1-F32D-42B2-B82F-BAA4139BADD7}" type="doc">
      <dgm:prSet loTypeId="urn:microsoft.com/office/officeart/2005/8/layout/equation1" loCatId="relationship" qsTypeId="urn:microsoft.com/office/officeart/2005/8/quickstyle/simple1" qsCatId="simple" csTypeId="urn:microsoft.com/office/officeart/2005/8/colors/accent3_4" csCatId="accent3" phldr="1"/>
      <dgm:spPr/>
    </dgm:pt>
    <dgm:pt modelId="{0B1EAAB9-2035-432F-8648-8262700522E9}">
      <dgm:prSet phldrT="[Κείμενο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l-GR" b="1" dirty="0" smtClean="0"/>
            <a:t>186</a:t>
          </a:r>
          <a:r>
            <a:rPr lang="en-US" b="1" dirty="0" smtClean="0"/>
            <a:t>.</a:t>
          </a:r>
          <a:r>
            <a:rPr lang="el-GR" b="1" dirty="0" smtClean="0"/>
            <a:t>096</a:t>
          </a:r>
          <a:endParaRPr lang="el-GR" b="1" dirty="0"/>
        </a:p>
      </dgm:t>
    </dgm:pt>
    <dgm:pt modelId="{09B87D00-31B8-44E2-89D1-9EACEA7E6B95}" type="parTrans" cxnId="{BA9CD194-D51A-45BE-870D-0383F0AC7475}">
      <dgm:prSet/>
      <dgm:spPr/>
      <dgm:t>
        <a:bodyPr/>
        <a:lstStyle/>
        <a:p>
          <a:endParaRPr lang="el-GR"/>
        </a:p>
      </dgm:t>
    </dgm:pt>
    <dgm:pt modelId="{ABA10E6C-9171-4A6F-98EA-299440B00DAD}" type="sibTrans" cxnId="{BA9CD194-D51A-45BE-870D-0383F0AC7475}">
      <dgm:prSet/>
      <dgm:spPr/>
      <dgm:t>
        <a:bodyPr/>
        <a:lstStyle/>
        <a:p>
          <a:endParaRPr lang="el-GR"/>
        </a:p>
      </dgm:t>
    </dgm:pt>
    <dgm:pt modelId="{1AAAF98C-B376-48DD-B32C-09051C3870C6}">
      <dgm:prSet phldrT="[Κείμενο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63.125</a:t>
          </a:r>
          <a:r>
            <a:rPr lang="el-GR" b="1" dirty="0" smtClean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  </a:t>
          </a:r>
          <a:endParaRPr lang="el-GR" dirty="0">
            <a:solidFill>
              <a:schemeClr val="bg1"/>
            </a:solidFill>
          </a:endParaRPr>
        </a:p>
      </dgm:t>
    </dgm:pt>
    <dgm:pt modelId="{26D4C00E-9DB9-4920-8D29-65F20A61188F}" type="parTrans" cxnId="{929D74E5-1B2F-4E27-B8CF-8AE5039C9CA8}">
      <dgm:prSet/>
      <dgm:spPr/>
      <dgm:t>
        <a:bodyPr/>
        <a:lstStyle/>
        <a:p>
          <a:endParaRPr lang="el-GR"/>
        </a:p>
      </dgm:t>
    </dgm:pt>
    <dgm:pt modelId="{00C559F7-DF0F-4150-AD11-717B2E191B31}" type="sibTrans" cxnId="{929D74E5-1B2F-4E27-B8CF-8AE5039C9CA8}">
      <dgm:prSet/>
      <dgm:spPr/>
      <dgm:t>
        <a:bodyPr/>
        <a:lstStyle/>
        <a:p>
          <a:endParaRPr lang="el-GR"/>
        </a:p>
      </dgm:t>
    </dgm:pt>
    <dgm:pt modelId="{89627D0D-D094-4C1B-B536-81934CB97AFD}">
      <dgm:prSet phldrT="[Κείμενο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l-GR" b="1" dirty="0" smtClean="0">
              <a:solidFill>
                <a:schemeClr val="bg1"/>
              </a:solidFill>
            </a:rPr>
            <a:t>2</a:t>
          </a:r>
          <a:r>
            <a:rPr lang="en-US" b="1" dirty="0" smtClean="0">
              <a:solidFill>
                <a:schemeClr val="bg1"/>
              </a:solidFill>
            </a:rPr>
            <a:t>49.221</a:t>
          </a:r>
          <a:endParaRPr lang="el-GR" b="1" dirty="0" smtClean="0">
            <a:solidFill>
              <a:schemeClr val="bg1"/>
            </a:solidFill>
          </a:endParaRPr>
        </a:p>
        <a:p>
          <a:r>
            <a:rPr lang="el-GR" b="1" dirty="0" smtClean="0">
              <a:solidFill>
                <a:schemeClr val="bg1"/>
              </a:solidFill>
            </a:rPr>
            <a:t>(</a:t>
          </a:r>
          <a:r>
            <a:rPr lang="en-US" b="1" dirty="0" smtClean="0">
              <a:solidFill>
                <a:schemeClr val="bg1"/>
              </a:solidFill>
            </a:rPr>
            <a:t>95</a:t>
          </a:r>
          <a:r>
            <a:rPr lang="el-GR" b="1" dirty="0" smtClean="0">
              <a:solidFill>
                <a:schemeClr val="bg1"/>
              </a:solidFill>
            </a:rPr>
            <a:t>%)</a:t>
          </a:r>
          <a:endParaRPr lang="el-GR" b="1" dirty="0">
            <a:solidFill>
              <a:schemeClr val="bg1"/>
            </a:solidFill>
          </a:endParaRPr>
        </a:p>
      </dgm:t>
    </dgm:pt>
    <dgm:pt modelId="{F3F278CE-F9F5-47FA-863D-8FF2AD44DC61}" type="parTrans" cxnId="{392A0DA3-C0CC-4C63-AF2D-57002FAE89EF}">
      <dgm:prSet/>
      <dgm:spPr/>
      <dgm:t>
        <a:bodyPr/>
        <a:lstStyle/>
        <a:p>
          <a:endParaRPr lang="el-GR"/>
        </a:p>
      </dgm:t>
    </dgm:pt>
    <dgm:pt modelId="{9189D91D-F122-441B-9647-75D2DB5848F3}" type="sibTrans" cxnId="{392A0DA3-C0CC-4C63-AF2D-57002FAE89EF}">
      <dgm:prSet/>
      <dgm:spPr/>
      <dgm:t>
        <a:bodyPr/>
        <a:lstStyle/>
        <a:p>
          <a:endParaRPr lang="el-GR"/>
        </a:p>
      </dgm:t>
    </dgm:pt>
    <dgm:pt modelId="{670B754E-C896-4088-B04C-84F730F65D37}" type="pres">
      <dgm:prSet presAssocID="{F4E5DEB1-F32D-42B2-B82F-BAA4139BADD7}" presName="linearFlow" presStyleCnt="0">
        <dgm:presLayoutVars>
          <dgm:dir/>
          <dgm:resizeHandles val="exact"/>
        </dgm:presLayoutVars>
      </dgm:prSet>
      <dgm:spPr/>
    </dgm:pt>
    <dgm:pt modelId="{13DFEB32-BEAA-43D4-8420-832402BA4A34}" type="pres">
      <dgm:prSet presAssocID="{0B1EAAB9-2035-432F-8648-8262700522E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F2E5AE-1D0C-4A77-9682-35C0EAA9275B}" type="pres">
      <dgm:prSet presAssocID="{ABA10E6C-9171-4A6F-98EA-299440B00DAD}" presName="spacerL" presStyleCnt="0"/>
      <dgm:spPr/>
    </dgm:pt>
    <dgm:pt modelId="{D3F546A5-5171-4E8A-8EAE-B258473985BC}" type="pres">
      <dgm:prSet presAssocID="{ABA10E6C-9171-4A6F-98EA-299440B00DAD}" presName="sibTrans" presStyleLbl="sibTrans2D1" presStyleIdx="0" presStyleCnt="2"/>
      <dgm:spPr/>
      <dgm:t>
        <a:bodyPr/>
        <a:lstStyle/>
        <a:p>
          <a:endParaRPr lang="el-GR"/>
        </a:p>
      </dgm:t>
    </dgm:pt>
    <dgm:pt modelId="{8DB036C4-F3FC-4780-B6F8-EF9CC4AEAFAA}" type="pres">
      <dgm:prSet presAssocID="{ABA10E6C-9171-4A6F-98EA-299440B00DAD}" presName="spacerR" presStyleCnt="0"/>
      <dgm:spPr/>
    </dgm:pt>
    <dgm:pt modelId="{4A0A71D1-E3BA-4D98-9A49-5CD008C198C4}" type="pres">
      <dgm:prSet presAssocID="{1AAAF98C-B376-48DD-B32C-09051C3870C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51B7A0-8623-41AE-BFC8-768DD75345FA}" type="pres">
      <dgm:prSet presAssocID="{00C559F7-DF0F-4150-AD11-717B2E191B31}" presName="spacerL" presStyleCnt="0"/>
      <dgm:spPr/>
    </dgm:pt>
    <dgm:pt modelId="{FC545151-7CA4-4760-B41B-DC70C9952FFD}" type="pres">
      <dgm:prSet presAssocID="{00C559F7-DF0F-4150-AD11-717B2E191B31}" presName="sibTrans" presStyleLbl="sibTrans2D1" presStyleIdx="1" presStyleCnt="2"/>
      <dgm:spPr/>
      <dgm:t>
        <a:bodyPr/>
        <a:lstStyle/>
        <a:p>
          <a:endParaRPr lang="el-GR"/>
        </a:p>
      </dgm:t>
    </dgm:pt>
    <dgm:pt modelId="{565E511C-3603-4E16-BA14-5A9C9C5EAF48}" type="pres">
      <dgm:prSet presAssocID="{00C559F7-DF0F-4150-AD11-717B2E191B31}" presName="spacerR" presStyleCnt="0"/>
      <dgm:spPr/>
    </dgm:pt>
    <dgm:pt modelId="{03FA384B-8606-446F-B863-7C9891326A78}" type="pres">
      <dgm:prSet presAssocID="{89627D0D-D094-4C1B-B536-81934CB97AF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EBA3636-B9F6-4EFD-98F1-7571E7DEBAB5}" type="presOf" srcId="{89627D0D-D094-4C1B-B536-81934CB97AFD}" destId="{03FA384B-8606-446F-B863-7C9891326A78}" srcOrd="0" destOrd="0" presId="urn:microsoft.com/office/officeart/2005/8/layout/equation1"/>
    <dgm:cxn modelId="{BA9CD194-D51A-45BE-870D-0383F0AC7475}" srcId="{F4E5DEB1-F32D-42B2-B82F-BAA4139BADD7}" destId="{0B1EAAB9-2035-432F-8648-8262700522E9}" srcOrd="0" destOrd="0" parTransId="{09B87D00-31B8-44E2-89D1-9EACEA7E6B95}" sibTransId="{ABA10E6C-9171-4A6F-98EA-299440B00DAD}"/>
    <dgm:cxn modelId="{392A0DA3-C0CC-4C63-AF2D-57002FAE89EF}" srcId="{F4E5DEB1-F32D-42B2-B82F-BAA4139BADD7}" destId="{89627D0D-D094-4C1B-B536-81934CB97AFD}" srcOrd="2" destOrd="0" parTransId="{F3F278CE-F9F5-47FA-863D-8FF2AD44DC61}" sibTransId="{9189D91D-F122-441B-9647-75D2DB5848F3}"/>
    <dgm:cxn modelId="{372CA138-8612-4B19-8F30-26EA07EBBCF2}" type="presOf" srcId="{00C559F7-DF0F-4150-AD11-717B2E191B31}" destId="{FC545151-7CA4-4760-B41B-DC70C9952FFD}" srcOrd="0" destOrd="0" presId="urn:microsoft.com/office/officeart/2005/8/layout/equation1"/>
    <dgm:cxn modelId="{E21656AA-50FC-4ED4-9226-E43DE89D1083}" type="presOf" srcId="{ABA10E6C-9171-4A6F-98EA-299440B00DAD}" destId="{D3F546A5-5171-4E8A-8EAE-B258473985BC}" srcOrd="0" destOrd="0" presId="urn:microsoft.com/office/officeart/2005/8/layout/equation1"/>
    <dgm:cxn modelId="{DF24B58F-E826-42E3-BB47-83D8C32664D9}" type="presOf" srcId="{1AAAF98C-B376-48DD-B32C-09051C3870C6}" destId="{4A0A71D1-E3BA-4D98-9A49-5CD008C198C4}" srcOrd="0" destOrd="0" presId="urn:microsoft.com/office/officeart/2005/8/layout/equation1"/>
    <dgm:cxn modelId="{08E3B823-B1AB-4C34-95F5-A70CB08E9D76}" type="presOf" srcId="{0B1EAAB9-2035-432F-8648-8262700522E9}" destId="{13DFEB32-BEAA-43D4-8420-832402BA4A34}" srcOrd="0" destOrd="0" presId="urn:microsoft.com/office/officeart/2005/8/layout/equation1"/>
    <dgm:cxn modelId="{53A0823F-1524-4EC0-96E5-67AFEBDFCE04}" type="presOf" srcId="{F4E5DEB1-F32D-42B2-B82F-BAA4139BADD7}" destId="{670B754E-C896-4088-B04C-84F730F65D37}" srcOrd="0" destOrd="0" presId="urn:microsoft.com/office/officeart/2005/8/layout/equation1"/>
    <dgm:cxn modelId="{929D74E5-1B2F-4E27-B8CF-8AE5039C9CA8}" srcId="{F4E5DEB1-F32D-42B2-B82F-BAA4139BADD7}" destId="{1AAAF98C-B376-48DD-B32C-09051C3870C6}" srcOrd="1" destOrd="0" parTransId="{26D4C00E-9DB9-4920-8D29-65F20A61188F}" sibTransId="{00C559F7-DF0F-4150-AD11-717B2E191B31}"/>
    <dgm:cxn modelId="{09397AB7-522A-4CC3-ADE4-09C6CA62396C}" type="presParOf" srcId="{670B754E-C896-4088-B04C-84F730F65D37}" destId="{13DFEB32-BEAA-43D4-8420-832402BA4A34}" srcOrd="0" destOrd="0" presId="urn:microsoft.com/office/officeart/2005/8/layout/equation1"/>
    <dgm:cxn modelId="{5FFD34F8-382D-476D-8BCB-09AC8DF5DF06}" type="presParOf" srcId="{670B754E-C896-4088-B04C-84F730F65D37}" destId="{3CF2E5AE-1D0C-4A77-9682-35C0EAA9275B}" srcOrd="1" destOrd="0" presId="urn:microsoft.com/office/officeart/2005/8/layout/equation1"/>
    <dgm:cxn modelId="{B21E0FB5-88CB-4F92-9E54-E77B75D2083F}" type="presParOf" srcId="{670B754E-C896-4088-B04C-84F730F65D37}" destId="{D3F546A5-5171-4E8A-8EAE-B258473985BC}" srcOrd="2" destOrd="0" presId="urn:microsoft.com/office/officeart/2005/8/layout/equation1"/>
    <dgm:cxn modelId="{EC9DBB1B-1AF9-4463-857D-71C45A2B4048}" type="presParOf" srcId="{670B754E-C896-4088-B04C-84F730F65D37}" destId="{8DB036C4-F3FC-4780-B6F8-EF9CC4AEAFAA}" srcOrd="3" destOrd="0" presId="urn:microsoft.com/office/officeart/2005/8/layout/equation1"/>
    <dgm:cxn modelId="{40913F71-5388-4E16-9926-EE032CD106EF}" type="presParOf" srcId="{670B754E-C896-4088-B04C-84F730F65D37}" destId="{4A0A71D1-E3BA-4D98-9A49-5CD008C198C4}" srcOrd="4" destOrd="0" presId="urn:microsoft.com/office/officeart/2005/8/layout/equation1"/>
    <dgm:cxn modelId="{89246E7D-E131-4724-8776-421727033C26}" type="presParOf" srcId="{670B754E-C896-4088-B04C-84F730F65D37}" destId="{2B51B7A0-8623-41AE-BFC8-768DD75345FA}" srcOrd="5" destOrd="0" presId="urn:microsoft.com/office/officeart/2005/8/layout/equation1"/>
    <dgm:cxn modelId="{2D9F95EF-CB43-4484-9950-3A3EB9E141A0}" type="presParOf" srcId="{670B754E-C896-4088-B04C-84F730F65D37}" destId="{FC545151-7CA4-4760-B41B-DC70C9952FFD}" srcOrd="6" destOrd="0" presId="urn:microsoft.com/office/officeart/2005/8/layout/equation1"/>
    <dgm:cxn modelId="{71AB0B54-6983-424B-9790-D0DCDF533B66}" type="presParOf" srcId="{670B754E-C896-4088-B04C-84F730F65D37}" destId="{565E511C-3603-4E16-BA14-5A9C9C5EAF48}" srcOrd="7" destOrd="0" presId="urn:microsoft.com/office/officeart/2005/8/layout/equation1"/>
    <dgm:cxn modelId="{7B1B9664-FFD1-4101-9A94-420FE1B2DA72}" type="presParOf" srcId="{670B754E-C896-4088-B04C-84F730F65D37}" destId="{03FA384B-8606-446F-B863-7C9891326A78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A3B39-6645-44E5-92F2-E5D04627421F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D8022-7039-4A1B-9A6F-B9DE80F89B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17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0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1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2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3.bin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9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4F30A7FF-41AE-4625-90F6-A215D681039E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28211819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31526" name="think-cell Slide" r:id="rId4" imgW="360" imgH="360" progId="">
              <p:embed/>
            </p:oleObj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0EAC3B22-3027-4AD3-B2F7-774EB1A3DDE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8096250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/>
          <p:nvPr userDrawn="1"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8746" y="4256883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443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D64DFB17-1D78-4615-80BB-ACA981CE510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19217469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37670" name="think-cell Slide" r:id="rId4" imgW="360" imgH="360" progId="">
              <p:embed/>
            </p:oleObj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03042D4C-6D59-4320-8554-FB80E67C1F9B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Helvetica Neue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337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3F752BB3-3FBF-4DF9-A65F-0D1072CA4E81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1489349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38694" name="think-cell Slide" r:id="rId4" imgW="360" imgH="360" progId="">
              <p:embed/>
            </p:oleObj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45F10AE6-F43D-4F7F-A4CD-576F78CB2B62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08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6D75815B-0232-42E4-8D85-8A12C0C93198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37037753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39718" name="think-cell Slide" r:id="rId4" imgW="360" imgH="360" progId="">
              <p:embed/>
            </p:oleObj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E4812782-A8F0-4271-BB7D-E9AC492BE63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868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32775156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40742" name="think-cell Slide" r:id="rId4" imgW="360" imgH="360" progId="">
              <p:embed/>
            </p:oleObj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75C53F8B-B55A-4B93-BE61-3DC9D03FB45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ight Triangle 6"/>
          <p:cNvSpPr/>
          <p:nvPr userDrawn="1"/>
        </p:nvSpPr>
        <p:spPr>
          <a:xfrm rot="10800000">
            <a:off x="112395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73946" y="1268755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" y="431335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2657588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2846412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type="obj">
  <p:cSld name="Agenda 1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442912" y="2103121"/>
            <a:ext cx="11306001" cy="4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03433" lvl="0" indent="-31938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Georgia"/>
              <a:buAutoNum type="arabicPeriod"/>
              <a:defRPr sz="2800" b="0">
                <a:solidFill>
                  <a:srgbClr val="464646"/>
                </a:solidFill>
              </a:defRPr>
            </a:lvl1pPr>
            <a:lvl2pPr marL="806867" lvl="1" indent="-201717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4"/>
              </a:buClr>
              <a:buSzPts val="1200"/>
              <a:buFont typeface="Georgia"/>
              <a:buNone/>
              <a:defRPr sz="1599">
                <a:solidFill>
                  <a:srgbClr val="464646"/>
                </a:solidFill>
              </a:defRPr>
            </a:lvl2pPr>
            <a:lvl3pPr marL="1210300" lvl="2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3pPr>
            <a:lvl4pPr marL="1613733" lvl="3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4pPr>
            <a:lvl5pPr marL="2017166" lvl="4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5pPr>
            <a:lvl6pPr marL="2420600" lvl="5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6pPr>
            <a:lvl7pPr marL="2824033" lvl="6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7pPr>
            <a:lvl8pPr marL="3227466" lvl="7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8pPr>
            <a:lvl9pPr marL="3630900" lvl="8" indent="-268956" algn="l">
              <a:lnSpc>
                <a:spcPct val="100000"/>
              </a:lnSpc>
              <a:spcBef>
                <a:spcPts val="667"/>
              </a:spcBef>
              <a:spcAft>
                <a:spcPts val="667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42914" y="432000"/>
            <a:ext cx="11306001" cy="13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100"/>
              <a:buFont typeface="Georgia"/>
              <a:buNone/>
              <a:defRPr sz="2800">
                <a:solidFill>
                  <a:srgbClr val="46464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9984296" y="6492240"/>
            <a:ext cx="17648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9984296" y="6355080"/>
            <a:ext cx="17648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442912" y="6355080"/>
            <a:ext cx="54736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38137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24170683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32550" name="think-cell Slide" r:id="rId4" imgW="360" imgH="360" progId="">
              <p:embed/>
            </p:oleObj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75C53F8B-B55A-4B93-BE61-3DC9D03FB45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8510" y="262171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0977" y="621131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>
            <a:spLocks noChangeAspect="1"/>
          </p:cNvSpPr>
          <p:nvPr userDrawn="1"/>
        </p:nvSpPr>
        <p:spPr>
          <a:xfrm rot="5400000">
            <a:off x="-1304318" y="1304320"/>
            <a:ext cx="6858000" cy="4249363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2556" y="682524"/>
            <a:ext cx="1054845" cy="103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2883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198226346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p:oleObj spid="_x0000_s6766" name="think-cell Slide" r:id="rId4" imgW="360" imgH="360" progId="">
              <p:embed/>
            </p:oleObj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xmlns="" id="{391605BD-34C6-4524-992D-CF91BD2E720D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397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xmlns="" id="{B0CFFE79-316F-4696-A586-FCDE0BFB03DB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29428150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33574" name="think-cell Slide" r:id="rId4" imgW="360" imgH="360" progId="">
              <p:embed/>
            </p:oleObj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14FB3374-B620-492E-A77C-533BA7EC898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Helvetica Neue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942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442DF118-3518-41E0-906A-E7D837842FAD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44514772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34598" name="think-cell Slide" r:id="rId4" imgW="360" imgH="360" progId="">
              <p:embed/>
            </p:oleObj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23612171-3689-4ED0-972F-F361A4A13E0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936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xmlns="" id="{B63AE5B8-DD09-441C-82CF-6C774ED7ECE2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19320932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35622" name="think-cell Slide" r:id="rId4" imgW="360" imgH="360" progId="">
              <p:embed/>
            </p:oleObj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xmlns="" id="{8DDFACA4-F2E3-4B6B-85E8-0343DD6FD5C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072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1692710398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p:oleObj spid="_x0000_s3688" name="think-cell Slide" r:id="rId4" imgW="360" imgH="360" progId="">
              <p:embed/>
            </p:oleObj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10658D61-F113-41E0-811C-7C74417291BF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59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967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xmlns="" id="{033B81CD-5318-413B-81EC-15F21490B032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6086929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36646" name="think-cell Slide" r:id="rId4" imgW="360" imgH="360" progId="">
              <p:embed/>
            </p:oleObj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xmlns="" id="{17E7BD6F-17B7-4404-9EAA-FF84918C956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>
                <a:latin typeface="Helvetica Neue"/>
              </a:defRPr>
            </a:lvl1pPr>
            <a:lvl2pPr>
              <a:defRPr sz="2800">
                <a:latin typeface="Helvetica Neue"/>
              </a:defRPr>
            </a:lvl2pPr>
            <a:lvl3pPr>
              <a:defRPr sz="2400">
                <a:latin typeface="Helvetica Neue"/>
              </a:defRPr>
            </a:lvl3pPr>
            <a:lvl4pPr>
              <a:defRPr sz="2000">
                <a:latin typeface="Helvetica Neue"/>
              </a:defRPr>
            </a:lvl4pPr>
            <a:lvl5pPr>
              <a:defRPr sz="2000">
                <a:latin typeface="Helvetica Neue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863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xmlns="" val="3447293176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p:oleObj spid="_x0000_s2686" name="think-cell Slide" r:id="rId18" imgW="360" imgH="360" progId="">
              <p:embed/>
            </p:oleObj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xmlns="" id="{F37204ED-F58C-493A-8C81-D0A25DC0C310}"/>
              </a:ext>
            </a:extLst>
          </p:cNvPr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ight Triangle 7"/>
          <p:cNvSpPr/>
          <p:nvPr userDrawn="1"/>
        </p:nvSpPr>
        <p:spPr>
          <a:xfrm>
            <a:off x="1" y="5903652"/>
            <a:ext cx="985421" cy="954349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Helvetica Neue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39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075" y="63595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3124" y="6356352"/>
            <a:ext cx="220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110" y="6374106"/>
            <a:ext cx="375722" cy="3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9636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2" r:id="rId13"/>
    <p:sldLayoutId id="214748366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Helvetica Neue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14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xmlns="" id="{49D387AD-60A4-4DA0-8C2C-DAF13D11BF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437862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28465" name="think-cell Slide" r:id="rId4" imgW="360" imgH="360" progId="">
              <p:embed/>
            </p:oleObj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xmlns="" id="{EC0822DE-4430-4372-9EB4-9DA2280C6A0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l-GR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3703" y="4113024"/>
            <a:ext cx="7005849" cy="759227"/>
          </a:xfrm>
        </p:spPr>
        <p:txBody>
          <a:bodyPr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4533"/>
            </a:pPr>
            <a: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endParaRPr lang="el-GR" sz="32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8" name="Google Shape;403;p57">
            <a:extLst>
              <a:ext uri="{FF2B5EF4-FFF2-40B4-BE49-F238E27FC236}">
                <a16:creationId xmlns:a16="http://schemas.microsoft.com/office/drawing/2014/main" xmlns="" id="{C1AA2E76-A3F6-4C1E-9D8D-823FAF868AF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042983" y="5099651"/>
            <a:ext cx="3548514" cy="2288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>
              <a:lnSpc>
                <a:spcPct val="100000"/>
              </a:lnSpc>
              <a:buClr>
                <a:schemeClr val="dk1"/>
              </a:buClr>
              <a:buSzPts val="2000"/>
            </a:pPr>
            <a:endParaRPr sz="2000" dirty="0"/>
          </a:p>
          <a:p>
            <a:pPr>
              <a:lnSpc>
                <a:spcPct val="100000"/>
              </a:lnSpc>
              <a:buClr>
                <a:schemeClr val="dk1"/>
              </a:buClr>
              <a:buSzPts val="1800"/>
            </a:pPr>
            <a:r>
              <a:rPr lang="el-GR" sz="1800" b="1" dirty="0" smtClean="0"/>
              <a:t>3</a:t>
            </a:r>
            <a:r>
              <a:rPr lang="el-GR" sz="1800" b="1" baseline="30000" dirty="0" smtClean="0"/>
              <a:t>η</a:t>
            </a:r>
            <a:r>
              <a:rPr lang="el-GR" sz="1800" b="1" dirty="0" smtClean="0"/>
              <a:t> Ιουνίου </a:t>
            </a:r>
            <a:r>
              <a:rPr lang="el-GR" sz="1800" b="1" dirty="0"/>
              <a:t>2020</a:t>
            </a:r>
            <a:endParaRPr sz="18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0FB5F26F-C802-49F3-B6B7-0E477571F293}"/>
              </a:ext>
            </a:extLst>
          </p:cNvPr>
          <p:cNvSpPr txBox="1">
            <a:spLocks/>
          </p:cNvSpPr>
          <p:nvPr/>
        </p:nvSpPr>
        <p:spPr>
          <a:xfrm>
            <a:off x="6151001" y="2984317"/>
            <a:ext cx="5484477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Επαναφορά</a:t>
            </a:r>
            <a:r>
              <a:rPr kumimoji="0" lang="el-GR" sz="3600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οικονομικών δραστηριοτήτων</a:t>
            </a: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endParaRPr lang="el-GR" sz="2900" b="1" dirty="0" smtClean="0">
              <a:solidFill>
                <a:schemeClr val="accent3">
                  <a:lumMod val="50000"/>
                </a:schemeClr>
              </a:solidFill>
              <a:latin typeface="Helvetica Neue"/>
              <a:ea typeface="Georgia"/>
              <a:cs typeface="Georgia"/>
              <a:sym typeface="Georgia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232846" y="6211669"/>
            <a:ext cx="83342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ea typeface="Arial"/>
                <a:cs typeface="Arial"/>
                <a:sym typeface="Georgia"/>
              </a:rPr>
              <a:t>Υπουργείο Ανάπτυξης και Επενδύσεων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44833" y="670728"/>
            <a:ext cx="5102105" cy="24371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33"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>Σχέδιο σταδιακής αποκλιμάκωσης </a:t>
            </a:r>
            <a:r>
              <a:rPr lang="el-GR" sz="3200" b="1" noProof="0" dirty="0" smtClean="0">
                <a:latin typeface="Helvetica Neue"/>
                <a:ea typeface="Arial"/>
                <a:cs typeface="Arial"/>
                <a:sym typeface="Georgia"/>
              </a:rPr>
              <a:t>των </a:t>
            </a: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>περιοριστικών μέτρων </a:t>
            </a:r>
            <a:b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</a:b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/>
            </a:r>
            <a:b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07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Ορθογώνιο"/>
          <p:cNvSpPr/>
          <p:nvPr/>
        </p:nvSpPr>
        <p:spPr>
          <a:xfrm>
            <a:off x="2484408" y="3122762"/>
            <a:ext cx="422694" cy="2674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3 - TextBox">
            <a:extLst>
              <a:ext uri="{FF2B5EF4-FFF2-40B4-BE49-F238E27FC236}">
                <a16:creationId xmlns=""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Παράρτημα 1: </a:t>
            </a:r>
            <a:r>
              <a:rPr lang="el-GR" dirty="0" smtClean="0">
                <a:solidFill>
                  <a:srgbClr val="002060"/>
                </a:solidFill>
              </a:rPr>
              <a:t>Παραδείγματα διάταξης τραπεζοκαθισμάτων όπου στον ενδιάμεσο χώρο δεν τοποθετείται κάθισμα.</a:t>
            </a:r>
          </a:p>
        </p:txBody>
      </p:sp>
      <p:sp>
        <p:nvSpPr>
          <p:cNvPr id="9" name="3 - TextBox">
            <a:extLst>
              <a:ext uri="{FF2B5EF4-FFF2-40B4-BE49-F238E27FC236}">
                <a16:creationId xmlns=""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891831" y="5484328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1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sp>
        <p:nvSpPr>
          <p:cNvPr id="10" name="3 - TextBox">
            <a:extLst>
              <a:ext uri="{FF2B5EF4-FFF2-40B4-BE49-F238E27FC236}">
                <a16:creationId xmlns=""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6365507" y="5484328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2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2574031" y="3502323"/>
            <a:ext cx="583235" cy="1897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50" dirty="0" smtClean="0">
                <a:solidFill>
                  <a:srgbClr val="FF0000"/>
                </a:solidFill>
              </a:rPr>
              <a:t>0,80μ</a:t>
            </a:r>
            <a:endParaRPr lang="el-GR" sz="1050" dirty="0">
              <a:solidFill>
                <a:srgbClr val="FF0000"/>
              </a:solidFill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8512520" y="4073519"/>
            <a:ext cx="587829" cy="300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solidFill>
                  <a:srgbClr val="FF0000"/>
                </a:solidFill>
              </a:rPr>
              <a:t>0,80</a:t>
            </a:r>
            <a:endParaRPr lang="el-GR" sz="1400" dirty="0">
              <a:solidFill>
                <a:srgbClr val="FF0000"/>
              </a:solidFill>
            </a:endParaRPr>
          </a:p>
        </p:txBody>
      </p:sp>
      <p:grpSp>
        <p:nvGrpSpPr>
          <p:cNvPr id="2" name="20 - Ομάδα"/>
          <p:cNvGrpSpPr/>
          <p:nvPr/>
        </p:nvGrpSpPr>
        <p:grpSpPr>
          <a:xfrm>
            <a:off x="631457" y="2795030"/>
            <a:ext cx="4133850" cy="2324100"/>
            <a:chOff x="640982" y="2795030"/>
            <a:chExt cx="4133850" cy="2324100"/>
          </a:xfrm>
        </p:grpSpPr>
        <p:pic>
          <p:nvPicPr>
            <p:cNvPr id="7" name="Εικόνα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0982" y="2795030"/>
              <a:ext cx="4133850" cy="2324100"/>
            </a:xfrm>
            <a:prstGeom prst="rect">
              <a:avLst/>
            </a:prstGeom>
          </p:spPr>
        </p:pic>
        <p:sp>
          <p:nvSpPr>
            <p:cNvPr id="17" name="16 - Ορθογώνιο"/>
            <p:cNvSpPr/>
            <p:nvPr/>
          </p:nvSpPr>
          <p:spPr>
            <a:xfrm>
              <a:off x="2467155" y="3165894"/>
              <a:ext cx="405441" cy="2329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4" name="23 - Ορθογώνιο"/>
          <p:cNvSpPr/>
          <p:nvPr/>
        </p:nvSpPr>
        <p:spPr>
          <a:xfrm>
            <a:off x="2298460" y="3150933"/>
            <a:ext cx="587829" cy="300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b="1" dirty="0" smtClean="0">
                <a:solidFill>
                  <a:srgbClr val="FF0000"/>
                </a:solidFill>
              </a:rPr>
              <a:t>0,90</a:t>
            </a:r>
            <a:endParaRPr lang="el-GR" sz="1200" b="1" dirty="0">
              <a:solidFill>
                <a:srgbClr val="FF0000"/>
              </a:solidFill>
            </a:endParaRPr>
          </a:p>
        </p:txBody>
      </p:sp>
      <p:grpSp>
        <p:nvGrpSpPr>
          <p:cNvPr id="3" name="29 - Ομάδα"/>
          <p:cNvGrpSpPr/>
          <p:nvPr/>
        </p:nvGrpSpPr>
        <p:grpSpPr>
          <a:xfrm>
            <a:off x="6285297" y="2519112"/>
            <a:ext cx="4876800" cy="2686050"/>
            <a:chOff x="6285297" y="2519112"/>
            <a:chExt cx="4876800" cy="2686050"/>
          </a:xfrm>
        </p:grpSpPr>
        <p:pic>
          <p:nvPicPr>
            <p:cNvPr id="8" name="Εικόνα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285297" y="2519112"/>
              <a:ext cx="4876800" cy="2686050"/>
            </a:xfrm>
            <a:prstGeom prst="rect">
              <a:avLst/>
            </a:prstGeom>
          </p:spPr>
        </p:pic>
        <p:sp>
          <p:nvSpPr>
            <p:cNvPr id="29" name="28 - Ορθογώνιο"/>
            <p:cNvSpPr/>
            <p:nvPr/>
          </p:nvSpPr>
          <p:spPr>
            <a:xfrm>
              <a:off x="8362950" y="3114675"/>
              <a:ext cx="476250" cy="2762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41" name="40 - Ορθογώνιο"/>
          <p:cNvSpPr/>
          <p:nvPr/>
        </p:nvSpPr>
        <p:spPr>
          <a:xfrm>
            <a:off x="8270157" y="3139644"/>
            <a:ext cx="587829" cy="300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b="1" dirty="0" smtClean="0">
                <a:solidFill>
                  <a:srgbClr val="FF0000"/>
                </a:solidFill>
              </a:rPr>
              <a:t>0,90</a:t>
            </a:r>
            <a:endParaRPr lang="el-GR" sz="1200" b="1" dirty="0">
              <a:solidFill>
                <a:srgbClr val="FF0000"/>
              </a:solidFill>
            </a:endParaRPr>
          </a:p>
        </p:txBody>
      </p:sp>
      <p:sp>
        <p:nvSpPr>
          <p:cNvPr id="43" name="Rectangle: Diagonal Corners Snipped 10">
            <a:extLst>
              <a:ext uri="{FF2B5EF4-FFF2-40B4-BE49-F238E27FC236}">
                <a16:creationId xmlns=""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6</a:t>
            </a:r>
            <a:r>
              <a:rPr lang="en-GB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100" b="1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Λειτουργία στον εσωτερικό χώρο των καταστημάτων υγειονομικού ενδιαφέροντος</a:t>
            </a:r>
            <a:endParaRPr lang="el-GR" sz="21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4552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3 - TextBox">
            <a:extLst>
              <a:ext uri="{FF2B5EF4-FFF2-40B4-BE49-F238E27FC236}">
                <a16:creationId xmlns=""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Παράρτημα 2: </a:t>
            </a:r>
            <a:r>
              <a:rPr lang="el-GR" dirty="0" smtClean="0">
                <a:solidFill>
                  <a:srgbClr val="002060"/>
                </a:solidFill>
              </a:rPr>
              <a:t>Παραδείγματα διάταξης τραπεζοκαθισμάτων όπου στον ενδιάμεσο χώρο τοποθετούνται καθίσματα μόνο στο ένα εκ των δύο τραπεζιών.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8" name="3 - TextBox">
            <a:extLst>
              <a:ext uri="{FF2B5EF4-FFF2-40B4-BE49-F238E27FC236}">
                <a16:creationId xmlns=""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930332" y="5623760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1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sp>
        <p:nvSpPr>
          <p:cNvPr id="10" name="3 - TextBox">
            <a:extLst>
              <a:ext uri="{FF2B5EF4-FFF2-40B4-BE49-F238E27FC236}">
                <a16:creationId xmlns=""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6857890" y="5614565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2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grpSp>
        <p:nvGrpSpPr>
          <p:cNvPr id="2" name="12 - Ομάδα"/>
          <p:cNvGrpSpPr/>
          <p:nvPr/>
        </p:nvGrpSpPr>
        <p:grpSpPr>
          <a:xfrm>
            <a:off x="667000" y="3003232"/>
            <a:ext cx="4505325" cy="2314575"/>
            <a:chOff x="667000" y="3003232"/>
            <a:chExt cx="4505325" cy="2314575"/>
          </a:xfrm>
        </p:grpSpPr>
        <p:pic>
          <p:nvPicPr>
            <p:cNvPr id="7" name="Εικόνα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7000" y="3003232"/>
              <a:ext cx="4505325" cy="2314575"/>
            </a:xfrm>
            <a:prstGeom prst="rect">
              <a:avLst/>
            </a:prstGeom>
          </p:spPr>
        </p:pic>
        <p:sp>
          <p:nvSpPr>
            <p:cNvPr id="12" name="11 - Ορθογώνιο"/>
            <p:cNvSpPr/>
            <p:nvPr/>
          </p:nvSpPr>
          <p:spPr>
            <a:xfrm>
              <a:off x="2375065" y="3301340"/>
              <a:ext cx="700644" cy="34438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18" name="17 - Ευθεία γραμμή σύνδεσης"/>
          <p:cNvCxnSpPr/>
          <p:nvPr/>
        </p:nvCxnSpPr>
        <p:spPr>
          <a:xfrm>
            <a:off x="7972177" y="5167994"/>
            <a:ext cx="1336098" cy="766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- Ορθογώνιο"/>
          <p:cNvSpPr/>
          <p:nvPr/>
        </p:nvSpPr>
        <p:spPr>
          <a:xfrm>
            <a:off x="2538468" y="3359913"/>
            <a:ext cx="587829" cy="300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rgbClr val="FF0000"/>
                </a:solidFill>
              </a:rPr>
              <a:t>1,20</a:t>
            </a:r>
            <a:endParaRPr lang="el-GR" sz="1400" b="1" dirty="0">
              <a:solidFill>
                <a:srgbClr val="FF0000"/>
              </a:solidFill>
            </a:endParaRPr>
          </a:p>
        </p:txBody>
      </p:sp>
      <p:sp>
        <p:nvSpPr>
          <p:cNvPr id="22" name="21 - Ορθογώνιο"/>
          <p:cNvSpPr/>
          <p:nvPr/>
        </p:nvSpPr>
        <p:spPr>
          <a:xfrm>
            <a:off x="8134399" y="2693717"/>
            <a:ext cx="93222" cy="19440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3" name="23 - Ομάδα"/>
          <p:cNvGrpSpPr/>
          <p:nvPr/>
        </p:nvGrpSpPr>
        <p:grpSpPr>
          <a:xfrm>
            <a:off x="6452485" y="2679382"/>
            <a:ext cx="4638675" cy="2638425"/>
            <a:chOff x="6452485" y="2679382"/>
            <a:chExt cx="4638675" cy="2638425"/>
          </a:xfrm>
        </p:grpSpPr>
        <p:pic>
          <p:nvPicPr>
            <p:cNvPr id="9" name="Εικόνα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52485" y="2679382"/>
              <a:ext cx="4638675" cy="2638425"/>
            </a:xfrm>
            <a:prstGeom prst="rect">
              <a:avLst/>
            </a:prstGeom>
          </p:spPr>
        </p:pic>
        <p:sp>
          <p:nvSpPr>
            <p:cNvPr id="23" name="22 - Ορθογώνιο"/>
            <p:cNvSpPr/>
            <p:nvPr/>
          </p:nvSpPr>
          <p:spPr>
            <a:xfrm>
              <a:off x="8286997" y="2859973"/>
              <a:ext cx="700644" cy="34438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28" name="27 - Ορθογώνιο"/>
          <p:cNvSpPr/>
          <p:nvPr/>
        </p:nvSpPr>
        <p:spPr>
          <a:xfrm>
            <a:off x="8343522" y="2930423"/>
            <a:ext cx="587829" cy="300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rgbClr val="FF0000"/>
                </a:solidFill>
              </a:rPr>
              <a:t>1,20</a:t>
            </a:r>
            <a:endParaRPr lang="el-GR" sz="1400" b="1" dirty="0">
              <a:solidFill>
                <a:srgbClr val="FF0000"/>
              </a:solidFill>
            </a:endParaRPr>
          </a:p>
        </p:txBody>
      </p:sp>
      <p:sp>
        <p:nvSpPr>
          <p:cNvPr id="29" name="Rectangle: Diagonal Corners Snipped 10">
            <a:extLst>
              <a:ext uri="{FF2B5EF4-FFF2-40B4-BE49-F238E27FC236}">
                <a16:creationId xmlns=""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6</a:t>
            </a:r>
            <a:r>
              <a:rPr lang="en-GB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100" b="1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Λειτουργία στον εσωτερικό χώρο των καταστημάτων υγειονομικού ενδιαφέροντος</a:t>
            </a:r>
            <a:endParaRPr lang="el-GR" sz="21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9138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3 - TextBox">
            <a:extLst>
              <a:ext uri="{FF2B5EF4-FFF2-40B4-BE49-F238E27FC236}">
                <a16:creationId xmlns=""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</a:rPr>
              <a:t>Παράρτημα 3: </a:t>
            </a:r>
            <a:r>
              <a:rPr lang="el-GR" dirty="0" smtClean="0">
                <a:solidFill>
                  <a:srgbClr val="002060"/>
                </a:solidFill>
              </a:rPr>
              <a:t>Παραδείγματα διάταξης τραπεζοκαθισμάτων με καθίσματα στον ενδιάμεσο χώρο και των δύο τραπεζιών.</a:t>
            </a:r>
            <a:endParaRPr lang="el-GR" dirty="0">
              <a:solidFill>
                <a:srgbClr val="002060"/>
              </a:solidFill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 rotWithShape="1">
          <a:blip r:embed="rId2"/>
          <a:srcRect r="961" b="51706"/>
          <a:stretch/>
        </p:blipFill>
        <p:spPr>
          <a:xfrm>
            <a:off x="554947" y="3124723"/>
            <a:ext cx="5518594" cy="2631184"/>
          </a:xfrm>
          <a:prstGeom prst="rect">
            <a:avLst/>
          </a:prstGeom>
        </p:spPr>
      </p:pic>
      <p:pic>
        <p:nvPicPr>
          <p:cNvPr id="9" name="Εικόνα 8"/>
          <p:cNvPicPr>
            <a:picLocks noChangeAspect="1"/>
          </p:cNvPicPr>
          <p:nvPr/>
        </p:nvPicPr>
        <p:blipFill rotWithShape="1">
          <a:blip r:embed="rId2"/>
          <a:srcRect t="52783" r="-233"/>
          <a:stretch/>
        </p:blipFill>
        <p:spPr>
          <a:xfrm>
            <a:off x="6253973" y="2974206"/>
            <a:ext cx="5585101" cy="2572552"/>
          </a:xfrm>
          <a:prstGeom prst="rect">
            <a:avLst/>
          </a:prstGeom>
        </p:spPr>
      </p:pic>
      <p:sp>
        <p:nvSpPr>
          <p:cNvPr id="10" name="3 - TextBox">
            <a:extLst>
              <a:ext uri="{FF2B5EF4-FFF2-40B4-BE49-F238E27FC236}">
                <a16:creationId xmlns=""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959208" y="5726915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1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sp>
        <p:nvSpPr>
          <p:cNvPr id="11" name="3 - TextBox">
            <a:extLst>
              <a:ext uri="{FF2B5EF4-FFF2-40B4-BE49-F238E27FC236}">
                <a16:creationId xmlns=""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6684635" y="5755907"/>
            <a:ext cx="17454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>
                <a:solidFill>
                  <a:srgbClr val="002060"/>
                </a:solidFill>
              </a:rPr>
              <a:t>(Παράδειγμα 2</a:t>
            </a:r>
            <a:r>
              <a:rPr lang="el-GR" sz="1400" baseline="30000" dirty="0" smtClean="0">
                <a:solidFill>
                  <a:srgbClr val="002060"/>
                </a:solidFill>
              </a:rPr>
              <a:t>ο</a:t>
            </a:r>
            <a:r>
              <a:rPr lang="el-GR" sz="1400" dirty="0" smtClean="0">
                <a:solidFill>
                  <a:srgbClr val="002060"/>
                </a:solidFill>
              </a:rPr>
              <a:t>) </a:t>
            </a:r>
            <a:endParaRPr lang="el-GR" sz="1400" dirty="0">
              <a:solidFill>
                <a:srgbClr val="002060"/>
              </a:solidFill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2838203" y="3170712"/>
            <a:ext cx="653142" cy="5700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Ορθογώνιο"/>
          <p:cNvSpPr/>
          <p:nvPr/>
        </p:nvSpPr>
        <p:spPr>
          <a:xfrm>
            <a:off x="2906602" y="3443041"/>
            <a:ext cx="587829" cy="300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rgbClr val="FF0000"/>
                </a:solidFill>
              </a:rPr>
              <a:t>1,80</a:t>
            </a:r>
            <a:endParaRPr lang="el-GR" sz="1400" b="1" dirty="0">
              <a:solidFill>
                <a:srgbClr val="FF0000"/>
              </a:solidFill>
            </a:endParaRPr>
          </a:p>
        </p:txBody>
      </p:sp>
      <p:sp>
        <p:nvSpPr>
          <p:cNvPr id="14" name="13 - Ορθογώνιο"/>
          <p:cNvSpPr/>
          <p:nvPr/>
        </p:nvSpPr>
        <p:spPr>
          <a:xfrm>
            <a:off x="8699781" y="2954173"/>
            <a:ext cx="587829" cy="3004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rgbClr val="FF0000"/>
                </a:solidFill>
              </a:rPr>
              <a:t>1,80</a:t>
            </a:r>
            <a:endParaRPr lang="el-GR" sz="1400" b="1" dirty="0">
              <a:solidFill>
                <a:srgbClr val="FF0000"/>
              </a:solidFill>
            </a:endParaRPr>
          </a:p>
        </p:txBody>
      </p:sp>
      <p:sp>
        <p:nvSpPr>
          <p:cNvPr id="15" name="Rectangle: Diagonal Corners Snipped 10">
            <a:extLst>
              <a:ext uri="{FF2B5EF4-FFF2-40B4-BE49-F238E27FC236}">
                <a16:creationId xmlns=""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6</a:t>
            </a:r>
            <a:r>
              <a:rPr lang="en-GB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100" b="1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Λειτουργία στον εσωτερικό χώρο των καταστημάτων υγειονομικού ενδιαφέροντος</a:t>
            </a:r>
            <a:endParaRPr lang="el-GR" sz="21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8448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47913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Λειτουργία στον εσωτερικό χώρο των καταστημάτων υγειονομικού ενδιαφέροντος</a:t>
            </a:r>
            <a:endParaRPr lang="el-GR" sz="21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sp>
        <p:nvSpPr>
          <p:cNvPr id="4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Προϋποθέσεις λειτουργίας στο εσωτερικό των καταστημάτων υγειονομικού ενδιαφέροντος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5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1463040" y="2897578"/>
            <a:ext cx="1180886" cy="361240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724956" y="2897578"/>
            <a:ext cx="7588200" cy="3612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endParaRPr lang="el-GR" sz="1800" dirty="0" smtClean="0"/>
          </a:p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l-GR" sz="1800" dirty="0" smtClean="0"/>
              <a:t>Όταν η διάθεση των γευμάτων γίνεται με τη διαδικασία του μπουφέ, τότε πραγματοποιείται από υπαλλήλους-σερβιτόρους της επιχείρησης, χωρίς να έρχεται σε επαφή ο πελάτης με τα σκεύη σερβιρίσματος και μεταξύ των προσφερόμενων γευμάτων και των καταναλωτών </a:t>
            </a:r>
            <a:r>
              <a:rPr lang="el-GR" sz="1800" b="1" dirty="0" smtClean="0"/>
              <a:t>τοποθετείται διαφανές </a:t>
            </a:r>
            <a:r>
              <a:rPr lang="el-GR" sz="1800" b="1" dirty="0" err="1" smtClean="0"/>
              <a:t>πέτασμα</a:t>
            </a:r>
            <a:r>
              <a:rPr lang="el-GR" sz="1800" dirty="0" smtClean="0"/>
              <a:t>, προκειμένου να καλύπτει το σύνολο της επιφάνειας των γευμάτων και </a:t>
            </a:r>
            <a:r>
              <a:rPr lang="el-GR" sz="1800" b="1" dirty="0" smtClean="0"/>
              <a:t>με άνοιγμα ικανό </a:t>
            </a:r>
            <a:r>
              <a:rPr lang="el-GR" sz="1800" dirty="0" smtClean="0"/>
              <a:t>να πραγματοποιείται με ασφάλεια το σερβίρισμα των καταναλωτών</a:t>
            </a:r>
            <a:r>
              <a:rPr lang="en-US" sz="1800" dirty="0" smtClean="0"/>
              <a:t>.</a:t>
            </a:r>
          </a:p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l-GR" sz="1800" dirty="0" smtClean="0"/>
              <a:t>Η</a:t>
            </a:r>
            <a:r>
              <a:rPr lang="el-GR" sz="1600" dirty="0" smtClean="0"/>
              <a:t> </a:t>
            </a:r>
            <a:r>
              <a:rPr lang="el-GR" sz="1800" dirty="0" smtClean="0"/>
              <a:t>απόσταση μεταξύ των εξυπηρετούμενων στον μπουφέ ορίζεται τα 1,5 μέτρα</a:t>
            </a:r>
            <a:r>
              <a:rPr lang="en-US" sz="1800" dirty="0" smtClean="0"/>
              <a:t>.</a:t>
            </a:r>
          </a:p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l-GR" sz="1800" dirty="0" smtClean="0"/>
              <a:t>Συστήνεται όπου δύναται, να προσφέρονται έτοιμοι συνδυασμοί προϊόντων π.χ. φρούτα, γλυκά</a:t>
            </a:r>
            <a:r>
              <a:rPr lang="en-US" sz="1800" dirty="0" smtClean="0"/>
              <a:t>.</a:t>
            </a:r>
            <a:endParaRPr lang="el-GR" sz="1800" dirty="0" smtClean="0"/>
          </a:p>
          <a:p>
            <a:pPr marL="565150" lvl="1" indent="0">
              <a:buNone/>
            </a:pPr>
            <a:endParaRPr lang="el-GR" sz="1800" b="1" dirty="0"/>
          </a:p>
          <a:p>
            <a:pPr marL="565150" lvl="1" indent="0">
              <a:buNone/>
            </a:pPr>
            <a:endParaRPr lang="el-GR" sz="1800" b="1" dirty="0"/>
          </a:p>
        </p:txBody>
      </p:sp>
      <p:sp>
        <p:nvSpPr>
          <p:cNvPr id="7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2692925" y="2074460"/>
            <a:ext cx="7596481" cy="739992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n-US" sz="1600" b="1" dirty="0" smtClean="0"/>
              <a:t>E</a:t>
            </a:r>
            <a:r>
              <a:rPr lang="el-GR" sz="1600" b="1" dirty="0" smtClean="0"/>
              <a:t>ιδικές διατάξεις ως προς την ανάπτυξη τραπεζοκαθισμάτων και την προσφορά γευμάτων από υπηρεσίες τύπου </a:t>
            </a:r>
            <a:r>
              <a:rPr lang="el-GR" sz="1600" b="1" dirty="0" err="1" smtClean="0"/>
              <a:t>catering</a:t>
            </a:r>
            <a:r>
              <a:rPr lang="en-US" sz="1600" b="1" dirty="0" smtClean="0"/>
              <a:t> </a:t>
            </a:r>
            <a:r>
              <a:rPr lang="el-GR" sz="1600" b="1" dirty="0" smtClean="0"/>
              <a:t>και για τη λειτουργία των εστιατορίων</a:t>
            </a:r>
            <a:r>
              <a:rPr lang="en-US" sz="1600" b="1" dirty="0" smtClean="0"/>
              <a:t>.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8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1463040" y="2088107"/>
            <a:ext cx="1181056" cy="7382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1777402" y="3391207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1" name="Freeform 93">
              <a:extLst>
                <a:ext uri="{FF2B5EF4-FFF2-40B4-BE49-F238E27FC236}">
                  <a16:creationId xmlns:a16="http://schemas.microsoft.com/office/drawing/2014/main" xmlns="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2" name="Freeform 94">
              <a:extLst>
                <a:ext uri="{FF2B5EF4-FFF2-40B4-BE49-F238E27FC236}">
                  <a16:creationId xmlns:a16="http://schemas.microsoft.com/office/drawing/2014/main" xmlns="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3" name="Freeform 95">
              <a:extLst>
                <a:ext uri="{FF2B5EF4-FFF2-40B4-BE49-F238E27FC236}">
                  <a16:creationId xmlns:a16="http://schemas.microsoft.com/office/drawing/2014/main" xmlns="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4" name="Freeform 96">
              <a:extLst>
                <a:ext uri="{FF2B5EF4-FFF2-40B4-BE49-F238E27FC236}">
                  <a16:creationId xmlns:a16="http://schemas.microsoft.com/office/drawing/2014/main" xmlns="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1613165" y="2188772"/>
            <a:ext cx="1180886" cy="22331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92.00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56.30.10.05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56.30.10.08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2843050" y="1739720"/>
            <a:ext cx="7596481" cy="414890"/>
          </a:xfrm>
          <a:prstGeom prst="rect">
            <a:avLst/>
          </a:prstGeom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</a:rPr>
              <a:t>Ειδικές Απαιτήσεις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1613165" y="1730055"/>
            <a:ext cx="1181056" cy="4245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851331" y="2211738"/>
            <a:ext cx="7588200" cy="21828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endParaRPr lang="el-GR" sz="2000" dirty="0" smtClean="0"/>
          </a:p>
          <a:p>
            <a:pPr>
              <a:buFont typeface="Wingdings" pitchFamily="2" charset="2"/>
              <a:buChar char="q"/>
            </a:pPr>
            <a:r>
              <a:rPr lang="el-GR" sz="2000" dirty="0" smtClean="0"/>
              <a:t>Ο </a:t>
            </a:r>
            <a:r>
              <a:rPr lang="el-GR" sz="2000" b="1" dirty="0" smtClean="0"/>
              <a:t>μέγιστος επιτρεπόμενος αριθμός πελατών </a:t>
            </a:r>
            <a:r>
              <a:rPr lang="el-GR" sz="2000" dirty="0" smtClean="0"/>
              <a:t>ορίζεται ως ο αριθμός που προκύπτει από την αναλογία ενός πελάτη </a:t>
            </a:r>
            <a:r>
              <a:rPr lang="el-GR" sz="2000" b="1" dirty="0" smtClean="0"/>
              <a:t>ανά 2,20 </a:t>
            </a:r>
            <a:r>
              <a:rPr lang="el-GR" sz="2000" b="1" dirty="0" err="1" smtClean="0"/>
              <a:t>τ.μ</a:t>
            </a:r>
            <a:r>
              <a:rPr lang="el-GR" sz="2000" b="1" dirty="0" smtClean="0"/>
              <a:t>. συνολικής αδειοδοτούμενης επιφάνειας.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2000" dirty="0" smtClean="0"/>
              <a:t>Ανάπτυξη </a:t>
            </a:r>
            <a:r>
              <a:rPr lang="el-GR" sz="2000" b="1" dirty="0" smtClean="0"/>
              <a:t>διαφανούς ή μη, </a:t>
            </a:r>
            <a:r>
              <a:rPr lang="el-GR" sz="2000" b="1" dirty="0" err="1" smtClean="0"/>
              <a:t>πετάσματος</a:t>
            </a:r>
            <a:r>
              <a:rPr lang="el-GR" sz="2000" b="1" dirty="0" smtClean="0"/>
              <a:t> </a:t>
            </a:r>
            <a:r>
              <a:rPr lang="el-GR" sz="2000" dirty="0" smtClean="0"/>
              <a:t>μεταξύ των θέσεων των παικτών.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2000" b="1" dirty="0"/>
          </a:p>
        </p:txBody>
      </p:sp>
      <p:sp>
        <p:nvSpPr>
          <p:cNvPr id="13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Λειτουργία στον εσωτερικό χώρο των υπηρεσιών τυχερών παιχνιδιών και </a:t>
            </a:r>
            <a:r>
              <a:rPr lang="el-GR" sz="2100" b="1" dirty="0" err="1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ίντερνετ</a:t>
            </a:r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καφέ. </a:t>
            </a:r>
            <a:endParaRPr lang="el-GR" sz="21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grpSp>
        <p:nvGrpSpPr>
          <p:cNvPr id="14" name="Group 11">
            <a:extLst>
              <a:ext uri="{FF2B5EF4-FFF2-40B4-BE49-F238E27FC236}">
                <a16:creationId xmlns:lc="http://schemas.openxmlformats.org/drawingml/2006/lockedCanvas" xmlns:a16="http://schemas.microsoft.com/office/drawing/2014/main" xmlns="" id="{BEB475D0-F17A-40B2-89F6-9EE7C1A3C7AA}"/>
              </a:ext>
            </a:extLst>
          </p:cNvPr>
          <p:cNvGrpSpPr>
            <a:grpSpLocks noChangeAspect="1"/>
          </p:cNvGrpSpPr>
          <p:nvPr/>
        </p:nvGrpSpPr>
        <p:grpSpPr>
          <a:xfrm>
            <a:off x="1909934" y="2428460"/>
            <a:ext cx="573656" cy="571500"/>
            <a:chOff x="4360863" y="776288"/>
            <a:chExt cx="422275" cy="420688"/>
          </a:xfrm>
          <a:solidFill>
            <a:schemeClr val="bg1"/>
          </a:solidFill>
        </p:grpSpPr>
        <p:sp>
          <p:nvSpPr>
            <p:cNvPr id="15" name="Freeform 21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6B89DB11-3797-4A9B-8A23-7F9362F715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60863" y="776288"/>
              <a:ext cx="422275" cy="420688"/>
            </a:xfrm>
            <a:custGeom>
              <a:avLst/>
              <a:gdLst>
                <a:gd name="T0" fmla="*/ 0 w 266"/>
                <a:gd name="T1" fmla="*/ 0 h 265"/>
                <a:gd name="T2" fmla="*/ 0 w 266"/>
                <a:gd name="T3" fmla="*/ 265 h 265"/>
                <a:gd name="T4" fmla="*/ 266 w 266"/>
                <a:gd name="T5" fmla="*/ 265 h 265"/>
                <a:gd name="T6" fmla="*/ 266 w 266"/>
                <a:gd name="T7" fmla="*/ 0 h 265"/>
                <a:gd name="T8" fmla="*/ 0 w 266"/>
                <a:gd name="T9" fmla="*/ 0 h 265"/>
                <a:gd name="T10" fmla="*/ 253 w 266"/>
                <a:gd name="T11" fmla="*/ 254 h 265"/>
                <a:gd name="T12" fmla="*/ 11 w 266"/>
                <a:gd name="T13" fmla="*/ 254 h 265"/>
                <a:gd name="T14" fmla="*/ 11 w 266"/>
                <a:gd name="T15" fmla="*/ 12 h 265"/>
                <a:gd name="T16" fmla="*/ 253 w 266"/>
                <a:gd name="T17" fmla="*/ 12 h 265"/>
                <a:gd name="T18" fmla="*/ 253 w 266"/>
                <a:gd name="T19" fmla="*/ 254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6" h="265">
                  <a:moveTo>
                    <a:pt x="0" y="0"/>
                  </a:moveTo>
                  <a:lnTo>
                    <a:pt x="0" y="265"/>
                  </a:lnTo>
                  <a:lnTo>
                    <a:pt x="266" y="265"/>
                  </a:lnTo>
                  <a:lnTo>
                    <a:pt x="266" y="0"/>
                  </a:lnTo>
                  <a:lnTo>
                    <a:pt x="0" y="0"/>
                  </a:lnTo>
                  <a:close/>
                  <a:moveTo>
                    <a:pt x="253" y="254"/>
                  </a:moveTo>
                  <a:lnTo>
                    <a:pt x="11" y="254"/>
                  </a:lnTo>
                  <a:lnTo>
                    <a:pt x="11" y="12"/>
                  </a:lnTo>
                  <a:lnTo>
                    <a:pt x="253" y="12"/>
                  </a:lnTo>
                  <a:lnTo>
                    <a:pt x="253" y="2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16" name="Freeform 22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87A6FD33-EDFD-4301-A407-0EABB0D090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94200" y="857250"/>
              <a:ext cx="354013" cy="258763"/>
            </a:xfrm>
            <a:custGeom>
              <a:avLst/>
              <a:gdLst>
                <a:gd name="T0" fmla="*/ 210 w 223"/>
                <a:gd name="T1" fmla="*/ 130 h 163"/>
                <a:gd name="T2" fmla="*/ 210 w 223"/>
                <a:gd name="T3" fmla="*/ 0 h 163"/>
                <a:gd name="T4" fmla="*/ 144 w 223"/>
                <a:gd name="T5" fmla="*/ 0 h 163"/>
                <a:gd name="T6" fmla="*/ 144 w 223"/>
                <a:gd name="T7" fmla="*/ 12 h 163"/>
                <a:gd name="T8" fmla="*/ 199 w 223"/>
                <a:gd name="T9" fmla="*/ 12 h 163"/>
                <a:gd name="T10" fmla="*/ 199 w 223"/>
                <a:gd name="T11" fmla="*/ 130 h 163"/>
                <a:gd name="T12" fmla="*/ 23 w 223"/>
                <a:gd name="T13" fmla="*/ 130 h 163"/>
                <a:gd name="T14" fmla="*/ 23 w 223"/>
                <a:gd name="T15" fmla="*/ 12 h 163"/>
                <a:gd name="T16" fmla="*/ 84 w 223"/>
                <a:gd name="T17" fmla="*/ 12 h 163"/>
                <a:gd name="T18" fmla="*/ 84 w 223"/>
                <a:gd name="T19" fmla="*/ 0 h 163"/>
                <a:gd name="T20" fmla="*/ 12 w 223"/>
                <a:gd name="T21" fmla="*/ 0 h 163"/>
                <a:gd name="T22" fmla="*/ 12 w 223"/>
                <a:gd name="T23" fmla="*/ 130 h 163"/>
                <a:gd name="T24" fmla="*/ 0 w 223"/>
                <a:gd name="T25" fmla="*/ 130 h 163"/>
                <a:gd name="T26" fmla="*/ 0 w 223"/>
                <a:gd name="T27" fmla="*/ 163 h 163"/>
                <a:gd name="T28" fmla="*/ 223 w 223"/>
                <a:gd name="T29" fmla="*/ 163 h 163"/>
                <a:gd name="T30" fmla="*/ 223 w 223"/>
                <a:gd name="T31" fmla="*/ 130 h 163"/>
                <a:gd name="T32" fmla="*/ 210 w 223"/>
                <a:gd name="T33" fmla="*/ 130 h 163"/>
                <a:gd name="T34" fmla="*/ 211 w 223"/>
                <a:gd name="T35" fmla="*/ 152 h 163"/>
                <a:gd name="T36" fmla="*/ 11 w 223"/>
                <a:gd name="T37" fmla="*/ 152 h 163"/>
                <a:gd name="T38" fmla="*/ 11 w 223"/>
                <a:gd name="T39" fmla="*/ 142 h 163"/>
                <a:gd name="T40" fmla="*/ 211 w 223"/>
                <a:gd name="T41" fmla="*/ 142 h 163"/>
                <a:gd name="T42" fmla="*/ 211 w 223"/>
                <a:gd name="T43" fmla="*/ 152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3" h="163">
                  <a:moveTo>
                    <a:pt x="210" y="130"/>
                  </a:moveTo>
                  <a:lnTo>
                    <a:pt x="210" y="0"/>
                  </a:lnTo>
                  <a:lnTo>
                    <a:pt x="144" y="0"/>
                  </a:lnTo>
                  <a:lnTo>
                    <a:pt x="144" y="12"/>
                  </a:lnTo>
                  <a:lnTo>
                    <a:pt x="199" y="12"/>
                  </a:lnTo>
                  <a:lnTo>
                    <a:pt x="199" y="130"/>
                  </a:lnTo>
                  <a:lnTo>
                    <a:pt x="23" y="130"/>
                  </a:lnTo>
                  <a:lnTo>
                    <a:pt x="23" y="12"/>
                  </a:lnTo>
                  <a:lnTo>
                    <a:pt x="84" y="12"/>
                  </a:lnTo>
                  <a:lnTo>
                    <a:pt x="84" y="0"/>
                  </a:lnTo>
                  <a:lnTo>
                    <a:pt x="12" y="0"/>
                  </a:lnTo>
                  <a:lnTo>
                    <a:pt x="12" y="130"/>
                  </a:lnTo>
                  <a:lnTo>
                    <a:pt x="0" y="130"/>
                  </a:lnTo>
                  <a:lnTo>
                    <a:pt x="0" y="163"/>
                  </a:lnTo>
                  <a:lnTo>
                    <a:pt x="223" y="163"/>
                  </a:lnTo>
                  <a:lnTo>
                    <a:pt x="223" y="130"/>
                  </a:lnTo>
                  <a:lnTo>
                    <a:pt x="210" y="130"/>
                  </a:lnTo>
                  <a:close/>
                  <a:moveTo>
                    <a:pt x="211" y="152"/>
                  </a:moveTo>
                  <a:lnTo>
                    <a:pt x="11" y="152"/>
                  </a:lnTo>
                  <a:lnTo>
                    <a:pt x="11" y="142"/>
                  </a:lnTo>
                  <a:lnTo>
                    <a:pt x="211" y="142"/>
                  </a:lnTo>
                  <a:lnTo>
                    <a:pt x="211" y="15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  <p:sp>
          <p:nvSpPr>
            <p:cNvPr id="17" name="Freeform 24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D1B814B5-A367-41CF-95EF-5590A7E1C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40250" y="833438"/>
              <a:ext cx="66675" cy="106363"/>
            </a:xfrm>
            <a:custGeom>
              <a:avLst/>
              <a:gdLst>
                <a:gd name="T0" fmla="*/ 9 w 30"/>
                <a:gd name="T1" fmla="*/ 36 h 49"/>
                <a:gd name="T2" fmla="*/ 14 w 30"/>
                <a:gd name="T3" fmla="*/ 38 h 49"/>
                <a:gd name="T4" fmla="*/ 14 w 30"/>
                <a:gd name="T5" fmla="*/ 27 h 49"/>
                <a:gd name="T6" fmla="*/ 13 w 30"/>
                <a:gd name="T7" fmla="*/ 26 h 49"/>
                <a:gd name="T8" fmla="*/ 12 w 30"/>
                <a:gd name="T9" fmla="*/ 26 h 49"/>
                <a:gd name="T10" fmla="*/ 8 w 30"/>
                <a:gd name="T11" fmla="*/ 25 h 49"/>
                <a:gd name="T12" fmla="*/ 4 w 30"/>
                <a:gd name="T13" fmla="*/ 23 h 49"/>
                <a:gd name="T14" fmla="*/ 2 w 30"/>
                <a:gd name="T15" fmla="*/ 20 h 49"/>
                <a:gd name="T16" fmla="*/ 1 w 30"/>
                <a:gd name="T17" fmla="*/ 15 h 49"/>
                <a:gd name="T18" fmla="*/ 2 w 30"/>
                <a:gd name="T19" fmla="*/ 11 h 49"/>
                <a:gd name="T20" fmla="*/ 5 w 30"/>
                <a:gd name="T21" fmla="*/ 7 h 49"/>
                <a:gd name="T22" fmla="*/ 9 w 30"/>
                <a:gd name="T23" fmla="*/ 5 h 49"/>
                <a:gd name="T24" fmla="*/ 14 w 30"/>
                <a:gd name="T25" fmla="*/ 4 h 49"/>
                <a:gd name="T26" fmla="*/ 14 w 30"/>
                <a:gd name="T27" fmla="*/ 0 h 49"/>
                <a:gd name="T28" fmla="*/ 17 w 30"/>
                <a:gd name="T29" fmla="*/ 0 h 49"/>
                <a:gd name="T30" fmla="*/ 17 w 30"/>
                <a:gd name="T31" fmla="*/ 4 h 49"/>
                <a:gd name="T32" fmla="*/ 21 w 30"/>
                <a:gd name="T33" fmla="*/ 5 h 49"/>
                <a:gd name="T34" fmla="*/ 25 w 30"/>
                <a:gd name="T35" fmla="*/ 7 h 49"/>
                <a:gd name="T36" fmla="*/ 28 w 30"/>
                <a:gd name="T37" fmla="*/ 11 h 49"/>
                <a:gd name="T38" fmla="*/ 29 w 30"/>
                <a:gd name="T39" fmla="*/ 15 h 49"/>
                <a:gd name="T40" fmla="*/ 21 w 30"/>
                <a:gd name="T41" fmla="*/ 15 h 49"/>
                <a:gd name="T42" fmla="*/ 20 w 30"/>
                <a:gd name="T43" fmla="*/ 12 h 49"/>
                <a:gd name="T44" fmla="*/ 17 w 30"/>
                <a:gd name="T45" fmla="*/ 10 h 49"/>
                <a:gd name="T46" fmla="*/ 17 w 30"/>
                <a:gd name="T47" fmla="*/ 20 h 49"/>
                <a:gd name="T48" fmla="*/ 18 w 30"/>
                <a:gd name="T49" fmla="*/ 20 h 49"/>
                <a:gd name="T50" fmla="*/ 19 w 30"/>
                <a:gd name="T51" fmla="*/ 20 h 49"/>
                <a:gd name="T52" fmla="*/ 26 w 30"/>
                <a:gd name="T53" fmla="*/ 23 h 49"/>
                <a:gd name="T54" fmla="*/ 29 w 30"/>
                <a:gd name="T55" fmla="*/ 26 h 49"/>
                <a:gd name="T56" fmla="*/ 30 w 30"/>
                <a:gd name="T57" fmla="*/ 30 h 49"/>
                <a:gd name="T58" fmla="*/ 30 w 30"/>
                <a:gd name="T59" fmla="*/ 33 h 49"/>
                <a:gd name="T60" fmla="*/ 30 w 30"/>
                <a:gd name="T61" fmla="*/ 36 h 49"/>
                <a:gd name="T62" fmla="*/ 27 w 30"/>
                <a:gd name="T63" fmla="*/ 39 h 49"/>
                <a:gd name="T64" fmla="*/ 23 w 30"/>
                <a:gd name="T65" fmla="*/ 42 h 49"/>
                <a:gd name="T66" fmla="*/ 17 w 30"/>
                <a:gd name="T67" fmla="*/ 44 h 49"/>
                <a:gd name="T68" fmla="*/ 17 w 30"/>
                <a:gd name="T69" fmla="*/ 49 h 49"/>
                <a:gd name="T70" fmla="*/ 14 w 30"/>
                <a:gd name="T71" fmla="*/ 49 h 49"/>
                <a:gd name="T72" fmla="*/ 14 w 30"/>
                <a:gd name="T73" fmla="*/ 44 h 49"/>
                <a:gd name="T74" fmla="*/ 4 w 30"/>
                <a:gd name="T75" fmla="*/ 40 h 49"/>
                <a:gd name="T76" fmla="*/ 0 w 30"/>
                <a:gd name="T77" fmla="*/ 31 h 49"/>
                <a:gd name="T78" fmla="*/ 8 w 30"/>
                <a:gd name="T79" fmla="*/ 31 h 49"/>
                <a:gd name="T80" fmla="*/ 9 w 30"/>
                <a:gd name="T81" fmla="*/ 36 h 49"/>
                <a:gd name="T82" fmla="*/ 12 w 30"/>
                <a:gd name="T83" fmla="*/ 11 h 49"/>
                <a:gd name="T84" fmla="*/ 10 w 30"/>
                <a:gd name="T85" fmla="*/ 11 h 49"/>
                <a:gd name="T86" fmla="*/ 9 w 30"/>
                <a:gd name="T87" fmla="*/ 13 h 49"/>
                <a:gd name="T88" fmla="*/ 9 w 30"/>
                <a:gd name="T89" fmla="*/ 15 h 49"/>
                <a:gd name="T90" fmla="*/ 10 w 30"/>
                <a:gd name="T91" fmla="*/ 17 h 49"/>
                <a:gd name="T92" fmla="*/ 14 w 30"/>
                <a:gd name="T93" fmla="*/ 19 h 49"/>
                <a:gd name="T94" fmla="*/ 14 w 30"/>
                <a:gd name="T95" fmla="*/ 10 h 49"/>
                <a:gd name="T96" fmla="*/ 12 w 30"/>
                <a:gd name="T97" fmla="*/ 11 h 49"/>
                <a:gd name="T98" fmla="*/ 19 w 30"/>
                <a:gd name="T99" fmla="*/ 37 h 49"/>
                <a:gd name="T100" fmla="*/ 21 w 30"/>
                <a:gd name="T101" fmla="*/ 36 h 49"/>
                <a:gd name="T102" fmla="*/ 22 w 30"/>
                <a:gd name="T103" fmla="*/ 35 h 49"/>
                <a:gd name="T104" fmla="*/ 23 w 30"/>
                <a:gd name="T105" fmla="*/ 33 h 49"/>
                <a:gd name="T106" fmla="*/ 21 w 30"/>
                <a:gd name="T107" fmla="*/ 29 h 49"/>
                <a:gd name="T108" fmla="*/ 17 w 30"/>
                <a:gd name="T109" fmla="*/ 28 h 49"/>
                <a:gd name="T110" fmla="*/ 17 w 30"/>
                <a:gd name="T111" fmla="*/ 38 h 49"/>
                <a:gd name="T112" fmla="*/ 19 w 30"/>
                <a:gd name="T113" fmla="*/ 37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0" h="49">
                  <a:moveTo>
                    <a:pt x="9" y="36"/>
                  </a:moveTo>
                  <a:cubicBezTo>
                    <a:pt x="11" y="37"/>
                    <a:pt x="12" y="38"/>
                    <a:pt x="14" y="38"/>
                  </a:cubicBezTo>
                  <a:cubicBezTo>
                    <a:pt x="14" y="27"/>
                    <a:pt x="14" y="27"/>
                    <a:pt x="14" y="27"/>
                  </a:cubicBezTo>
                  <a:cubicBezTo>
                    <a:pt x="13" y="27"/>
                    <a:pt x="13" y="26"/>
                    <a:pt x="13" y="26"/>
                  </a:cubicBezTo>
                  <a:cubicBezTo>
                    <a:pt x="13" y="26"/>
                    <a:pt x="12" y="26"/>
                    <a:pt x="12" y="26"/>
                  </a:cubicBezTo>
                  <a:cubicBezTo>
                    <a:pt x="11" y="26"/>
                    <a:pt x="9" y="25"/>
                    <a:pt x="8" y="25"/>
                  </a:cubicBezTo>
                  <a:cubicBezTo>
                    <a:pt x="7" y="24"/>
                    <a:pt x="5" y="24"/>
                    <a:pt x="4" y="23"/>
                  </a:cubicBezTo>
                  <a:cubicBezTo>
                    <a:pt x="3" y="22"/>
                    <a:pt x="3" y="21"/>
                    <a:pt x="2" y="20"/>
                  </a:cubicBezTo>
                  <a:cubicBezTo>
                    <a:pt x="1" y="19"/>
                    <a:pt x="1" y="17"/>
                    <a:pt x="1" y="15"/>
                  </a:cubicBezTo>
                  <a:cubicBezTo>
                    <a:pt x="1" y="14"/>
                    <a:pt x="1" y="12"/>
                    <a:pt x="2" y="11"/>
                  </a:cubicBezTo>
                  <a:cubicBezTo>
                    <a:pt x="3" y="9"/>
                    <a:pt x="4" y="8"/>
                    <a:pt x="5" y="7"/>
                  </a:cubicBezTo>
                  <a:cubicBezTo>
                    <a:pt x="6" y="6"/>
                    <a:pt x="7" y="5"/>
                    <a:pt x="9" y="5"/>
                  </a:cubicBezTo>
                  <a:cubicBezTo>
                    <a:pt x="10" y="4"/>
                    <a:pt x="12" y="4"/>
                    <a:pt x="14" y="4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8" y="4"/>
                    <a:pt x="20" y="5"/>
                    <a:pt x="21" y="5"/>
                  </a:cubicBezTo>
                  <a:cubicBezTo>
                    <a:pt x="23" y="6"/>
                    <a:pt x="24" y="6"/>
                    <a:pt x="25" y="7"/>
                  </a:cubicBezTo>
                  <a:cubicBezTo>
                    <a:pt x="26" y="8"/>
                    <a:pt x="27" y="9"/>
                    <a:pt x="28" y="11"/>
                  </a:cubicBezTo>
                  <a:cubicBezTo>
                    <a:pt x="28" y="12"/>
                    <a:pt x="29" y="14"/>
                    <a:pt x="29" y="15"/>
                  </a:cubicBezTo>
                  <a:cubicBezTo>
                    <a:pt x="21" y="15"/>
                    <a:pt x="21" y="15"/>
                    <a:pt x="21" y="15"/>
                  </a:cubicBezTo>
                  <a:cubicBezTo>
                    <a:pt x="21" y="14"/>
                    <a:pt x="21" y="13"/>
                    <a:pt x="20" y="12"/>
                  </a:cubicBezTo>
                  <a:cubicBezTo>
                    <a:pt x="19" y="11"/>
                    <a:pt x="18" y="10"/>
                    <a:pt x="17" y="1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0"/>
                    <a:pt x="18" y="20"/>
                  </a:cubicBezTo>
                  <a:cubicBezTo>
                    <a:pt x="18" y="20"/>
                    <a:pt x="19" y="20"/>
                    <a:pt x="19" y="20"/>
                  </a:cubicBezTo>
                  <a:cubicBezTo>
                    <a:pt x="22" y="21"/>
                    <a:pt x="24" y="22"/>
                    <a:pt x="26" y="23"/>
                  </a:cubicBezTo>
                  <a:cubicBezTo>
                    <a:pt x="27" y="24"/>
                    <a:pt x="28" y="25"/>
                    <a:pt x="29" y="26"/>
                  </a:cubicBezTo>
                  <a:cubicBezTo>
                    <a:pt x="29" y="28"/>
                    <a:pt x="30" y="29"/>
                    <a:pt x="30" y="30"/>
                  </a:cubicBezTo>
                  <a:cubicBezTo>
                    <a:pt x="30" y="31"/>
                    <a:pt x="30" y="32"/>
                    <a:pt x="30" y="33"/>
                  </a:cubicBezTo>
                  <a:cubicBezTo>
                    <a:pt x="30" y="34"/>
                    <a:pt x="30" y="35"/>
                    <a:pt x="30" y="36"/>
                  </a:cubicBezTo>
                  <a:cubicBezTo>
                    <a:pt x="29" y="37"/>
                    <a:pt x="28" y="38"/>
                    <a:pt x="27" y="39"/>
                  </a:cubicBezTo>
                  <a:cubicBezTo>
                    <a:pt x="26" y="41"/>
                    <a:pt x="25" y="42"/>
                    <a:pt x="23" y="42"/>
                  </a:cubicBezTo>
                  <a:cubicBezTo>
                    <a:pt x="22" y="43"/>
                    <a:pt x="19" y="44"/>
                    <a:pt x="17" y="44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4" y="44"/>
                    <a:pt x="14" y="44"/>
                    <a:pt x="14" y="44"/>
                  </a:cubicBezTo>
                  <a:cubicBezTo>
                    <a:pt x="10" y="44"/>
                    <a:pt x="6" y="43"/>
                    <a:pt x="4" y="40"/>
                  </a:cubicBezTo>
                  <a:cubicBezTo>
                    <a:pt x="2" y="38"/>
                    <a:pt x="1" y="35"/>
                    <a:pt x="0" y="31"/>
                  </a:cubicBezTo>
                  <a:cubicBezTo>
                    <a:pt x="8" y="31"/>
                    <a:pt x="8" y="31"/>
                    <a:pt x="8" y="31"/>
                  </a:cubicBezTo>
                  <a:cubicBezTo>
                    <a:pt x="8" y="33"/>
                    <a:pt x="8" y="34"/>
                    <a:pt x="9" y="36"/>
                  </a:cubicBezTo>
                  <a:close/>
                  <a:moveTo>
                    <a:pt x="12" y="11"/>
                  </a:moveTo>
                  <a:cubicBezTo>
                    <a:pt x="11" y="11"/>
                    <a:pt x="11" y="11"/>
                    <a:pt x="10" y="11"/>
                  </a:cubicBezTo>
                  <a:cubicBezTo>
                    <a:pt x="10" y="12"/>
                    <a:pt x="9" y="12"/>
                    <a:pt x="9" y="13"/>
                  </a:cubicBezTo>
                  <a:cubicBezTo>
                    <a:pt x="9" y="13"/>
                    <a:pt x="9" y="14"/>
                    <a:pt x="9" y="15"/>
                  </a:cubicBezTo>
                  <a:cubicBezTo>
                    <a:pt x="9" y="16"/>
                    <a:pt x="9" y="17"/>
                    <a:pt x="10" y="17"/>
                  </a:cubicBezTo>
                  <a:cubicBezTo>
                    <a:pt x="11" y="18"/>
                    <a:pt x="12" y="19"/>
                    <a:pt x="14" y="19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3" y="10"/>
                    <a:pt x="12" y="10"/>
                    <a:pt x="12" y="11"/>
                  </a:cubicBezTo>
                  <a:close/>
                  <a:moveTo>
                    <a:pt x="19" y="37"/>
                  </a:moveTo>
                  <a:cubicBezTo>
                    <a:pt x="19" y="37"/>
                    <a:pt x="20" y="37"/>
                    <a:pt x="21" y="36"/>
                  </a:cubicBezTo>
                  <a:cubicBezTo>
                    <a:pt x="21" y="36"/>
                    <a:pt x="22" y="35"/>
                    <a:pt x="22" y="35"/>
                  </a:cubicBezTo>
                  <a:cubicBezTo>
                    <a:pt x="22" y="34"/>
                    <a:pt x="23" y="33"/>
                    <a:pt x="23" y="33"/>
                  </a:cubicBezTo>
                  <a:cubicBezTo>
                    <a:pt x="23" y="31"/>
                    <a:pt x="22" y="30"/>
                    <a:pt x="21" y="29"/>
                  </a:cubicBezTo>
                  <a:cubicBezTo>
                    <a:pt x="20" y="29"/>
                    <a:pt x="19" y="28"/>
                    <a:pt x="17" y="28"/>
                  </a:cubicBezTo>
                  <a:cubicBezTo>
                    <a:pt x="17" y="38"/>
                    <a:pt x="17" y="38"/>
                    <a:pt x="17" y="38"/>
                  </a:cubicBezTo>
                  <a:cubicBezTo>
                    <a:pt x="17" y="38"/>
                    <a:pt x="18" y="38"/>
                    <a:pt x="19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>
              <a:defPPr>
                <a:defRPr lang="el-G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1143000">
                <a:buClrTx/>
              </a:pPr>
              <a:endParaRPr lang="en-US" sz="2250" kern="1200"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426128" y="1527153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rgbClr val="002060"/>
                </a:solidFill>
              </a:rPr>
              <a:t>Επάνοδος στην Εργασία: </a:t>
            </a:r>
            <a:r>
              <a:rPr lang="el-GR" sz="2000" dirty="0">
                <a:solidFill>
                  <a:srgbClr val="002060"/>
                </a:solidFill>
              </a:rPr>
              <a:t>Απασχολούμενοι &amp; </a:t>
            </a:r>
            <a:r>
              <a:rPr lang="el-GR" sz="2000" dirty="0" smtClean="0">
                <a:solidFill>
                  <a:srgbClr val="002060"/>
                </a:solidFill>
              </a:rPr>
              <a:t>Εμπορικές Επιχειρήσεις</a:t>
            </a:r>
            <a:endParaRPr lang="el-GR" sz="2000" dirty="0">
              <a:solidFill>
                <a:srgbClr val="002060"/>
              </a:solidFill>
            </a:endParaRPr>
          </a:p>
        </p:txBody>
      </p:sp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314719267"/>
              </p:ext>
            </p:extLst>
          </p:nvPr>
        </p:nvGraphicFramePr>
        <p:xfrm>
          <a:off x="267639" y="2088108"/>
          <a:ext cx="6584400" cy="4263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- Διάγραμμα"/>
          <p:cNvGraphicFramePr/>
          <p:nvPr>
            <p:extLst>
              <p:ext uri="{D42A27DB-BD31-4B8C-83A1-F6EECF244321}">
                <p14:modId xmlns="" xmlns:p14="http://schemas.microsoft.com/office/powerpoint/2010/main" val="2037475133"/>
              </p:ext>
            </p:extLst>
          </p:nvPr>
        </p:nvGraphicFramePr>
        <p:xfrm>
          <a:off x="4949070" y="2074461"/>
          <a:ext cx="6583288" cy="4263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Rectangle: Diagonal Corners Snipped 7">
            <a:extLst>
              <a:ext uri="{FF2B5EF4-FFF2-40B4-BE49-F238E27FC236}">
                <a16:creationId xmlns="" xmlns:a16="http://schemas.microsoft.com/office/drawing/2014/main" id="{0AA60B97-0603-4BE3-B03A-BF3DADAE05D7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6</a:t>
            </a:r>
            <a:r>
              <a:rPr lang="el-GR" sz="2400" b="1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&amp; 7</a:t>
            </a:r>
            <a:r>
              <a:rPr lang="el-GR" sz="2400" b="1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Στάδιο – Από </a:t>
            </a:r>
            <a:r>
              <a:rPr lang="en-US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6 </a:t>
            </a:r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Ιουνίου</a:t>
            </a:r>
            <a:r>
              <a:rPr lang="en-US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έως 1 Ιουλίου</a:t>
            </a:r>
            <a:endParaRPr lang="el-GR" sz="24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311B5C4D-30F4-4776-9029-DEE9F22A05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: Diagonal Corners Snipped 7">
            <a:extLst>
              <a:ext uri="{FF2B5EF4-FFF2-40B4-BE49-F238E27FC236}">
                <a16:creationId xmlns="" xmlns:a16="http://schemas.microsoft.com/office/drawing/2014/main" id="{0AA60B97-0603-4BE3-B03A-BF3DADAE05D7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GB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</a:t>
            </a:r>
            <a:r>
              <a:rPr lang="el-GR" sz="2400" b="1" baseline="300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n-GB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– 7</a:t>
            </a:r>
            <a:r>
              <a:rPr lang="el-GR" sz="2400" b="1" baseline="300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ο</a:t>
            </a:r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Στάδιο</a:t>
            </a:r>
            <a:endParaRPr lang="el-GR" sz="24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graphicFrame>
        <p:nvGraphicFramePr>
          <p:cNvPr id="6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2919614736"/>
              </p:ext>
            </p:extLst>
          </p:nvPr>
        </p:nvGraphicFramePr>
        <p:xfrm>
          <a:off x="426275" y="2183640"/>
          <a:ext cx="10573820" cy="1615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- Ορθογώνιο"/>
          <p:cNvSpPr/>
          <p:nvPr/>
        </p:nvSpPr>
        <p:spPr>
          <a:xfrm>
            <a:off x="1767323" y="6071012"/>
            <a:ext cx="55540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2) Εμπορικές επιχειρήσεις που επαναλειτουργούν</a:t>
            </a:r>
          </a:p>
        </p:txBody>
      </p:sp>
      <p:sp>
        <p:nvSpPr>
          <p:cNvPr id="13" name="12 - Ορθογώνιο"/>
          <p:cNvSpPr/>
          <p:nvPr/>
        </p:nvSpPr>
        <p:spPr>
          <a:xfrm>
            <a:off x="1980484" y="1667496"/>
            <a:ext cx="18691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[1</a:t>
            </a:r>
            <a:r>
              <a:rPr lang="el-GR" sz="2000" b="1" baseline="30000" dirty="0" smtClean="0">
                <a:solidFill>
                  <a:schemeClr val="accent4">
                    <a:lumMod val="50000"/>
                  </a:schemeClr>
                </a:solidFill>
              </a:rPr>
              <a:t>ο</a:t>
            </a:r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 – 5</a:t>
            </a:r>
            <a:r>
              <a:rPr lang="el-GR" sz="2000" b="1" baseline="30000" dirty="0" smtClean="0">
                <a:solidFill>
                  <a:schemeClr val="accent4">
                    <a:lumMod val="50000"/>
                  </a:schemeClr>
                </a:solidFill>
              </a:rPr>
              <a:t>ο</a:t>
            </a:r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 Στάδιο ]</a:t>
            </a:r>
          </a:p>
        </p:txBody>
      </p:sp>
      <p:sp>
        <p:nvSpPr>
          <p:cNvPr id="17" name="16 - Ορθογώνιο"/>
          <p:cNvSpPr/>
          <p:nvPr/>
        </p:nvSpPr>
        <p:spPr>
          <a:xfrm>
            <a:off x="1837627" y="3916692"/>
            <a:ext cx="57452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</a:rPr>
              <a:t>1) Απασχολούμενοι που επιστρέφουν στην εργασία</a:t>
            </a:r>
          </a:p>
        </p:txBody>
      </p:sp>
      <p:sp>
        <p:nvSpPr>
          <p:cNvPr id="18" name="17 - Ορθογώνιο"/>
          <p:cNvSpPr/>
          <p:nvPr/>
        </p:nvSpPr>
        <p:spPr>
          <a:xfrm>
            <a:off x="7932582" y="1664379"/>
            <a:ext cx="11290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[Σύνολο]</a:t>
            </a:r>
          </a:p>
        </p:txBody>
      </p:sp>
      <p:graphicFrame>
        <p:nvGraphicFramePr>
          <p:cNvPr id="21" name="5 - Διάγραμμα"/>
          <p:cNvGraphicFramePr/>
          <p:nvPr>
            <p:extLst>
              <p:ext uri="{D42A27DB-BD31-4B8C-83A1-F6EECF244321}">
                <p14:modId xmlns="" xmlns:p14="http://schemas.microsoft.com/office/powerpoint/2010/main" val="2869786675"/>
              </p:ext>
            </p:extLst>
          </p:nvPr>
        </p:nvGraphicFramePr>
        <p:xfrm>
          <a:off x="725447" y="4417587"/>
          <a:ext cx="10051606" cy="1567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" name="15 - Ορθογώνιο"/>
          <p:cNvSpPr/>
          <p:nvPr/>
        </p:nvSpPr>
        <p:spPr>
          <a:xfrm>
            <a:off x="4944332" y="1656121"/>
            <a:ext cx="19075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[6</a:t>
            </a:r>
            <a:r>
              <a:rPr lang="el-GR" sz="2000" b="1" baseline="30000" dirty="0" smtClean="0">
                <a:solidFill>
                  <a:schemeClr val="accent4">
                    <a:lumMod val="50000"/>
                  </a:schemeClr>
                </a:solidFill>
              </a:rPr>
              <a:t>ο</a:t>
            </a:r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 – 7</a:t>
            </a:r>
            <a:r>
              <a:rPr lang="el-GR" sz="2000" b="1" baseline="30000" dirty="0" smtClean="0">
                <a:solidFill>
                  <a:schemeClr val="accent4">
                    <a:lumMod val="50000"/>
                  </a:schemeClr>
                </a:solidFill>
              </a:rPr>
              <a:t>ο </a:t>
            </a:r>
            <a:r>
              <a:rPr lang="el-GR" sz="2000" b="1" dirty="0" smtClean="0">
                <a:solidFill>
                  <a:schemeClr val="accent4">
                    <a:lumMod val="50000"/>
                  </a:schemeClr>
                </a:solidFill>
              </a:rPr>
              <a:t> Στάδιο 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xmlns="" id="{A952FDA8-F037-45C5-824B-D1A4836EA0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524105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p:oleObj spid="_x0000_s175535" name="think-cell Slide" r:id="rId3" imgW="360" imgH="360" progId="">
              <p:embed/>
            </p:oleObj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xmlns="" id="{0FB5F26F-C802-49F3-B6B7-0E477571F293}"/>
              </a:ext>
            </a:extLst>
          </p:cNvPr>
          <p:cNvSpPr txBox="1">
            <a:spLocks/>
          </p:cNvSpPr>
          <p:nvPr/>
        </p:nvSpPr>
        <p:spPr>
          <a:xfrm>
            <a:off x="-726524" y="5368689"/>
            <a:ext cx="7442169" cy="11845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Υπουργείο</a:t>
            </a:r>
            <a:r>
              <a:rPr kumimoji="0" lang="el-GR" sz="2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Ανάπτυξης και Επεν</a:t>
            </a:r>
            <a:r>
              <a:rPr lang="el-GR" sz="2800" dirty="0" smtClean="0">
                <a:solidFill>
                  <a:schemeClr val="bg2">
                    <a:lumMod val="25000"/>
                  </a:schemeClr>
                </a:solidFill>
                <a:latin typeface="Helvetica Neue"/>
                <a:ea typeface="Georgia"/>
                <a:cs typeface="Georgia"/>
                <a:sym typeface="Georgia"/>
              </a:rPr>
              <a:t>δύσεων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endParaRPr kumimoji="0" lang="el-GR" sz="1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936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8" name="Rectangle: Diagonal Corners Snipped 28">
            <a:extLst>
              <a:ext uri="{FF2B5EF4-FFF2-40B4-BE49-F238E27FC236}">
                <a16:creationId xmlns:a16="http://schemas.microsoft.com/office/drawing/2014/main" xmlns="" id="{93236C5A-8AF3-4879-9C8C-A20E70C6EF9C}"/>
              </a:ext>
            </a:extLst>
          </p:cNvPr>
          <p:cNvSpPr/>
          <p:nvPr/>
        </p:nvSpPr>
        <p:spPr>
          <a:xfrm>
            <a:off x="778150" y="352693"/>
            <a:ext cx="10373248" cy="825706"/>
          </a:xfrm>
          <a:prstGeom prst="snip2Diag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Δραστηριότητες που επαναλειτουργούν στις 06/06</a:t>
            </a:r>
            <a:endParaRPr lang="el-GR" sz="24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grpSp>
        <p:nvGrpSpPr>
          <p:cNvPr id="15" name="14 - Ομάδα"/>
          <p:cNvGrpSpPr/>
          <p:nvPr/>
        </p:nvGrpSpPr>
        <p:grpSpPr>
          <a:xfrm>
            <a:off x="3110062" y="1296534"/>
            <a:ext cx="5965699" cy="4353635"/>
            <a:chOff x="3570616" y="1712910"/>
            <a:chExt cx="4448833" cy="3496910"/>
          </a:xfrm>
        </p:grpSpPr>
        <p:sp>
          <p:nvSpPr>
            <p:cNvPr id="4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86019" y="2415533"/>
              <a:ext cx="695153" cy="63838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</a:t>
              </a:r>
              <a:r>
                <a:rPr lang="en-US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56.</a:t>
              </a: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10. 11.02)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59790" y="2425458"/>
              <a:ext cx="3658244" cy="63838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εστιατορίου μέσα σε ξενοδοχείο ύπνου. </a:t>
              </a:r>
              <a:endParaRPr lang="en-GB" b="1" kern="0" dirty="0">
                <a:solidFill>
                  <a:srgbClr val="FF0000"/>
                </a:solidFill>
                <a:cs typeface="Arial"/>
              </a:endParaRPr>
            </a:p>
          </p:txBody>
        </p:sp>
        <p:sp>
          <p:nvSpPr>
            <p:cNvPr id="8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55434" y="3137464"/>
              <a:ext cx="3658245" cy="63838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παροχής γευμάτων και ποτών από κυλικείο.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9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81664" y="3127538"/>
              <a:ext cx="695153" cy="63838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</a:t>
              </a:r>
              <a:r>
                <a:rPr lang="en-US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5</a:t>
              </a: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6.10. 19.04)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70616" y="3837857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(56.10. 19.09)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44386" y="3836821"/>
              <a:ext cx="3658246" cy="63838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παροχής γευμάτων και ποτών σε υπαίθριες εκδηλώσεις, όχι από κινητές καντίνες.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16" name="Google Shape;1808;p278">
              <a:extLst>
                <a:ext uri="{FF2B5EF4-FFF2-40B4-BE49-F238E27FC236}">
                  <a16:creationId xmlns:a16="http://schemas.microsoft.com/office/drawing/2014/main" xmlns="" id="{1586ECF9-0E13-4CCD-9A18-2CF210BF183B}"/>
                </a:ext>
              </a:extLst>
            </p:cNvPr>
            <p:cNvSpPr txBox="1"/>
            <p:nvPr/>
          </p:nvSpPr>
          <p:spPr>
            <a:xfrm>
              <a:off x="3581048" y="4560858"/>
              <a:ext cx="695153" cy="63838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(56.30. 10.03)</a:t>
              </a:r>
              <a:endParaRPr lang="el-GR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7" name="Rectangle 52">
              <a:extLst>
                <a:ext uri="{FF2B5EF4-FFF2-40B4-BE49-F238E27FC236}">
                  <a16:creationId xmlns:a16="http://schemas.microsoft.com/office/drawing/2014/main" xmlns="" id="{15E735E2-1571-48E6-A181-B49883AB8200}"/>
                </a:ext>
              </a:extLst>
            </p:cNvPr>
            <p:cNvSpPr/>
            <p:nvPr/>
          </p:nvSpPr>
          <p:spPr>
            <a:xfrm>
              <a:off x="4353234" y="4571436"/>
              <a:ext cx="3658245" cy="63838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που παρέχονται από αναψυκτήριο.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30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61205" y="1722834"/>
              <a:ext cx="3658244" cy="63838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Επιτρέπεται η εστίαση σε εσωτερικούς χώρους.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31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84039" y="1712910"/>
              <a:ext cx="695153" cy="63838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chemeClr val="bg1"/>
                </a:buClr>
                <a:buSzPts val="1800"/>
                <a:buFont typeface="Wingdings" pitchFamily="2" charset="2"/>
                <a:buChar char="ü"/>
              </a:pP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3" name="32 - TextBox"/>
            <p:cNvSpPr txBox="1"/>
            <p:nvPr/>
          </p:nvSpPr>
          <p:spPr>
            <a:xfrm>
              <a:off x="3810832" y="1902575"/>
              <a:ext cx="356260" cy="2966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Century Gothic"/>
                </a:rPr>
                <a:t>√</a:t>
              </a:r>
              <a:endParaRPr lang="el-GR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8" name="Google Shape;1808;p278">
            <a:extLst>
              <a:ext uri="{FF2B5EF4-FFF2-40B4-BE49-F238E27FC236}">
                <a16:creationId xmlns:a16="http://schemas.microsoft.com/office/drawing/2014/main" xmlns="" id="{3493D784-8477-41F8-856B-049DD1393DA6}"/>
              </a:ext>
            </a:extLst>
          </p:cNvPr>
          <p:cNvSpPr txBox="1"/>
          <p:nvPr/>
        </p:nvSpPr>
        <p:spPr>
          <a:xfrm>
            <a:off x="3123282" y="5744336"/>
            <a:ext cx="935822" cy="82569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9</a:t>
            </a:r>
            <a:r>
              <a:rPr lang="el-GR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0</a:t>
            </a:r>
            <a:r>
              <a:rPr lang="en-US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.</a:t>
            </a:r>
            <a:r>
              <a:rPr lang="el-GR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02</a:t>
            </a:r>
            <a:endParaRPr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" name="Rectangle 48">
            <a:extLst>
              <a:ext uri="{FF2B5EF4-FFF2-40B4-BE49-F238E27FC236}">
                <a16:creationId xmlns:a16="http://schemas.microsoft.com/office/drawing/2014/main" xmlns="" id="{A22C8E7A-8C3A-48FB-B8F3-C24997084432}"/>
              </a:ext>
            </a:extLst>
          </p:cNvPr>
          <p:cNvSpPr/>
          <p:nvPr/>
        </p:nvSpPr>
        <p:spPr>
          <a:xfrm>
            <a:off x="4137347" y="5759350"/>
            <a:ext cx="4924767" cy="82569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b="1" kern="0" dirty="0" smtClean="0">
                <a:cs typeface="Arial"/>
              </a:rPr>
              <a:t>Υποστηρικτικές δραστηριότητες για τις τέχνες του θεάματος. </a:t>
            </a:r>
            <a:endParaRPr lang="en-GB" b="1" kern="0" dirty="0"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: Diagonal Corners Snipped 28">
            <a:extLst>
              <a:ext uri="{FF2B5EF4-FFF2-40B4-BE49-F238E27FC236}">
                <a16:creationId xmlns:a16="http://schemas.microsoft.com/office/drawing/2014/main" xmlns="" id="{93236C5A-8AF3-4879-9C8C-A20E70C6EF9C}"/>
              </a:ext>
            </a:extLst>
          </p:cNvPr>
          <p:cNvSpPr/>
          <p:nvPr/>
        </p:nvSpPr>
        <p:spPr>
          <a:xfrm>
            <a:off x="587082" y="270807"/>
            <a:ext cx="10658674" cy="825706"/>
          </a:xfrm>
          <a:prstGeom prst="snip2Diag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Δραστηριότητες που επαναλειτουργούν στις 08/06</a:t>
            </a:r>
            <a:endParaRPr lang="el-GR" sz="24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grpSp>
        <p:nvGrpSpPr>
          <p:cNvPr id="26" name="25 - Ομάδα"/>
          <p:cNvGrpSpPr/>
          <p:nvPr/>
        </p:nvGrpSpPr>
        <p:grpSpPr>
          <a:xfrm>
            <a:off x="768635" y="1269242"/>
            <a:ext cx="10326994" cy="5349672"/>
            <a:chOff x="1109829" y="1510973"/>
            <a:chExt cx="9335586" cy="4188136"/>
          </a:xfrm>
        </p:grpSpPr>
        <p:sp>
          <p:nvSpPr>
            <p:cNvPr id="6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6003433" y="3631857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(92.00. 12.01)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6777956" y="3641782"/>
              <a:ext cx="3658246" cy="63838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εκμετάλλευσης ηλεκτρονικών παιχνιδιών.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8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6012648" y="4343900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(92.00. 12.02)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6787169" y="4355756"/>
              <a:ext cx="3658246" cy="63838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εκμετάλλευσης μηχανημάτων τυχερών παιχνιδιών (με κερματοδέκτη). 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10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6005633" y="2917851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</a:t>
              </a:r>
              <a:r>
                <a:rPr lang="en-US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9</a:t>
              </a: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2</a:t>
              </a:r>
              <a:r>
                <a:rPr lang="en-US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.</a:t>
              </a: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00. 12.00)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1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6779404" y="2927776"/>
              <a:ext cx="3658245" cy="63838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τυχερών παιχνιδιών με μηχανήματα.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12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1127444" y="1512564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(56.30. 10.01)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3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1888519" y="1510973"/>
              <a:ext cx="3658245" cy="63838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μπαρ, που παρέχονται από  χορευτικό κέντρο. 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14" name="Google Shape;1808;p278">
              <a:extLst>
                <a:ext uri="{FF2B5EF4-FFF2-40B4-BE49-F238E27FC236}">
                  <a16:creationId xmlns:a16="http://schemas.microsoft.com/office/drawing/2014/main" xmlns="" id="{1586ECF9-0E13-4CCD-9A18-2CF210BF183B}"/>
                </a:ext>
              </a:extLst>
            </p:cNvPr>
            <p:cNvSpPr txBox="1"/>
            <p:nvPr/>
          </p:nvSpPr>
          <p:spPr>
            <a:xfrm>
              <a:off x="1109829" y="2222644"/>
              <a:ext cx="695152" cy="63838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(56.30. 10.02)</a:t>
              </a:r>
              <a:endParaRPr lang="el-GR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5" name="Rectangle 52">
              <a:extLst>
                <a:ext uri="{FF2B5EF4-FFF2-40B4-BE49-F238E27FC236}">
                  <a16:creationId xmlns:a16="http://schemas.microsoft.com/office/drawing/2014/main" xmlns="" id="{15E735E2-1571-48E6-A181-B49883AB8200}"/>
                </a:ext>
              </a:extLst>
            </p:cNvPr>
            <p:cNvSpPr/>
            <p:nvPr/>
          </p:nvSpPr>
          <p:spPr>
            <a:xfrm>
              <a:off x="1892193" y="2234158"/>
              <a:ext cx="3658245" cy="63838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που παρέχονται από άλλα καταστήματα πώλησης ποτών με διάθεση πρόσβασης στο διαδίκτυο.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16" name="Google Shape;1808;p278">
              <a:extLst>
                <a:ext uri="{FF2B5EF4-FFF2-40B4-BE49-F238E27FC236}">
                  <a16:creationId xmlns:a16="http://schemas.microsoft.com/office/drawing/2014/main" xmlns="" id="{1586ECF9-0E13-4CCD-9A18-2CF210BF183B}"/>
                </a:ext>
              </a:extLst>
            </p:cNvPr>
            <p:cNvSpPr txBox="1"/>
            <p:nvPr/>
          </p:nvSpPr>
          <p:spPr>
            <a:xfrm>
              <a:off x="1118867" y="2938202"/>
              <a:ext cx="695153" cy="63838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(56.30. 10.05)</a:t>
              </a:r>
              <a:endParaRPr lang="el-GR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7" name="Rectangle 52">
              <a:extLst>
                <a:ext uri="{FF2B5EF4-FFF2-40B4-BE49-F238E27FC236}">
                  <a16:creationId xmlns:a16="http://schemas.microsoft.com/office/drawing/2014/main" xmlns="" id="{15E735E2-1571-48E6-A181-B49883AB8200}"/>
                </a:ext>
              </a:extLst>
            </p:cNvPr>
            <p:cNvSpPr/>
            <p:nvPr/>
          </p:nvSpPr>
          <p:spPr>
            <a:xfrm>
              <a:off x="1901231" y="2948778"/>
              <a:ext cx="3658245" cy="63838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που παρέχονται από καφενείο, με τεχνικά ή μηχανικά παιχνίδια</a:t>
              </a:r>
              <a:r>
                <a:rPr lang="en-US" b="1" kern="0" dirty="0" smtClean="0">
                  <a:cs typeface="Arial"/>
                </a:rPr>
                <a:t>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18" name="Google Shape;1808;p278">
              <a:extLst>
                <a:ext uri="{FF2B5EF4-FFF2-40B4-BE49-F238E27FC236}">
                  <a16:creationId xmlns:a16="http://schemas.microsoft.com/office/drawing/2014/main" xmlns="" id="{46036423-307D-4FA0-9CBA-85F8E02009A7}"/>
                </a:ext>
              </a:extLst>
            </p:cNvPr>
            <p:cNvSpPr txBox="1"/>
            <p:nvPr/>
          </p:nvSpPr>
          <p:spPr>
            <a:xfrm>
              <a:off x="1127112" y="3660246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</a:t>
              </a: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56.30. 10.09</a:t>
              </a:r>
              <a:r>
                <a:rPr lang="en-US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9" name="Rectangle 50">
              <a:extLst>
                <a:ext uri="{FF2B5EF4-FFF2-40B4-BE49-F238E27FC236}">
                  <a16:creationId xmlns:a16="http://schemas.microsoft.com/office/drawing/2014/main" xmlns="" id="{1D60B30E-B6EA-4BA1-88C3-6997C3CA1118}"/>
                </a:ext>
              </a:extLst>
            </p:cNvPr>
            <p:cNvSpPr/>
            <p:nvPr/>
          </p:nvSpPr>
          <p:spPr>
            <a:xfrm>
              <a:off x="1900883" y="3673297"/>
              <a:ext cx="3658245" cy="6170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που παρέχονται από κέντρο διασκέδασης – καμπαρέ ή </a:t>
              </a:r>
              <a:r>
                <a:rPr lang="el-GR" b="1" kern="0" dirty="0" err="1" smtClean="0">
                  <a:cs typeface="Arial"/>
                </a:rPr>
                <a:t>νάιτ</a:t>
              </a:r>
              <a:r>
                <a:rPr lang="el-GR" b="1" kern="0" dirty="0" smtClean="0">
                  <a:cs typeface="Arial"/>
                </a:rPr>
                <a:t> κλαμπ. </a:t>
              </a:r>
              <a:endParaRPr lang="el-GR" b="1" kern="0" dirty="0">
                <a:cs typeface="Arial"/>
              </a:endParaRPr>
            </a:p>
          </p:txBody>
        </p:sp>
        <p:sp>
          <p:nvSpPr>
            <p:cNvPr id="20" name="Google Shape;1808;p278">
              <a:extLst>
                <a:ext uri="{FF2B5EF4-FFF2-40B4-BE49-F238E27FC236}">
                  <a16:creationId xmlns:a16="http://schemas.microsoft.com/office/drawing/2014/main" xmlns="" id="{46036423-307D-4FA0-9CBA-85F8E02009A7}"/>
                </a:ext>
              </a:extLst>
            </p:cNvPr>
            <p:cNvSpPr txBox="1"/>
            <p:nvPr/>
          </p:nvSpPr>
          <p:spPr>
            <a:xfrm>
              <a:off x="1148883" y="4361287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</a:t>
              </a: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56.30. 10.08</a:t>
              </a:r>
              <a:r>
                <a:rPr lang="en-US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1" name="Rectangle 50">
              <a:extLst>
                <a:ext uri="{FF2B5EF4-FFF2-40B4-BE49-F238E27FC236}">
                  <a16:creationId xmlns:a16="http://schemas.microsoft.com/office/drawing/2014/main" xmlns="" id="{1D60B30E-B6EA-4BA1-88C3-6997C3CA1118}"/>
                </a:ext>
              </a:extLst>
            </p:cNvPr>
            <p:cNvSpPr/>
            <p:nvPr/>
          </p:nvSpPr>
          <p:spPr>
            <a:xfrm>
              <a:off x="1922654" y="4374338"/>
              <a:ext cx="3658245" cy="61701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που παρέχονται από καφετέρια με διάθεση πρόσβασης στο διαδίκτυο (</a:t>
              </a:r>
              <a:r>
                <a:rPr lang="el-GR" b="1" kern="0" dirty="0" err="1" smtClean="0">
                  <a:cs typeface="Arial"/>
                </a:rPr>
                <a:t>ιντερνετ</a:t>
              </a:r>
              <a:r>
                <a:rPr lang="el-GR" b="1" kern="0" dirty="0" smtClean="0">
                  <a:cs typeface="Arial"/>
                </a:rPr>
                <a:t> καφέ). </a:t>
              </a:r>
              <a:endParaRPr lang="el-GR" b="1" kern="0" dirty="0">
                <a:cs typeface="Arial"/>
              </a:endParaRPr>
            </a:p>
          </p:txBody>
        </p:sp>
        <p:sp>
          <p:nvSpPr>
            <p:cNvPr id="22" name="Google Shape;1808;p278">
              <a:extLst>
                <a:ext uri="{FF2B5EF4-FFF2-40B4-BE49-F238E27FC236}">
                  <a16:creationId xmlns:a16="http://schemas.microsoft.com/office/drawing/2014/main" xmlns="" id="{379E9271-DD92-41E5-9C71-D92AECDCDBF7}"/>
                </a:ext>
              </a:extLst>
            </p:cNvPr>
            <p:cNvSpPr txBox="1"/>
            <p:nvPr/>
          </p:nvSpPr>
          <p:spPr>
            <a:xfrm>
              <a:off x="5971550" y="1518004"/>
              <a:ext cx="695152" cy="63839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(56.30. 10.11)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" name="Rectangle 40">
              <a:extLst>
                <a:ext uri="{FF2B5EF4-FFF2-40B4-BE49-F238E27FC236}">
                  <a16:creationId xmlns:a16="http://schemas.microsoft.com/office/drawing/2014/main" xmlns="" id="{82383D07-BF75-4934-8D6E-4F1406A30126}"/>
                </a:ext>
              </a:extLst>
            </p:cNvPr>
            <p:cNvSpPr/>
            <p:nvPr/>
          </p:nvSpPr>
          <p:spPr>
            <a:xfrm>
              <a:off x="6733560" y="1518005"/>
              <a:ext cx="3658244" cy="63839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που παρέχονται από κέντρο διασκέδασης - μπουάτ. </a:t>
              </a:r>
              <a:endParaRPr lang="el-GR" b="1" kern="0" dirty="0">
                <a:cs typeface="Arial"/>
              </a:endParaRPr>
            </a:p>
          </p:txBody>
        </p:sp>
        <p:sp>
          <p:nvSpPr>
            <p:cNvPr id="24" name="Google Shape;1808;p278">
              <a:extLst>
                <a:ext uri="{FF2B5EF4-FFF2-40B4-BE49-F238E27FC236}">
                  <a16:creationId xmlns:a16="http://schemas.microsoft.com/office/drawing/2014/main" xmlns="" id="{379E9271-DD92-41E5-9C71-D92AECDCDBF7}"/>
                </a:ext>
              </a:extLst>
            </p:cNvPr>
            <p:cNvSpPr txBox="1"/>
            <p:nvPr/>
          </p:nvSpPr>
          <p:spPr>
            <a:xfrm>
              <a:off x="1143000" y="5060725"/>
              <a:ext cx="695153" cy="63838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(56.30. 10.10)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5" name="Rectangle 40">
              <a:extLst>
                <a:ext uri="{FF2B5EF4-FFF2-40B4-BE49-F238E27FC236}">
                  <a16:creationId xmlns:a16="http://schemas.microsoft.com/office/drawing/2014/main" xmlns="" id="{82383D07-BF75-4934-8D6E-4F1406A30126}"/>
                </a:ext>
              </a:extLst>
            </p:cNvPr>
            <p:cNvSpPr/>
            <p:nvPr/>
          </p:nvSpPr>
          <p:spPr>
            <a:xfrm>
              <a:off x="1916771" y="5060725"/>
              <a:ext cx="3658244" cy="63838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που παρέχονται από κέντρο διασκέδασης - καφωδείο. </a:t>
              </a:r>
              <a:endParaRPr lang="el-GR" b="1" kern="0" dirty="0">
                <a:cs typeface="Arial"/>
              </a:endParaRPr>
            </a:p>
          </p:txBody>
        </p:sp>
      </p:grpSp>
      <p:sp>
        <p:nvSpPr>
          <p:cNvPr id="29" name="Google Shape;1808;p278">
            <a:extLst>
              <a:ext uri="{FF2B5EF4-FFF2-40B4-BE49-F238E27FC236}">
                <a16:creationId xmlns:a16="http://schemas.microsoft.com/office/drawing/2014/main" xmlns="" id="{46036423-307D-4FA0-9CBA-85F8E02009A7}"/>
              </a:ext>
            </a:extLst>
          </p:cNvPr>
          <p:cNvSpPr txBox="1"/>
          <p:nvPr/>
        </p:nvSpPr>
        <p:spPr>
          <a:xfrm>
            <a:off x="6177680" y="5796921"/>
            <a:ext cx="768976" cy="8154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</a:t>
            </a:r>
            <a:r>
              <a:rPr lang="el-GR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94.99. 16.02</a:t>
            </a:r>
            <a:r>
              <a:rPr lang="en-US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)</a:t>
            </a:r>
            <a:endParaRPr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0" name="Rectangle 50">
            <a:extLst>
              <a:ext uri="{FF2B5EF4-FFF2-40B4-BE49-F238E27FC236}">
                <a16:creationId xmlns:a16="http://schemas.microsoft.com/office/drawing/2014/main" xmlns="" id="{1D60B30E-B6EA-4BA1-88C3-6997C3CA1118}"/>
              </a:ext>
            </a:extLst>
          </p:cNvPr>
          <p:cNvSpPr/>
          <p:nvPr/>
        </p:nvSpPr>
        <p:spPr>
          <a:xfrm>
            <a:off x="7033623" y="5813592"/>
            <a:ext cx="4046738" cy="7881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b="1" kern="0" dirty="0" smtClean="0">
                <a:cs typeface="Arial"/>
              </a:rPr>
              <a:t>Υπηρεσίες ψυχαγωγικών μη αθλητικών λεσχών (χωρίς εκδηλώσεις). </a:t>
            </a:r>
            <a:endParaRPr lang="el-GR" b="1" kern="0" dirty="0">
              <a:cs typeface="Arial"/>
            </a:endParaRPr>
          </a:p>
        </p:txBody>
      </p:sp>
      <p:sp>
        <p:nvSpPr>
          <p:cNvPr id="27" name="Google Shape;1808;p278">
            <a:extLst>
              <a:ext uri="{FF2B5EF4-FFF2-40B4-BE49-F238E27FC236}">
                <a16:creationId xmlns:a16="http://schemas.microsoft.com/office/drawing/2014/main" xmlns="" id="{379E9271-DD92-41E5-9C71-D92AECDCDBF7}"/>
              </a:ext>
            </a:extLst>
          </p:cNvPr>
          <p:cNvSpPr txBox="1"/>
          <p:nvPr/>
        </p:nvSpPr>
        <p:spPr>
          <a:xfrm>
            <a:off x="6162577" y="2181250"/>
            <a:ext cx="768975" cy="81544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l-GR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(56.30. 10.12)</a:t>
            </a:r>
            <a:endParaRPr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" name="Rectangle 40">
            <a:extLst>
              <a:ext uri="{FF2B5EF4-FFF2-40B4-BE49-F238E27FC236}">
                <a16:creationId xmlns:a16="http://schemas.microsoft.com/office/drawing/2014/main" xmlns="" id="{82383D07-BF75-4934-8D6E-4F1406A30126}"/>
              </a:ext>
            </a:extLst>
          </p:cNvPr>
          <p:cNvSpPr/>
          <p:nvPr/>
        </p:nvSpPr>
        <p:spPr>
          <a:xfrm>
            <a:off x="7005510" y="2181251"/>
            <a:ext cx="4046737" cy="8154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b="1" kern="0" dirty="0" smtClean="0">
                <a:cs typeface="Arial"/>
              </a:rPr>
              <a:t>Υπηρεσίες που παρέχονται από κέντρο διασκέδασης - ντισκοτέκ. </a:t>
            </a:r>
            <a:endParaRPr lang="el-GR" b="1" kern="0" dirty="0"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6424592"/>
            <a:ext cx="2743200" cy="365125"/>
          </a:xfrm>
        </p:spPr>
        <p:txBody>
          <a:bodyPr/>
          <a:lstStyle/>
          <a:p>
            <a:fld id="{51543827-C2B0-46E7-89AA-B56A23F9ACD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Rectangle: Diagonal Corners Snipped 28">
            <a:extLst>
              <a:ext uri="{FF2B5EF4-FFF2-40B4-BE49-F238E27FC236}">
                <a16:creationId xmlns:a16="http://schemas.microsoft.com/office/drawing/2014/main" xmlns="" id="{93236C5A-8AF3-4879-9C8C-A20E70C6EF9C}"/>
              </a:ext>
            </a:extLst>
          </p:cNvPr>
          <p:cNvSpPr/>
          <p:nvPr/>
        </p:nvSpPr>
        <p:spPr>
          <a:xfrm>
            <a:off x="709910" y="216215"/>
            <a:ext cx="10726913" cy="825706"/>
          </a:xfrm>
          <a:prstGeom prst="snip2Diag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Δραστηριότητες που επαναλειτουργούν στις 15/06</a:t>
            </a:r>
            <a:endParaRPr lang="el-GR" sz="24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grpSp>
        <p:nvGrpSpPr>
          <p:cNvPr id="39" name="38 - Ομάδα"/>
          <p:cNvGrpSpPr/>
          <p:nvPr/>
        </p:nvGrpSpPr>
        <p:grpSpPr>
          <a:xfrm>
            <a:off x="839841" y="1214649"/>
            <a:ext cx="10141830" cy="5281685"/>
            <a:chOff x="812545" y="1214649"/>
            <a:chExt cx="10141830" cy="5281685"/>
          </a:xfrm>
        </p:grpSpPr>
        <p:grpSp>
          <p:nvGrpSpPr>
            <p:cNvPr id="30" name="29 - Ομάδα"/>
            <p:cNvGrpSpPr/>
            <p:nvPr/>
          </p:nvGrpSpPr>
          <p:grpSpPr>
            <a:xfrm>
              <a:off x="812545" y="1214649"/>
              <a:ext cx="10105664" cy="5281685"/>
              <a:chOff x="907790" y="1532147"/>
              <a:chExt cx="9597304" cy="5089583"/>
            </a:xfrm>
          </p:grpSpPr>
          <p:grpSp>
            <p:nvGrpSpPr>
              <p:cNvPr id="28" name="27 - Ομάδα"/>
              <p:cNvGrpSpPr/>
              <p:nvPr/>
            </p:nvGrpSpPr>
            <p:grpSpPr>
              <a:xfrm>
                <a:off x="907790" y="1532147"/>
                <a:ext cx="9597304" cy="5089583"/>
                <a:chOff x="1221471" y="1323499"/>
                <a:chExt cx="9111922" cy="4956897"/>
              </a:xfrm>
            </p:grpSpPr>
            <p:sp>
              <p:nvSpPr>
                <p:cNvPr id="4" name="Google Shape;1808;p278">
                  <a:extLst>
                    <a:ext uri="{FF2B5EF4-FFF2-40B4-BE49-F238E27FC236}">
                      <a16:creationId xmlns:a16="http://schemas.microsoft.com/office/drawing/2014/main" xmlns="" id="{379E9271-DD92-41E5-9C71-D92AECDCDBF7}"/>
                    </a:ext>
                  </a:extLst>
                </p:cNvPr>
                <p:cNvSpPr txBox="1"/>
                <p:nvPr/>
              </p:nvSpPr>
              <p:spPr>
                <a:xfrm>
                  <a:off x="1221471" y="1323500"/>
                  <a:ext cx="695153" cy="638383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36000" tIns="80669" rIns="36000" bIns="80669" anchor="ctr" anchorCtr="0">
                  <a:noAutofit/>
                </a:bodyPr>
                <a:lstStyle/>
                <a:p>
                  <a:pPr algn="ctr"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rPr lang="el-GR" sz="1600" b="1" kern="0" dirty="0" smtClean="0">
                      <a:solidFill>
                        <a:schemeClr val="bg1"/>
                      </a:solidFill>
                      <a:ea typeface="Helvetica Neue"/>
                      <a:cs typeface="Helvetica Neue"/>
                      <a:sym typeface="Helvetica Neue"/>
                    </a:rPr>
                    <a:t>55.20</a:t>
                  </a:r>
                  <a:endParaRPr sz="1600" b="1" kern="0" dirty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5" name="Rectangle 40">
                  <a:extLst>
                    <a:ext uri="{FF2B5EF4-FFF2-40B4-BE49-F238E27FC236}">
                      <a16:creationId xmlns:a16="http://schemas.microsoft.com/office/drawing/2014/main" xmlns="" id="{82383D07-BF75-4934-8D6E-4F1406A30126}"/>
                    </a:ext>
                  </a:extLst>
                </p:cNvPr>
                <p:cNvSpPr/>
                <p:nvPr/>
              </p:nvSpPr>
              <p:spPr>
                <a:xfrm>
                  <a:off x="1995242" y="1323499"/>
                  <a:ext cx="3658244" cy="638383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spcFirstLastPara="1" wrap="square" lIns="80669" tIns="40324" rIns="80669" bIns="40324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SzPts val="1200"/>
                  </a:pPr>
                  <a:r>
                    <a:rPr lang="el-GR" sz="1600" b="1" kern="0" dirty="0" smtClean="0">
                      <a:cs typeface="Arial"/>
                    </a:rPr>
                    <a:t>Καταλύματα διακοπών και άλλα καταλύματα σύντομης διαμονής και εποχικής λειτουργίας.</a:t>
                  </a:r>
                  <a:endParaRPr lang="el-GR" sz="1600" b="1" kern="0" dirty="0">
                    <a:cs typeface="Arial"/>
                  </a:endParaRPr>
                </a:p>
              </p:txBody>
            </p:sp>
            <p:sp>
              <p:nvSpPr>
                <p:cNvPr id="8" name="Google Shape;1808;p278">
                  <a:extLst>
                    <a:ext uri="{FF2B5EF4-FFF2-40B4-BE49-F238E27FC236}">
                      <a16:creationId xmlns:a16="http://schemas.microsoft.com/office/drawing/2014/main" xmlns="" id="{3493D784-8477-41F8-856B-049DD1393DA6}"/>
                    </a:ext>
                  </a:extLst>
                </p:cNvPr>
                <p:cNvSpPr txBox="1"/>
                <p:nvPr/>
              </p:nvSpPr>
              <p:spPr>
                <a:xfrm>
                  <a:off x="1245181" y="2031160"/>
                  <a:ext cx="695153" cy="638385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36000" tIns="80669" rIns="36000" bIns="80669" anchor="ctr" anchorCtr="0">
                  <a:noAutofit/>
                </a:bodyPr>
                <a:lstStyle/>
                <a:p>
                  <a:pPr algn="ctr"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rPr lang="el-GR" sz="1600" b="1" kern="0" dirty="0" smtClean="0">
                      <a:solidFill>
                        <a:schemeClr val="bg1"/>
                      </a:solidFill>
                      <a:ea typeface="Helvetica Neue"/>
                      <a:cs typeface="Helvetica Neue"/>
                      <a:sym typeface="Helvetica Neue"/>
                    </a:rPr>
                    <a:t>(88.10.  13.00)</a:t>
                  </a:r>
                  <a:endParaRPr sz="1600" b="1" kern="0" dirty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9" name="Rectangle 48">
                  <a:extLst>
                    <a:ext uri="{FF2B5EF4-FFF2-40B4-BE49-F238E27FC236}">
                      <a16:creationId xmlns:a16="http://schemas.microsoft.com/office/drawing/2014/main" xmlns="" id="{A22C8E7A-8C3A-48FB-B8F3-C24997084432}"/>
                    </a:ext>
                  </a:extLst>
                </p:cNvPr>
                <p:cNvSpPr/>
                <p:nvPr/>
              </p:nvSpPr>
              <p:spPr>
                <a:xfrm>
                  <a:off x="2018953" y="2041085"/>
                  <a:ext cx="3658245" cy="63838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spcFirstLastPara="1" wrap="square" lIns="80669" tIns="40324" rIns="80669" bIns="40324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SzPts val="1200"/>
                  </a:pPr>
                  <a:r>
                    <a:rPr lang="el-GR" sz="1600" b="1" dirty="0" smtClean="0"/>
                    <a:t>Υπηρεσίες επαγγελματικής αποκατάστασης για άτομα με αναπηρίες.</a:t>
                  </a:r>
                  <a:endParaRPr lang="en-GB" sz="1600" b="1" kern="0" dirty="0">
                    <a:cs typeface="Arial"/>
                  </a:endParaRPr>
                </a:p>
              </p:txBody>
            </p:sp>
            <p:sp>
              <p:nvSpPr>
                <p:cNvPr id="10" name="Google Shape;1808;p278">
                  <a:extLst>
                    <a:ext uri="{FF2B5EF4-FFF2-40B4-BE49-F238E27FC236}">
                      <a16:creationId xmlns:a16="http://schemas.microsoft.com/office/drawing/2014/main" xmlns="" id="{3493D784-8477-41F8-856B-049DD1393DA6}"/>
                    </a:ext>
                  </a:extLst>
                </p:cNvPr>
                <p:cNvSpPr txBox="1"/>
                <p:nvPr/>
              </p:nvSpPr>
              <p:spPr>
                <a:xfrm>
                  <a:off x="1253965" y="2742033"/>
                  <a:ext cx="695153" cy="638383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36000" tIns="80669" rIns="36000" bIns="80669" anchor="ctr" anchorCtr="0">
                  <a:noAutofit/>
                </a:bodyPr>
                <a:lstStyle/>
                <a:p>
                  <a:pPr algn="ctr"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rPr lang="el-GR" sz="1600" b="1" kern="0" dirty="0" smtClean="0">
                      <a:solidFill>
                        <a:schemeClr val="bg1"/>
                      </a:solidFill>
                      <a:ea typeface="Helvetica Neue"/>
                      <a:cs typeface="Helvetica Neue"/>
                      <a:sym typeface="Helvetica Neue"/>
                    </a:rPr>
                    <a:t>(88.10. 14.00)</a:t>
                  </a:r>
                  <a:endParaRPr sz="1600" b="1" kern="0" dirty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11" name="Rectangle 48">
                  <a:extLst>
                    <a:ext uri="{FF2B5EF4-FFF2-40B4-BE49-F238E27FC236}">
                      <a16:creationId xmlns:a16="http://schemas.microsoft.com/office/drawing/2014/main" xmlns="" id="{A22C8E7A-8C3A-48FB-B8F3-C24997084432}"/>
                    </a:ext>
                  </a:extLst>
                </p:cNvPr>
                <p:cNvSpPr/>
                <p:nvPr/>
              </p:nvSpPr>
              <p:spPr>
                <a:xfrm>
                  <a:off x="2027735" y="2751958"/>
                  <a:ext cx="3658247" cy="638383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spcFirstLastPara="1" wrap="square" lIns="80669" tIns="40324" rIns="80669" bIns="40324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SzPts val="1200"/>
                  </a:pPr>
                  <a:endParaRPr lang="en-GB" sz="1600" b="1" kern="0" dirty="0" smtClean="0">
                    <a:cs typeface="Arial"/>
                  </a:endParaRPr>
                </a:p>
                <a:p>
                  <a:pPr>
                    <a:buClr>
                      <a:srgbClr val="000000"/>
                    </a:buClr>
                    <a:buSzPts val="1200"/>
                  </a:pPr>
                  <a:r>
                    <a:rPr lang="el-GR" sz="1600" b="1" kern="0" dirty="0" smtClean="0">
                      <a:cs typeface="Arial"/>
                    </a:rPr>
                    <a:t>Υπηρεσίες επίσκεψης και παροχής υποστήριξης για άτομα με αναπηρίες. </a:t>
                  </a:r>
                </a:p>
                <a:p>
                  <a:pPr>
                    <a:buClr>
                      <a:srgbClr val="000000"/>
                    </a:buClr>
                    <a:buSzPts val="1200"/>
                  </a:pPr>
                  <a:endParaRPr lang="en-GB" sz="1600" b="1" kern="0" dirty="0">
                    <a:cs typeface="Arial"/>
                  </a:endParaRPr>
                </a:p>
              </p:txBody>
            </p:sp>
            <p:sp>
              <p:nvSpPr>
                <p:cNvPr id="12" name="Google Shape;1808;p278">
                  <a:extLst>
                    <a:ext uri="{FF2B5EF4-FFF2-40B4-BE49-F238E27FC236}">
                      <a16:creationId xmlns:a16="http://schemas.microsoft.com/office/drawing/2014/main" xmlns="" id="{1586ECF9-0E13-4CCD-9A18-2CF210BF183B}"/>
                    </a:ext>
                  </a:extLst>
                </p:cNvPr>
                <p:cNvSpPr txBox="1"/>
                <p:nvPr/>
              </p:nvSpPr>
              <p:spPr>
                <a:xfrm>
                  <a:off x="1264010" y="4176241"/>
                  <a:ext cx="695152" cy="638385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36000" tIns="80669" rIns="36000" bIns="80669" anchor="ctr" anchorCtr="0">
                  <a:noAutofit/>
                </a:bodyPr>
                <a:lstStyle/>
                <a:p>
                  <a:pPr algn="ctr">
                    <a:buClr>
                      <a:srgbClr val="000000"/>
                    </a:buClr>
                    <a:buSzPts val="1800"/>
                  </a:pPr>
                  <a:r>
                    <a:rPr lang="en-US" sz="1600" b="1" kern="0" dirty="0" smtClean="0">
                      <a:solidFill>
                        <a:schemeClr val="bg1"/>
                      </a:solidFill>
                      <a:ea typeface="Helvetica Neue"/>
                      <a:cs typeface="Helvetica Neue"/>
                      <a:sym typeface="Helvetica Neue"/>
                    </a:rPr>
                    <a:t>91.03</a:t>
                  </a:r>
                  <a:endParaRPr lang="el-GR" sz="1600" b="1" kern="0" dirty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13" name="Rectangle 52">
                  <a:extLst>
                    <a:ext uri="{FF2B5EF4-FFF2-40B4-BE49-F238E27FC236}">
                      <a16:creationId xmlns:a16="http://schemas.microsoft.com/office/drawing/2014/main" xmlns="" id="{15E735E2-1571-48E6-A181-B49883AB8200}"/>
                    </a:ext>
                  </a:extLst>
                </p:cNvPr>
                <p:cNvSpPr/>
                <p:nvPr/>
              </p:nvSpPr>
              <p:spPr>
                <a:xfrm>
                  <a:off x="2032926" y="4187755"/>
                  <a:ext cx="3658245" cy="638384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spcFirstLastPara="1" wrap="square" lIns="80669" tIns="40324" rIns="80669" bIns="40324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SzPts val="1200"/>
                  </a:pPr>
                  <a:r>
                    <a:rPr lang="el-GR" sz="1600" b="1" kern="0" dirty="0" smtClean="0">
                      <a:cs typeface="Arial"/>
                    </a:rPr>
                    <a:t>Λειτουργία ιστορικών χώρων και κτιρίων και παρόμοιων πόλων έλξης επισκεπτών.  </a:t>
                  </a:r>
                  <a:endParaRPr lang="en-GB" sz="1600" b="1" kern="0" dirty="0">
                    <a:cs typeface="Arial"/>
                  </a:endParaRPr>
                </a:p>
              </p:txBody>
            </p:sp>
            <p:sp>
              <p:nvSpPr>
                <p:cNvPr id="14" name="Google Shape;1808;p278">
                  <a:extLst>
                    <a:ext uri="{FF2B5EF4-FFF2-40B4-BE49-F238E27FC236}">
                      <a16:creationId xmlns:a16="http://schemas.microsoft.com/office/drawing/2014/main" xmlns="" id="{3493D784-8477-41F8-856B-049DD1393DA6}"/>
                    </a:ext>
                  </a:extLst>
                </p:cNvPr>
                <p:cNvSpPr txBox="1"/>
                <p:nvPr/>
              </p:nvSpPr>
              <p:spPr>
                <a:xfrm>
                  <a:off x="1260784" y="3468828"/>
                  <a:ext cx="695153" cy="638382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36000" tIns="80669" rIns="36000" bIns="80669" anchor="ctr" anchorCtr="0">
                  <a:noAutofit/>
                </a:bodyPr>
                <a:lstStyle/>
                <a:p>
                  <a:pPr algn="ctr"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rPr lang="el-GR" sz="1600" b="1" kern="0" dirty="0" smtClean="0">
                      <a:solidFill>
                        <a:schemeClr val="bg1"/>
                      </a:solidFill>
                      <a:ea typeface="Helvetica Neue"/>
                      <a:cs typeface="Helvetica Neue"/>
                      <a:sym typeface="Helvetica Neue"/>
                    </a:rPr>
                    <a:t>91.02</a:t>
                  </a:r>
                  <a:endParaRPr sz="1600" b="1" kern="0" dirty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15" name="Rectangle 48">
                  <a:extLst>
                    <a:ext uri="{FF2B5EF4-FFF2-40B4-BE49-F238E27FC236}">
                      <a16:creationId xmlns:a16="http://schemas.microsoft.com/office/drawing/2014/main" xmlns="" id="{A22C8E7A-8C3A-48FB-B8F3-C24997084432}"/>
                    </a:ext>
                  </a:extLst>
                </p:cNvPr>
                <p:cNvSpPr/>
                <p:nvPr/>
              </p:nvSpPr>
              <p:spPr>
                <a:xfrm>
                  <a:off x="2021859" y="3480685"/>
                  <a:ext cx="3658245" cy="638382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spcFirstLastPara="1" wrap="square" lIns="80669" tIns="40324" rIns="80669" bIns="40324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SzPts val="1200"/>
                  </a:pPr>
                  <a:r>
                    <a:rPr lang="el-GR" sz="1600" b="1" kern="0" dirty="0" smtClean="0">
                      <a:cs typeface="Arial"/>
                    </a:rPr>
                    <a:t>Δραστηριότητες μουσείων. </a:t>
                  </a:r>
                  <a:endParaRPr lang="en-GB" sz="1600" b="1" kern="0" dirty="0">
                    <a:cs typeface="Arial"/>
                  </a:endParaRPr>
                </a:p>
              </p:txBody>
            </p:sp>
            <p:sp>
              <p:nvSpPr>
                <p:cNvPr id="16" name="Google Shape;1808;p278">
                  <a:extLst>
                    <a:ext uri="{FF2B5EF4-FFF2-40B4-BE49-F238E27FC236}">
                      <a16:creationId xmlns:a16="http://schemas.microsoft.com/office/drawing/2014/main" xmlns="" id="{3493D784-8477-41F8-856B-049DD1393DA6}"/>
                    </a:ext>
                  </a:extLst>
                </p:cNvPr>
                <p:cNvSpPr txBox="1"/>
                <p:nvPr/>
              </p:nvSpPr>
              <p:spPr>
                <a:xfrm>
                  <a:off x="1278837" y="4919715"/>
                  <a:ext cx="695153" cy="638382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36000" tIns="80669" rIns="36000" bIns="80669" anchor="ctr" anchorCtr="0">
                  <a:noAutofit/>
                </a:bodyPr>
                <a:lstStyle/>
                <a:p>
                  <a:pPr algn="ctr"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rPr lang="el-GR" sz="1600" b="1" kern="0" dirty="0" smtClean="0">
                      <a:solidFill>
                        <a:schemeClr val="bg1"/>
                      </a:solidFill>
                      <a:ea typeface="Helvetica Neue"/>
                      <a:cs typeface="Helvetica Neue"/>
                      <a:sym typeface="Helvetica Neue"/>
                    </a:rPr>
                    <a:t>93.13</a:t>
                  </a:r>
                  <a:endParaRPr sz="1600" b="1" kern="0" dirty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17" name="Rectangle 48">
                  <a:extLst>
                    <a:ext uri="{FF2B5EF4-FFF2-40B4-BE49-F238E27FC236}">
                      <a16:creationId xmlns:a16="http://schemas.microsoft.com/office/drawing/2014/main" xmlns="" id="{A22C8E7A-8C3A-48FB-B8F3-C24997084432}"/>
                    </a:ext>
                  </a:extLst>
                </p:cNvPr>
                <p:cNvSpPr/>
                <p:nvPr/>
              </p:nvSpPr>
              <p:spPr>
                <a:xfrm>
                  <a:off x="2053357" y="4918124"/>
                  <a:ext cx="3658246" cy="638382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spcFirstLastPara="1" wrap="square" lIns="80669" tIns="40324" rIns="80669" bIns="40324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SzPts val="1200"/>
                  </a:pPr>
                  <a:r>
                    <a:rPr lang="el-GR" sz="1600" b="1" kern="0" dirty="0" smtClean="0">
                      <a:cs typeface="Arial"/>
                    </a:rPr>
                    <a:t>Εγκαταστάσεις γυμναστικής</a:t>
                  </a:r>
                  <a:r>
                    <a:rPr lang="en-US" sz="1600" b="1" kern="0" dirty="0" smtClean="0">
                      <a:cs typeface="Arial"/>
                    </a:rPr>
                    <a:t>.</a:t>
                  </a:r>
                  <a:endParaRPr lang="en-GB" sz="1600" b="1" kern="0" dirty="0">
                    <a:cs typeface="Arial"/>
                  </a:endParaRPr>
                </a:p>
              </p:txBody>
            </p:sp>
            <p:sp>
              <p:nvSpPr>
                <p:cNvPr id="19" name="Rectangle 52">
                  <a:extLst>
                    <a:ext uri="{FF2B5EF4-FFF2-40B4-BE49-F238E27FC236}">
                      <a16:creationId xmlns:a16="http://schemas.microsoft.com/office/drawing/2014/main" xmlns="" id="{15E735E2-1571-48E6-A181-B49883AB8200}"/>
                    </a:ext>
                  </a:extLst>
                </p:cNvPr>
                <p:cNvSpPr/>
                <p:nvPr/>
              </p:nvSpPr>
              <p:spPr>
                <a:xfrm>
                  <a:off x="6675148" y="1333156"/>
                  <a:ext cx="3658245" cy="638119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spcFirstLastPara="1" wrap="square" lIns="80669" tIns="40324" rIns="80669" bIns="40324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SzPts val="1200"/>
                  </a:pPr>
                  <a:r>
                    <a:rPr lang="el-GR" sz="1600" b="1" kern="0" dirty="0" smtClean="0">
                      <a:cs typeface="Arial"/>
                    </a:rPr>
                    <a:t>Οι υπόλοιπες δραστηριότητες διασκέδασης και ψυχαγωγίας</a:t>
                  </a:r>
                  <a:r>
                    <a:rPr lang="en-US" sz="1600" b="1" kern="0" dirty="0" smtClean="0">
                      <a:cs typeface="Arial"/>
                    </a:rPr>
                    <a:t>.</a:t>
                  </a:r>
                  <a:endParaRPr lang="en-GB" sz="1600" b="1" kern="0" dirty="0">
                    <a:cs typeface="Arial"/>
                  </a:endParaRPr>
                </a:p>
              </p:txBody>
            </p:sp>
            <p:sp>
              <p:nvSpPr>
                <p:cNvPr id="22" name="Google Shape;1808;p278">
                  <a:extLst>
                    <a:ext uri="{FF2B5EF4-FFF2-40B4-BE49-F238E27FC236}">
                      <a16:creationId xmlns:a16="http://schemas.microsoft.com/office/drawing/2014/main" xmlns="" id="{1586ECF9-0E13-4CCD-9A18-2CF210BF183B}"/>
                    </a:ext>
                  </a:extLst>
                </p:cNvPr>
                <p:cNvSpPr txBox="1"/>
                <p:nvPr/>
              </p:nvSpPr>
              <p:spPr>
                <a:xfrm>
                  <a:off x="1275518" y="5631434"/>
                  <a:ext cx="695153" cy="638384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36000" tIns="80669" rIns="36000" bIns="80669" anchor="ctr" anchorCtr="0">
                  <a:noAutofit/>
                </a:bodyPr>
                <a:lstStyle/>
                <a:p>
                  <a:pPr algn="ctr">
                    <a:buClr>
                      <a:srgbClr val="000000"/>
                    </a:buClr>
                    <a:buSzPts val="1800"/>
                  </a:pPr>
                  <a:r>
                    <a:rPr lang="el-GR" sz="1600" b="1" kern="0" dirty="0" smtClean="0">
                      <a:solidFill>
                        <a:schemeClr val="bg1"/>
                      </a:solidFill>
                      <a:ea typeface="Helvetica Neue"/>
                      <a:cs typeface="Helvetica Neue"/>
                      <a:sym typeface="Helvetica Neue"/>
                    </a:rPr>
                    <a:t>93.21</a:t>
                  </a:r>
                  <a:endParaRPr lang="el-GR" sz="1600" b="1" kern="0" dirty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23" name="Rectangle 52">
                  <a:extLst>
                    <a:ext uri="{FF2B5EF4-FFF2-40B4-BE49-F238E27FC236}">
                      <a16:creationId xmlns:a16="http://schemas.microsoft.com/office/drawing/2014/main" xmlns="" id="{15E735E2-1571-48E6-A181-B49883AB8200}"/>
                    </a:ext>
                  </a:extLst>
                </p:cNvPr>
                <p:cNvSpPr/>
                <p:nvPr/>
              </p:nvSpPr>
              <p:spPr>
                <a:xfrm>
                  <a:off x="2057882" y="5642012"/>
                  <a:ext cx="3658245" cy="638384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spcFirstLastPara="1" wrap="square" lIns="80669" tIns="40324" rIns="80669" bIns="40324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SzPts val="1200"/>
                  </a:pPr>
                  <a:r>
                    <a:rPr lang="el-GR" sz="1600" b="1" kern="0" dirty="0" smtClean="0">
                      <a:cs typeface="Arial"/>
                    </a:rPr>
                    <a:t>Δραστηριότητες πάρκων αναψυχής και άλλων θεματικών πάρκων. </a:t>
                  </a:r>
                  <a:endParaRPr lang="en-GB" sz="1600" b="1" kern="0" dirty="0">
                    <a:cs typeface="Arial"/>
                  </a:endParaRPr>
                </a:p>
              </p:txBody>
            </p:sp>
            <p:sp>
              <p:nvSpPr>
                <p:cNvPr id="24" name="Google Shape;1808;p278">
                  <a:extLst>
                    <a:ext uri="{FF2B5EF4-FFF2-40B4-BE49-F238E27FC236}">
                      <a16:creationId xmlns:a16="http://schemas.microsoft.com/office/drawing/2014/main" xmlns="" id="{3493D784-8477-41F8-856B-049DD1393DA6}"/>
                    </a:ext>
                  </a:extLst>
                </p:cNvPr>
                <p:cNvSpPr txBox="1"/>
                <p:nvPr/>
              </p:nvSpPr>
              <p:spPr>
                <a:xfrm>
                  <a:off x="5901695" y="2038209"/>
                  <a:ext cx="695153" cy="638382"/>
                </a:xfrm>
                <a:prstGeom prst="rect">
                  <a:avLst/>
                </a:prstGeom>
                <a:solidFill>
                  <a:schemeClr val="accent5">
                    <a:lumMod val="75000"/>
                  </a:schemeClr>
                </a:solidFill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36000" tIns="80669" rIns="36000" bIns="80669" anchor="ctr" anchorCtr="0">
                  <a:noAutofit/>
                </a:bodyPr>
                <a:lstStyle/>
                <a:p>
                  <a:pPr algn="ctr"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rPr lang="el-GR" sz="1600" b="1" kern="0" dirty="0" smtClean="0">
                      <a:solidFill>
                        <a:schemeClr val="bg1"/>
                      </a:solidFill>
                      <a:ea typeface="Helvetica Neue"/>
                      <a:cs typeface="Helvetica Neue"/>
                      <a:sym typeface="Helvetica Neue"/>
                    </a:rPr>
                    <a:t>(96.04. 10.00)</a:t>
                  </a:r>
                  <a:endParaRPr sz="1600" b="1" kern="0" dirty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endParaRPr>
                </a:p>
              </p:txBody>
            </p:sp>
            <p:sp>
              <p:nvSpPr>
                <p:cNvPr id="25" name="Rectangle 48">
                  <a:extLst>
                    <a:ext uri="{FF2B5EF4-FFF2-40B4-BE49-F238E27FC236}">
                      <a16:creationId xmlns:a16="http://schemas.microsoft.com/office/drawing/2014/main" xmlns="" id="{A22C8E7A-8C3A-48FB-B8F3-C24997084432}"/>
                    </a:ext>
                  </a:extLst>
                </p:cNvPr>
                <p:cNvSpPr/>
                <p:nvPr/>
              </p:nvSpPr>
              <p:spPr>
                <a:xfrm>
                  <a:off x="6662770" y="2049426"/>
                  <a:ext cx="3658245" cy="638382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spcFirstLastPara="1" wrap="square" lIns="80669" tIns="40324" rIns="80669" bIns="40324" anchor="ctr" anchorCtr="0">
                  <a:noAutofit/>
                </a:bodyPr>
                <a:lstStyle/>
                <a:p>
                  <a:pPr>
                    <a:buClr>
                      <a:srgbClr val="000000"/>
                    </a:buClr>
                    <a:buSzPts val="1200"/>
                  </a:pPr>
                  <a:r>
                    <a:rPr lang="el-GR" sz="1600" b="1" kern="0" dirty="0" smtClean="0">
                      <a:cs typeface="Arial"/>
                    </a:rPr>
                    <a:t>Υπηρεσίες σωματικής ευεξίας (</a:t>
                  </a:r>
                  <a:r>
                    <a:rPr lang="el-GR" sz="1600" b="1" kern="0" dirty="0" err="1" smtClean="0">
                      <a:cs typeface="Arial"/>
                    </a:rPr>
                    <a:t>πιλάτες</a:t>
                  </a:r>
                  <a:r>
                    <a:rPr lang="el-GR" sz="1600" b="1" kern="0" dirty="0" smtClean="0">
                      <a:cs typeface="Arial"/>
                    </a:rPr>
                    <a:t> κλπ). </a:t>
                  </a:r>
                  <a:endParaRPr lang="en-GB" sz="1600" b="1" kern="0" dirty="0">
                    <a:cs typeface="Arial"/>
                  </a:endParaRPr>
                </a:p>
              </p:txBody>
            </p:sp>
          </p:grpSp>
          <p:sp>
            <p:nvSpPr>
              <p:cNvPr id="29" name="Google Shape;1808;p278">
                <a:extLst>
                  <a:ext uri="{FF2B5EF4-FFF2-40B4-BE49-F238E27FC236}">
                    <a16:creationId xmlns:a16="http://schemas.microsoft.com/office/drawing/2014/main" xmlns="" id="{1586ECF9-0E13-4CCD-9A18-2CF210BF183B}"/>
                  </a:ext>
                </a:extLst>
              </p:cNvPr>
              <p:cNvSpPr txBox="1"/>
              <p:nvPr/>
            </p:nvSpPr>
            <p:spPr>
              <a:xfrm>
                <a:off x="5837687" y="1533185"/>
                <a:ext cx="732183" cy="655472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36000" tIns="80669" rIns="36000" bIns="80669" anchor="ctr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1800"/>
                </a:pPr>
                <a:r>
                  <a:rPr lang="el-GR" sz="1600" b="1" kern="0" dirty="0" smtClean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rPr>
                  <a:t>93.2</a:t>
                </a:r>
                <a:r>
                  <a:rPr lang="en-US" sz="1600" b="1" kern="0" dirty="0" smtClean="0">
                    <a:solidFill>
                      <a:schemeClr val="bg1"/>
                    </a:solidFill>
                    <a:ea typeface="Helvetica Neue"/>
                    <a:cs typeface="Helvetica Neue"/>
                    <a:sym typeface="Helvetica Neue"/>
                  </a:rPr>
                  <a:t>9</a:t>
                </a:r>
                <a:endParaRPr lang="el-GR" sz="1600" b="1" kern="0" dirty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sp>
          <p:nvSpPr>
            <p:cNvPr id="31" name="Google Shape;1808;p278">
              <a:extLst>
                <a:ext uri="{FF2B5EF4-FFF2-40B4-BE49-F238E27FC236}">
                  <a16:creationId xmlns:a16="http://schemas.microsoft.com/office/drawing/2014/main" xmlns="" id="{46036423-307D-4FA0-9CBA-85F8E02009A7}"/>
                </a:ext>
              </a:extLst>
            </p:cNvPr>
            <p:cNvSpPr txBox="1"/>
            <p:nvPr/>
          </p:nvSpPr>
          <p:spPr>
            <a:xfrm>
              <a:off x="6000336" y="2745182"/>
              <a:ext cx="770966" cy="68021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sz="1600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(96.04.   10.03)</a:t>
              </a:r>
              <a:endParaRPr sz="1600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2" name="Rectangle 50">
              <a:extLst>
                <a:ext uri="{FF2B5EF4-FFF2-40B4-BE49-F238E27FC236}">
                  <a16:creationId xmlns:a16="http://schemas.microsoft.com/office/drawing/2014/main" xmlns="" id="{1D60B30E-B6EA-4BA1-88C3-6997C3CA1118}"/>
                </a:ext>
              </a:extLst>
            </p:cNvPr>
            <p:cNvSpPr/>
            <p:nvPr/>
          </p:nvSpPr>
          <p:spPr>
            <a:xfrm>
              <a:off x="6858493" y="2758817"/>
              <a:ext cx="4057212" cy="65744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600" b="1" kern="0" dirty="0" smtClean="0">
                  <a:cs typeface="Arial"/>
                </a:rPr>
                <a:t>Υπηρεσίες εκμετάλλευσης λουτρών (καθαριότητας, χαμάμ κλπ). </a:t>
              </a:r>
              <a:endParaRPr lang="el-GR" sz="1600" b="1" kern="0" dirty="0">
                <a:cs typeface="Arial"/>
              </a:endParaRPr>
            </a:p>
          </p:txBody>
        </p:sp>
        <p:sp>
          <p:nvSpPr>
            <p:cNvPr id="33" name="Google Shape;1808;p278">
              <a:extLst>
                <a:ext uri="{FF2B5EF4-FFF2-40B4-BE49-F238E27FC236}">
                  <a16:creationId xmlns:a16="http://schemas.microsoft.com/office/drawing/2014/main" xmlns="" id="{46036423-307D-4FA0-9CBA-85F8E02009A7}"/>
                </a:ext>
              </a:extLst>
            </p:cNvPr>
            <p:cNvSpPr txBox="1"/>
            <p:nvPr/>
          </p:nvSpPr>
          <p:spPr>
            <a:xfrm>
              <a:off x="6039006" y="5035729"/>
              <a:ext cx="770966" cy="68021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sz="1600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(96.09. 19.12)</a:t>
              </a:r>
              <a:endParaRPr sz="1600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4" name="Rectangle 50">
              <a:extLst>
                <a:ext uri="{FF2B5EF4-FFF2-40B4-BE49-F238E27FC236}">
                  <a16:creationId xmlns:a16="http://schemas.microsoft.com/office/drawing/2014/main" xmlns="" id="{1D60B30E-B6EA-4BA1-88C3-6997C3CA1118}"/>
                </a:ext>
              </a:extLst>
            </p:cNvPr>
            <p:cNvSpPr/>
            <p:nvPr/>
          </p:nvSpPr>
          <p:spPr>
            <a:xfrm>
              <a:off x="6897163" y="5049364"/>
              <a:ext cx="4057212" cy="65744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600" b="1" kern="0" dirty="0" smtClean="0">
                  <a:cs typeface="Arial"/>
                </a:rPr>
                <a:t>Υπηρεσίες </a:t>
              </a:r>
              <a:r>
                <a:rPr lang="el-GR" sz="1600" b="1" kern="0" dirty="0" err="1" smtClean="0">
                  <a:cs typeface="Arial"/>
                </a:rPr>
                <a:t>ιερόδουλων</a:t>
              </a:r>
              <a:r>
                <a:rPr lang="el-GR" sz="1600" b="1" kern="0" dirty="0" smtClean="0">
                  <a:cs typeface="Arial"/>
                </a:rPr>
                <a:t>. </a:t>
              </a:r>
              <a:endParaRPr lang="el-GR" sz="1600" b="1" kern="0" dirty="0">
                <a:cs typeface="Arial"/>
              </a:endParaRPr>
            </a:p>
          </p:txBody>
        </p:sp>
        <p:sp>
          <p:nvSpPr>
            <p:cNvPr id="35" name="Google Shape;1808;p278">
              <a:extLst>
                <a:ext uri="{FF2B5EF4-FFF2-40B4-BE49-F238E27FC236}">
                  <a16:creationId xmlns:a16="http://schemas.microsoft.com/office/drawing/2014/main" xmlns="" id="{46036423-307D-4FA0-9CBA-85F8E02009A7}"/>
                </a:ext>
              </a:extLst>
            </p:cNvPr>
            <p:cNvSpPr txBox="1"/>
            <p:nvPr/>
          </p:nvSpPr>
          <p:spPr>
            <a:xfrm>
              <a:off x="6002610" y="3511731"/>
              <a:ext cx="770966" cy="68021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sz="1600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(96.04.   10.04)</a:t>
              </a:r>
              <a:endParaRPr sz="1600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6" name="Rectangle 50">
              <a:extLst>
                <a:ext uri="{FF2B5EF4-FFF2-40B4-BE49-F238E27FC236}">
                  <a16:creationId xmlns:a16="http://schemas.microsoft.com/office/drawing/2014/main" xmlns="" id="{1D60B30E-B6EA-4BA1-88C3-6997C3CA1118}"/>
                </a:ext>
              </a:extLst>
            </p:cNvPr>
            <p:cNvSpPr/>
            <p:nvPr/>
          </p:nvSpPr>
          <p:spPr>
            <a:xfrm>
              <a:off x="6860767" y="3525366"/>
              <a:ext cx="4057212" cy="65744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600" b="1" kern="0" dirty="0" smtClean="0">
                  <a:cs typeface="Arial"/>
                </a:rPr>
                <a:t>Υπηρεσίες θεραπευτικών λουτρών και ιαματικών πηγών. </a:t>
              </a:r>
              <a:endParaRPr lang="el-GR" sz="1600" b="1" kern="0" dirty="0">
                <a:cs typeface="Arial"/>
              </a:endParaRPr>
            </a:p>
          </p:txBody>
        </p:sp>
        <p:sp>
          <p:nvSpPr>
            <p:cNvPr id="37" name="Google Shape;1808;p278">
              <a:extLst>
                <a:ext uri="{FF2B5EF4-FFF2-40B4-BE49-F238E27FC236}">
                  <a16:creationId xmlns:a16="http://schemas.microsoft.com/office/drawing/2014/main" xmlns="" id="{46036423-307D-4FA0-9CBA-85F8E02009A7}"/>
                </a:ext>
              </a:extLst>
            </p:cNvPr>
            <p:cNvSpPr txBox="1"/>
            <p:nvPr/>
          </p:nvSpPr>
          <p:spPr>
            <a:xfrm>
              <a:off x="6032180" y="4264632"/>
              <a:ext cx="770966" cy="68021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sz="1600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(96.04.   10.07)</a:t>
              </a:r>
              <a:endParaRPr sz="1600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38" name="Rectangle 50">
              <a:extLst>
                <a:ext uri="{FF2B5EF4-FFF2-40B4-BE49-F238E27FC236}">
                  <a16:creationId xmlns:a16="http://schemas.microsoft.com/office/drawing/2014/main" xmlns="" id="{1D60B30E-B6EA-4BA1-88C3-6997C3CA1118}"/>
                </a:ext>
              </a:extLst>
            </p:cNvPr>
            <p:cNvSpPr/>
            <p:nvPr/>
          </p:nvSpPr>
          <p:spPr>
            <a:xfrm>
              <a:off x="6890337" y="4278267"/>
              <a:ext cx="4057212" cy="65744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600" b="1" kern="0" dirty="0" smtClean="0">
                  <a:cs typeface="Arial"/>
                </a:rPr>
                <a:t>Υπηρεσίες σάουνας, </a:t>
              </a:r>
              <a:r>
                <a:rPr lang="en-US" sz="1600" b="1" kern="0" dirty="0" smtClean="0">
                  <a:cs typeface="Arial"/>
                </a:rPr>
                <a:t>spa (</a:t>
              </a:r>
              <a:r>
                <a:rPr lang="el-GR" sz="1600" b="1" kern="0" dirty="0" smtClean="0">
                  <a:cs typeface="Arial"/>
                </a:rPr>
                <a:t>όχι θεραπευτικού) και ατμόλουτρων. </a:t>
              </a:r>
              <a:endParaRPr lang="el-GR" sz="1600" b="1" kern="0" dirty="0">
                <a:cs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: Diagonal Corners Snipped 28">
            <a:extLst>
              <a:ext uri="{FF2B5EF4-FFF2-40B4-BE49-F238E27FC236}">
                <a16:creationId xmlns:a16="http://schemas.microsoft.com/office/drawing/2014/main" xmlns="" id="{93236C5A-8AF3-4879-9C8C-A20E70C6EF9C}"/>
              </a:ext>
            </a:extLst>
          </p:cNvPr>
          <p:cNvSpPr/>
          <p:nvPr/>
        </p:nvSpPr>
        <p:spPr>
          <a:xfrm>
            <a:off x="709911" y="352695"/>
            <a:ext cx="10373248" cy="825706"/>
          </a:xfrm>
          <a:prstGeom prst="snip2Diag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Δραστηριότητες που επαναλειτουργούν </a:t>
            </a:r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στις 29/06</a:t>
            </a:r>
            <a:endParaRPr lang="el-GR" sz="2400" b="1" dirty="0">
              <a:solidFill>
                <a:schemeClr val="bg1"/>
              </a:solidFill>
              <a:ea typeface="Georgia"/>
              <a:cs typeface="Georgia"/>
              <a:sym typeface="Georgia"/>
            </a:endParaRPr>
          </a:p>
        </p:txBody>
      </p:sp>
      <p:grpSp>
        <p:nvGrpSpPr>
          <p:cNvPr id="6" name="5 - Ομάδα"/>
          <p:cNvGrpSpPr/>
          <p:nvPr/>
        </p:nvGrpSpPr>
        <p:grpSpPr>
          <a:xfrm>
            <a:off x="2579003" y="2347415"/>
            <a:ext cx="6524053" cy="1209857"/>
            <a:chOff x="2428878" y="2918881"/>
            <a:chExt cx="4432015" cy="638391"/>
          </a:xfrm>
        </p:grpSpPr>
        <p:sp>
          <p:nvSpPr>
            <p:cNvPr id="4" name="Google Shape;1808;p278">
              <a:extLst>
                <a:ext uri="{FF2B5EF4-FFF2-40B4-BE49-F238E27FC236}">
                  <a16:creationId xmlns:a16="http://schemas.microsoft.com/office/drawing/2014/main" xmlns="" id="{379E9271-DD92-41E5-9C71-D92AECDCDBF7}"/>
                </a:ext>
              </a:extLst>
            </p:cNvPr>
            <p:cNvSpPr txBox="1"/>
            <p:nvPr/>
          </p:nvSpPr>
          <p:spPr>
            <a:xfrm>
              <a:off x="2428878" y="2918881"/>
              <a:ext cx="695152" cy="638391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55</a:t>
              </a:r>
              <a:r>
                <a:rPr lang="en-US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.</a:t>
              </a: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30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" name="Rectangle 40">
              <a:extLst>
                <a:ext uri="{FF2B5EF4-FFF2-40B4-BE49-F238E27FC236}">
                  <a16:creationId xmlns:a16="http://schemas.microsoft.com/office/drawing/2014/main" xmlns="" id="{82383D07-BF75-4934-8D6E-4F1406A30126}"/>
                </a:ext>
              </a:extLst>
            </p:cNvPr>
            <p:cNvSpPr/>
            <p:nvPr/>
          </p:nvSpPr>
          <p:spPr>
            <a:xfrm>
              <a:off x="3202649" y="2918881"/>
              <a:ext cx="3658244" cy="63839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Χώροι κατασκήνωσης, που φιλοξενούν παιδιά.</a:t>
              </a:r>
              <a:endParaRPr lang="el-GR" b="1" kern="0" dirty="0">
                <a:solidFill>
                  <a:srgbClr val="FF0000"/>
                </a:solidFill>
                <a:cs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: Diagonal Corners Snipped 28">
            <a:extLst>
              <a:ext uri="{FF2B5EF4-FFF2-40B4-BE49-F238E27FC236}">
                <a16:creationId xmlns:a16="http://schemas.microsoft.com/office/drawing/2014/main" xmlns="" id="{93236C5A-8AF3-4879-9C8C-A20E70C6EF9C}"/>
              </a:ext>
            </a:extLst>
          </p:cNvPr>
          <p:cNvSpPr/>
          <p:nvPr/>
        </p:nvSpPr>
        <p:spPr>
          <a:xfrm>
            <a:off x="709911" y="379991"/>
            <a:ext cx="10373248" cy="825706"/>
          </a:xfrm>
          <a:prstGeom prst="snip2Diag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Δραστηριότητες που </a:t>
            </a:r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επαναλειτουργούν στις 01/07</a:t>
            </a:r>
            <a:endParaRPr lang="el-GR" sz="2400" b="1" dirty="0">
              <a:solidFill>
                <a:schemeClr val="bg1"/>
              </a:solidFill>
              <a:ea typeface="Georgia"/>
              <a:cs typeface="Georgia"/>
              <a:sym typeface="Georgia"/>
            </a:endParaRPr>
          </a:p>
        </p:txBody>
      </p:sp>
      <p:grpSp>
        <p:nvGrpSpPr>
          <p:cNvPr id="10" name="9 - Ομάδα"/>
          <p:cNvGrpSpPr/>
          <p:nvPr/>
        </p:nvGrpSpPr>
        <p:grpSpPr>
          <a:xfrm>
            <a:off x="2976109" y="3025761"/>
            <a:ext cx="5731163" cy="2064855"/>
            <a:chOff x="1310413" y="2156982"/>
            <a:chExt cx="4432767" cy="1364869"/>
          </a:xfrm>
        </p:grpSpPr>
        <p:sp>
          <p:nvSpPr>
            <p:cNvPr id="4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1310413" y="2156982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90.04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2084935" y="2157886"/>
              <a:ext cx="3658245" cy="63838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dirty="0" smtClean="0"/>
                <a:t>Πραγματοποίηση οποιασδήποτε παράστασης με παρουσία κοινού (συναυλίας και καλλιτεχνικής εκδήλωσης).</a:t>
              </a:r>
              <a:endParaRPr lang="en-GB" b="1" kern="0" dirty="0">
                <a:solidFill>
                  <a:srgbClr val="FF0000"/>
                </a:solidFill>
                <a:cs typeface="Arial"/>
              </a:endParaRPr>
            </a:p>
          </p:txBody>
        </p:sp>
        <p:sp>
          <p:nvSpPr>
            <p:cNvPr id="8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1317003" y="2873544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(94.99. 16.01)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9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2078079" y="2883469"/>
              <a:ext cx="3658246" cy="63838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πολιτιστικών συλλόγων και σωματείων.</a:t>
              </a:r>
              <a:endParaRPr lang="en-GB" b="1" kern="0" dirty="0">
                <a:cs typeface="Arial"/>
              </a:endParaRPr>
            </a:p>
          </p:txBody>
        </p:sp>
      </p:grpSp>
      <p:sp>
        <p:nvSpPr>
          <p:cNvPr id="11" name="Google Shape;1808;p278">
            <a:extLst>
              <a:ext uri="{FF2B5EF4-FFF2-40B4-BE49-F238E27FC236}">
                <a16:creationId xmlns:a16="http://schemas.microsoft.com/office/drawing/2014/main" xmlns="" id="{3493D784-8477-41F8-856B-049DD1393DA6}"/>
              </a:ext>
            </a:extLst>
          </p:cNvPr>
          <p:cNvSpPr txBox="1"/>
          <p:nvPr/>
        </p:nvSpPr>
        <p:spPr>
          <a:xfrm>
            <a:off x="2951088" y="1963510"/>
            <a:ext cx="898769" cy="96578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l-GR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82.30</a:t>
            </a:r>
            <a:endParaRPr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Rectangle 48">
            <a:extLst>
              <a:ext uri="{FF2B5EF4-FFF2-40B4-BE49-F238E27FC236}">
                <a16:creationId xmlns:a16="http://schemas.microsoft.com/office/drawing/2014/main" xmlns="" id="{A22C8E7A-8C3A-48FB-B8F3-C24997084432}"/>
              </a:ext>
            </a:extLst>
          </p:cNvPr>
          <p:cNvSpPr/>
          <p:nvPr/>
        </p:nvSpPr>
        <p:spPr>
          <a:xfrm>
            <a:off x="3952474" y="1964878"/>
            <a:ext cx="4729777" cy="9657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b="1" kern="0" dirty="0" smtClean="0">
                <a:cs typeface="Arial"/>
              </a:rPr>
              <a:t>Οργάνωση συνεδρίων και εμπορικών  εκθέσεων.</a:t>
            </a:r>
            <a:endParaRPr lang="en-GB" b="1" kern="0" dirty="0"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ectangle: Diagonal Corners Snipped 28">
            <a:extLst>
              <a:ext uri="{FF2B5EF4-FFF2-40B4-BE49-F238E27FC236}">
                <a16:creationId xmlns:a16="http://schemas.microsoft.com/office/drawing/2014/main" xmlns="" id="{93236C5A-8AF3-4879-9C8C-A20E70C6EF9C}"/>
              </a:ext>
            </a:extLst>
          </p:cNvPr>
          <p:cNvSpPr/>
          <p:nvPr/>
        </p:nvSpPr>
        <p:spPr>
          <a:xfrm>
            <a:off x="709911" y="379991"/>
            <a:ext cx="10373248" cy="825706"/>
          </a:xfrm>
          <a:prstGeom prst="snip2Diag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pPr algn="ctr"/>
            <a:r>
              <a:rPr lang="el-GR" sz="24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Δραστηριότητες που δεν έχει προσδιοριστεί η επανεκκίνηση τους</a:t>
            </a:r>
            <a:endParaRPr lang="el-GR" sz="2400" b="1" dirty="0">
              <a:solidFill>
                <a:schemeClr val="bg1"/>
              </a:solidFill>
              <a:ea typeface="Georgia"/>
              <a:cs typeface="Georgia"/>
              <a:sym typeface="Georgia"/>
            </a:endParaRPr>
          </a:p>
        </p:txBody>
      </p:sp>
      <p:grpSp>
        <p:nvGrpSpPr>
          <p:cNvPr id="5" name="4 - Ομάδα"/>
          <p:cNvGrpSpPr/>
          <p:nvPr/>
        </p:nvGrpSpPr>
        <p:grpSpPr>
          <a:xfrm>
            <a:off x="6265801" y="2442950"/>
            <a:ext cx="5020900" cy="1618633"/>
            <a:chOff x="3584039" y="1712910"/>
            <a:chExt cx="4455766" cy="1350931"/>
          </a:xfrm>
        </p:grpSpPr>
        <p:sp>
          <p:nvSpPr>
            <p:cNvPr id="6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86020" y="2415533"/>
              <a:ext cx="695153" cy="63838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(93.29.19.04)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59790" y="2425458"/>
              <a:ext cx="3658244" cy="63838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dirty="0" smtClean="0"/>
                <a:t>Υπηρεσίες ντισκοτέκ (χωρίς προσφορά ποτού η φαγητού).</a:t>
              </a:r>
              <a:endParaRPr lang="en-GB" b="1" kern="0" dirty="0">
                <a:solidFill>
                  <a:srgbClr val="FF0000"/>
                </a:solidFill>
                <a:cs typeface="Arial"/>
              </a:endParaRPr>
            </a:p>
          </p:txBody>
        </p:sp>
        <p:sp>
          <p:nvSpPr>
            <p:cNvPr id="14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81561" y="1722834"/>
              <a:ext cx="3658244" cy="63838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 lvl="0" fontAlgn="base"/>
              <a:r>
                <a:rPr lang="el-GR" b="1" dirty="0" smtClean="0"/>
                <a:t>Υπηρεσίες χαρτοπαικτικής λέσχης.</a:t>
              </a:r>
              <a:endParaRPr lang="el-GR" b="1" dirty="0"/>
            </a:p>
          </p:txBody>
        </p:sp>
        <p:sp>
          <p:nvSpPr>
            <p:cNvPr id="15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84039" y="1712910"/>
              <a:ext cx="695153" cy="63838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(92.00.11.02</a:t>
              </a:r>
              <a:endParaRPr lang="el-GR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" name="15 - TextBox"/>
            <p:cNvSpPr txBox="1"/>
            <p:nvPr/>
          </p:nvSpPr>
          <p:spPr>
            <a:xfrm>
              <a:off x="3749766" y="1847765"/>
              <a:ext cx="356260" cy="308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l-GR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16 - Ομάδα"/>
          <p:cNvGrpSpPr/>
          <p:nvPr/>
        </p:nvGrpSpPr>
        <p:grpSpPr>
          <a:xfrm>
            <a:off x="955951" y="1569029"/>
            <a:ext cx="10258237" cy="3443066"/>
            <a:chOff x="3570616" y="1710712"/>
            <a:chExt cx="9204498" cy="2765527"/>
          </a:xfrm>
        </p:grpSpPr>
        <p:sp>
          <p:nvSpPr>
            <p:cNvPr id="18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86020" y="2415533"/>
              <a:ext cx="695153" cy="63838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(59.14)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9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59790" y="2425458"/>
              <a:ext cx="3658244" cy="63838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dirty="0" smtClean="0"/>
                <a:t>Δραστηριότητες προβολής κινηματογραφικών ταινιών</a:t>
              </a:r>
              <a:r>
                <a:rPr lang="en-US" b="1" dirty="0" smtClean="0"/>
                <a:t> (</a:t>
              </a:r>
              <a:r>
                <a:rPr lang="el-GR" b="1" dirty="0" smtClean="0"/>
                <a:t>σε κλειστούς χώρους).</a:t>
              </a:r>
              <a:endParaRPr lang="en-GB" b="1" kern="0" dirty="0">
                <a:solidFill>
                  <a:srgbClr val="FF0000"/>
                </a:solidFill>
                <a:cs typeface="Arial"/>
              </a:endParaRPr>
            </a:p>
          </p:txBody>
        </p:sp>
        <p:sp>
          <p:nvSpPr>
            <p:cNvPr id="20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55434" y="3137464"/>
              <a:ext cx="3658245" cy="63838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dirty="0" smtClean="0"/>
                <a:t>Υπηρεσίες που παρέχονται από Κέντρα Ανοιχτής Προστασίας Ηλικιωμένων (ΚΑΠΗ).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21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81665" y="3127538"/>
              <a:ext cx="695153" cy="63838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(88.10)</a:t>
              </a:r>
              <a:endParaRPr lang="el-GR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2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70616" y="3837857"/>
              <a:ext cx="695153" cy="638382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(92.00.11.00)</a:t>
              </a:r>
              <a:endParaRPr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3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44386" y="3836821"/>
              <a:ext cx="3658246" cy="63838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dirty="0" smtClean="0"/>
                <a:t>Υπηρεσίες τυχερών παιχνιδιών τραπεζιού.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24" name="Google Shape;1808;p278">
              <a:extLst>
                <a:ext uri="{FF2B5EF4-FFF2-40B4-BE49-F238E27FC236}">
                  <a16:creationId xmlns:a16="http://schemas.microsoft.com/office/drawing/2014/main" xmlns="" id="{1586ECF9-0E13-4CCD-9A18-2CF210BF183B}"/>
                </a:ext>
              </a:extLst>
            </p:cNvPr>
            <p:cNvSpPr txBox="1"/>
            <p:nvPr/>
          </p:nvSpPr>
          <p:spPr>
            <a:xfrm>
              <a:off x="8344683" y="1710712"/>
              <a:ext cx="695153" cy="63838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(92.00.11.01)</a:t>
              </a:r>
              <a:endParaRPr lang="el-GR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5" name="Rectangle 52">
              <a:extLst>
                <a:ext uri="{FF2B5EF4-FFF2-40B4-BE49-F238E27FC236}">
                  <a16:creationId xmlns:a16="http://schemas.microsoft.com/office/drawing/2014/main" xmlns="" id="{15E735E2-1571-48E6-A181-B49883AB8200}"/>
                </a:ext>
              </a:extLst>
            </p:cNvPr>
            <p:cNvSpPr/>
            <p:nvPr/>
          </p:nvSpPr>
          <p:spPr>
            <a:xfrm>
              <a:off x="9116869" y="1721290"/>
              <a:ext cx="3658245" cy="63838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 lvl="0" fontAlgn="base"/>
              <a:r>
                <a:rPr lang="el-GR" b="1" dirty="0" smtClean="0"/>
                <a:t>Υπηρεσίες καζίνου.</a:t>
              </a:r>
              <a:endParaRPr lang="el-GR" b="1" dirty="0"/>
            </a:p>
          </p:txBody>
        </p:sp>
        <p:sp>
          <p:nvSpPr>
            <p:cNvPr id="26" name="Rectangle 48">
              <a:extLst>
                <a:ext uri="{FF2B5EF4-FFF2-40B4-BE49-F238E27FC236}">
                  <a16:creationId xmlns:a16="http://schemas.microsoft.com/office/drawing/2014/main" xmlns="" id="{A22C8E7A-8C3A-48FB-B8F3-C24997084432}"/>
                </a:ext>
              </a:extLst>
            </p:cNvPr>
            <p:cNvSpPr/>
            <p:nvPr/>
          </p:nvSpPr>
          <p:spPr>
            <a:xfrm>
              <a:off x="4381561" y="1722834"/>
              <a:ext cx="3658244" cy="638383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b="1" kern="0" dirty="0" smtClean="0">
                  <a:cs typeface="Arial"/>
                </a:rPr>
                <a:t>Υπηρεσίες που παρέχονται από σχολικές καντίνες (κυλικεία).</a:t>
              </a:r>
              <a:endParaRPr lang="en-GB" b="1" kern="0" dirty="0">
                <a:cs typeface="Arial"/>
              </a:endParaRPr>
            </a:p>
          </p:txBody>
        </p:sp>
        <p:sp>
          <p:nvSpPr>
            <p:cNvPr id="27" name="Google Shape;1808;p278">
              <a:extLst>
                <a:ext uri="{FF2B5EF4-FFF2-40B4-BE49-F238E27FC236}">
                  <a16:creationId xmlns:a16="http://schemas.microsoft.com/office/drawing/2014/main" xmlns="" id="{3493D784-8477-41F8-856B-049DD1393DA6}"/>
                </a:ext>
              </a:extLst>
            </p:cNvPr>
            <p:cNvSpPr txBox="1"/>
            <p:nvPr/>
          </p:nvSpPr>
          <p:spPr>
            <a:xfrm>
              <a:off x="3584039" y="1712910"/>
              <a:ext cx="695153" cy="638383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l-GR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(56.29.20.04)</a:t>
              </a:r>
              <a:endParaRPr lang="el-GR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28" name="27 - TextBox"/>
            <p:cNvSpPr txBox="1"/>
            <p:nvPr/>
          </p:nvSpPr>
          <p:spPr>
            <a:xfrm>
              <a:off x="3749766" y="1847765"/>
              <a:ext cx="356260" cy="2966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l-GR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3"/>
          <p:cNvSpPr txBox="1">
            <a:spLocks/>
          </p:cNvSpPr>
          <p:nvPr/>
        </p:nvSpPr>
        <p:spPr>
          <a:xfrm>
            <a:off x="9984296" y="6492240"/>
            <a:ext cx="1764800" cy="1372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  <p:sp>
        <p:nvSpPr>
          <p:cNvPr id="4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233472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Λειτουργία στον εσωτερικό χώρο των καταστημάτων υγειονομικού ενδιαφέροντος</a:t>
            </a:r>
            <a:endParaRPr lang="el-GR" sz="21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sp>
        <p:nvSpPr>
          <p:cNvPr id="5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29509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Προϋποθέσεις λειτουργίας στο εσωτερικό των καταστημάτων υγειονομικού ενδιαφέροντος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6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1463040" y="2402011"/>
            <a:ext cx="1180886" cy="323451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92.00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701207" y="4162563"/>
            <a:ext cx="7588200" cy="146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spcBef>
                <a:spcPts val="300"/>
              </a:spcBef>
              <a:spcAft>
                <a:spcPts val="300"/>
              </a:spcAft>
              <a:buNone/>
            </a:pPr>
            <a:endParaRPr lang="el-GR" sz="2000" dirty="0" smtClean="0"/>
          </a:p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endParaRPr lang="el-GR" sz="2000" dirty="0" smtClean="0"/>
          </a:p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endParaRPr lang="en-US" sz="18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l-GR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Σε όλους τους εσωτερικούς χώρους των καταστημάτων υγειονομικού ενδιαφέροντος με ΚΑΔ 56.30.10.09, 56.30.10.10 και 56.30.10.11</a:t>
            </a:r>
            <a:r>
              <a:rPr lang="el-GR" sz="18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απαγορεύεται η χρήση των μπαρ ως χώρος παραμονής των πελατών. </a:t>
            </a:r>
            <a:endParaRPr lang="el-GR" sz="1800" b="1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spcBef>
                <a:spcPts val="1200"/>
              </a:spcBef>
              <a:buNone/>
            </a:pPr>
            <a:endParaRPr lang="el-GR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65150" lvl="1" indent="0">
              <a:buNone/>
            </a:pPr>
            <a:endParaRPr lang="el-GR" sz="2000" b="1" dirty="0" smtClean="0"/>
          </a:p>
          <a:p>
            <a:pPr marL="565150" lvl="1" indent="0">
              <a:buNone/>
            </a:pPr>
            <a:endParaRPr lang="el-GR" sz="2000" b="1" dirty="0"/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2692925" y="1917138"/>
            <a:ext cx="7570191" cy="41489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</a:rPr>
              <a:t>Ειδικές Διατάξεις </a:t>
            </a:r>
            <a:r>
              <a:rPr lang="el-GR" sz="1600" b="1" dirty="0">
                <a:solidFill>
                  <a:schemeClr val="bg1"/>
                </a:solidFill>
              </a:rPr>
              <a:t>Α</a:t>
            </a:r>
            <a:r>
              <a:rPr lang="el-GR" sz="1600" b="1" dirty="0" smtClean="0">
                <a:solidFill>
                  <a:schemeClr val="bg1"/>
                </a:solidFill>
              </a:rPr>
              <a:t>νάπτυξης Τραπεζοκαθισμάτων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9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1463040" y="1907473"/>
            <a:ext cx="1181056" cy="4245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1736459" y="2818005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1" name="Freeform 93">
              <a:extLst>
                <a:ext uri="{FF2B5EF4-FFF2-40B4-BE49-F238E27FC236}">
                  <a16:creationId xmlns:a16="http://schemas.microsoft.com/office/drawing/2014/main" xmlns="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2" name="Freeform 94">
              <a:extLst>
                <a:ext uri="{FF2B5EF4-FFF2-40B4-BE49-F238E27FC236}">
                  <a16:creationId xmlns:a16="http://schemas.microsoft.com/office/drawing/2014/main" xmlns="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3" name="Freeform 95">
              <a:extLst>
                <a:ext uri="{FF2B5EF4-FFF2-40B4-BE49-F238E27FC236}">
                  <a16:creationId xmlns:a16="http://schemas.microsoft.com/office/drawing/2014/main" xmlns="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4" name="Freeform 96">
              <a:extLst>
                <a:ext uri="{FF2B5EF4-FFF2-40B4-BE49-F238E27FC236}">
                  <a16:creationId xmlns:a16="http://schemas.microsoft.com/office/drawing/2014/main" xmlns="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  <p:sp>
        <p:nvSpPr>
          <p:cNvPr id="15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701206" y="2402010"/>
            <a:ext cx="7588200" cy="17059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buFont typeface="Wingdings" panose="05000000000000000000" pitchFamily="2" charset="2"/>
              <a:buChar char="q"/>
            </a:pPr>
            <a:endParaRPr lang="el-GR" sz="18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el-GR" sz="1800" dirty="0" smtClean="0"/>
              <a:t>Ο </a:t>
            </a:r>
            <a:r>
              <a:rPr lang="el-GR" sz="1800" b="1" dirty="0"/>
              <a:t>μέγιστος επιτρεπόμενος αριθμός πελατών </a:t>
            </a:r>
            <a:r>
              <a:rPr lang="el-GR" sz="1800" dirty="0"/>
              <a:t>ορίζεται ως ο αριθμός που προκύπτει από την αναλογία </a:t>
            </a:r>
            <a:r>
              <a:rPr lang="el-GR" sz="1800" dirty="0" smtClean="0"/>
              <a:t>ενός πελάτη </a:t>
            </a:r>
            <a:r>
              <a:rPr lang="el-GR" sz="1800" b="1" dirty="0" smtClean="0"/>
              <a:t>ανά 2,20 </a:t>
            </a:r>
            <a:r>
              <a:rPr lang="el-GR" sz="1800" b="1" dirty="0"/>
              <a:t>τ.μ. </a:t>
            </a:r>
            <a:r>
              <a:rPr lang="el-GR" sz="1800" b="1" dirty="0" smtClean="0"/>
              <a:t>συνολικής αδειοδοτούμενης επιφάνειας.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sz="1800" b="1" dirty="0" smtClean="0"/>
              <a:t> </a:t>
            </a:r>
            <a:r>
              <a:rPr lang="el-GR" sz="1800" dirty="0" smtClean="0"/>
              <a:t>Παραμένει σε ισχύ η διάταξη για την λειτουργία των υπαιθρίων και </a:t>
            </a:r>
            <a:r>
              <a:rPr lang="el-GR" sz="1800" dirty="0" err="1" smtClean="0"/>
              <a:t>ημιυπαίθριων</a:t>
            </a:r>
            <a:r>
              <a:rPr lang="el-GR" sz="1800" dirty="0" smtClean="0"/>
              <a:t> χώρων.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l-GR" sz="1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Θέση αριθμού διαφάνειας 3"/>
          <p:cNvSpPr txBox="1">
            <a:spLocks/>
          </p:cNvSpPr>
          <p:nvPr/>
        </p:nvSpPr>
        <p:spPr>
          <a:xfrm>
            <a:off x="9984296" y="6492240"/>
            <a:ext cx="1764800" cy="1372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  <p:sp>
        <p:nvSpPr>
          <p:cNvPr id="6" name="Rectangle: Diagonal Corners Snipped 10">
            <a:extLst>
              <a:ext uri="{FF2B5EF4-FFF2-40B4-BE49-F238E27FC236}">
                <a16:creationId xmlns:a16="http://schemas.microsoft.com/office/drawing/2014/main" xmlns="" id="{D4C9F13B-2E07-45FA-A79B-11EF341B60FD}"/>
              </a:ext>
            </a:extLst>
          </p:cNvPr>
          <p:cNvSpPr/>
          <p:nvPr/>
        </p:nvSpPr>
        <p:spPr>
          <a:xfrm>
            <a:off x="426130" y="233472"/>
            <a:ext cx="10986827" cy="874546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100" b="1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Λειτουργία στον εσωτερικό χώρο των καταστημάτων υγειονομικού ενδιαφέροντος</a:t>
            </a:r>
            <a:endParaRPr lang="el-GR" sz="2100" b="1" dirty="0">
              <a:solidFill>
                <a:srgbClr val="FFFFFF"/>
              </a:solidFill>
              <a:ea typeface="Georgia"/>
              <a:cs typeface="Georgia"/>
              <a:sym typeface="Georgia"/>
            </a:endParaRPr>
          </a:p>
        </p:txBody>
      </p:sp>
      <p:sp>
        <p:nvSpPr>
          <p:cNvPr id="7" name="3 - TextBox">
            <a:extLst>
              <a:ext uri="{FF2B5EF4-FFF2-40B4-BE49-F238E27FC236}">
                <a16:creationId xmlns:a16="http://schemas.microsoft.com/office/drawing/2014/main" xmlns="" id="{F16EABE2-B26C-45E8-BCFE-A538E8FD22C6}"/>
              </a:ext>
            </a:extLst>
          </p:cNvPr>
          <p:cNvSpPr txBox="1"/>
          <p:nvPr/>
        </p:nvSpPr>
        <p:spPr>
          <a:xfrm>
            <a:off x="554947" y="1240505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Προϋποθέσεις λειτουργίας στο εσωτερικό των καταστημάτων υγειονομικού ενδιαφέροντος 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xmlns="" id="{F399D1E1-C476-448E-9414-686D2B2AB2C5}"/>
              </a:ext>
            </a:extLst>
          </p:cNvPr>
          <p:cNvSpPr txBox="1"/>
          <p:nvPr/>
        </p:nvSpPr>
        <p:spPr bwMode="auto">
          <a:xfrm>
            <a:off x="1463040" y="2183642"/>
            <a:ext cx="1180886" cy="42171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8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56.10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8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56.30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8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92.00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TextBox 18">
            <a:extLst>
              <a:ext uri="{FF2B5EF4-FFF2-40B4-BE49-F238E27FC236}">
                <a16:creationId xmlns:a16="http://schemas.microsoft.com/office/drawing/2014/main" xmlns="" id="{BD7321E9-223E-4498-B559-979C84BB1C2A}"/>
              </a:ext>
            </a:extLst>
          </p:cNvPr>
          <p:cNvSpPr txBox="1"/>
          <p:nvPr/>
        </p:nvSpPr>
        <p:spPr bwMode="auto">
          <a:xfrm>
            <a:off x="2714854" y="2210936"/>
            <a:ext cx="7588200" cy="41898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lvl="0">
              <a:spcBef>
                <a:spcPts val="300"/>
              </a:spcBef>
              <a:spcAft>
                <a:spcPts val="300"/>
              </a:spcAft>
              <a:buNone/>
            </a:pPr>
            <a:endParaRPr lang="el-GR" sz="1800" dirty="0" smtClean="0"/>
          </a:p>
          <a:p>
            <a:pPr lvl="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q"/>
            </a:pPr>
            <a:r>
              <a:rPr lang="el-GR" sz="1800" dirty="0" smtClean="0"/>
              <a:t>Καθορίζεται </a:t>
            </a:r>
            <a:r>
              <a:rPr lang="el-GR" sz="1800" dirty="0"/>
              <a:t>ως ελάχιστη απόσταση μεταξύ των τραπεζιών σύμφωνα με την διάταξη των καθισμάτων  ως εξής </a:t>
            </a:r>
            <a:r>
              <a:rPr lang="el-GR" sz="1800" dirty="0" smtClean="0"/>
              <a:t>:</a:t>
            </a:r>
            <a:endParaRPr lang="el-GR" sz="1800" dirty="0"/>
          </a:p>
          <a:p>
            <a:pPr marL="0" lvl="1" indent="0">
              <a:spcBef>
                <a:spcPts val="300"/>
              </a:spcBef>
              <a:buNone/>
            </a:pPr>
            <a:r>
              <a:rPr lang="el-GR" sz="1800" b="1" dirty="0" smtClean="0"/>
              <a:t>α</a:t>
            </a:r>
            <a:r>
              <a:rPr lang="el-GR" sz="1800" b="1" dirty="0"/>
              <a:t>. </a:t>
            </a:r>
            <a:r>
              <a:rPr lang="el-GR" sz="1800" dirty="0"/>
              <a:t>Όταν στον ενδιάμεσο χώρο μεταξύ δύο παράπλευρων τραπεζιών </a:t>
            </a:r>
            <a:r>
              <a:rPr lang="el-GR" sz="1800" b="1" dirty="0"/>
              <a:t>δεν τοποθετείται καρέκλα σε κανένα εκ των δύο </a:t>
            </a:r>
            <a:r>
              <a:rPr lang="el-GR" sz="1800" dirty="0"/>
              <a:t>τότε η ελάχιστη απόσταση μεταξύ αυτών ορίζεται στα </a:t>
            </a:r>
            <a:r>
              <a:rPr lang="el-GR" sz="1800" b="1" dirty="0" smtClean="0"/>
              <a:t>0,</a:t>
            </a:r>
            <a:r>
              <a:rPr lang="en-US" sz="1800" b="1" dirty="0" smtClean="0"/>
              <a:t>9</a:t>
            </a:r>
            <a:r>
              <a:rPr lang="el-GR" sz="1800" b="1" dirty="0" smtClean="0"/>
              <a:t>0 </a:t>
            </a:r>
            <a:r>
              <a:rPr lang="el-GR" sz="1800" b="1" dirty="0"/>
              <a:t>μ</a:t>
            </a:r>
            <a:r>
              <a:rPr lang="el-GR" sz="1800" b="1" dirty="0" smtClean="0"/>
              <a:t>.</a:t>
            </a:r>
            <a:r>
              <a:rPr lang="el-GR" sz="18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l-GR" sz="1800" b="1" dirty="0" smtClean="0">
                <a:solidFill>
                  <a:schemeClr val="bg2">
                    <a:lumMod val="25000"/>
                  </a:schemeClr>
                </a:solidFill>
              </a:rPr>
              <a:t>(Παράρτημα 1)</a:t>
            </a:r>
            <a:endParaRPr lang="el-GR" sz="18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lvl="1" indent="0">
              <a:spcBef>
                <a:spcPts val="1200"/>
              </a:spcBef>
              <a:buNone/>
            </a:pPr>
            <a:r>
              <a:rPr lang="el-GR" sz="1800" b="1" dirty="0" smtClean="0"/>
              <a:t>β.</a:t>
            </a:r>
            <a:r>
              <a:rPr lang="el-GR" sz="1800" dirty="0"/>
              <a:t> Όταν στον ενδιάμεσο χώρο μεταξύ δύο παράπλευρων τραπεζιών </a:t>
            </a:r>
            <a:r>
              <a:rPr lang="el-GR" sz="1800" b="1" dirty="0"/>
              <a:t>τοποθετείται καρέκλα σε ένα εκ των δύο</a:t>
            </a:r>
            <a:r>
              <a:rPr lang="el-GR" sz="1800" dirty="0"/>
              <a:t> τότε η ελάχιστη απόσταση μεταξύ αυτών ορίζεται στα </a:t>
            </a:r>
            <a:r>
              <a:rPr lang="el-GR" sz="1800" b="1" dirty="0" smtClean="0"/>
              <a:t>1,20 μ. </a:t>
            </a:r>
            <a:r>
              <a:rPr lang="el-GR" sz="1800" b="1" dirty="0">
                <a:solidFill>
                  <a:schemeClr val="bg2">
                    <a:lumMod val="25000"/>
                  </a:schemeClr>
                </a:solidFill>
              </a:rPr>
              <a:t>(Παράρτημα </a:t>
            </a:r>
            <a:r>
              <a:rPr lang="el-GR" sz="1800" b="1" dirty="0" smtClean="0">
                <a:solidFill>
                  <a:schemeClr val="bg2">
                    <a:lumMod val="25000"/>
                  </a:schemeClr>
                </a:solidFill>
              </a:rPr>
              <a:t>2)</a:t>
            </a:r>
            <a:endParaRPr lang="el-GR" sz="1800" b="1" dirty="0" smtClean="0"/>
          </a:p>
          <a:p>
            <a:pPr marL="0" lvl="1" indent="0">
              <a:spcBef>
                <a:spcPts val="1200"/>
              </a:spcBef>
              <a:buNone/>
            </a:pPr>
            <a:r>
              <a:rPr lang="el-GR" sz="1800" b="1" dirty="0" smtClean="0"/>
              <a:t>γ. </a:t>
            </a:r>
            <a:r>
              <a:rPr lang="el-GR" sz="1800" dirty="0" smtClean="0"/>
              <a:t>Όταν </a:t>
            </a:r>
            <a:r>
              <a:rPr lang="el-GR" sz="1800" dirty="0"/>
              <a:t>στον ενδιάμεσο χώρο μεταξύ δύο παράπλευρων τραπεζιών τοποθετείται </a:t>
            </a:r>
            <a:r>
              <a:rPr lang="el-GR" sz="1800" b="1" dirty="0"/>
              <a:t>καρέκλα σε κάθε ένα εκ των δύο </a:t>
            </a:r>
            <a:r>
              <a:rPr lang="el-GR" sz="1800" dirty="0"/>
              <a:t>τότε η ελάχιστη απόσταση μεταξύ αυτών ορίζεται στα </a:t>
            </a:r>
            <a:r>
              <a:rPr lang="el-GR" sz="1800" b="1" dirty="0" smtClean="0"/>
              <a:t>1,80 μ. </a:t>
            </a:r>
            <a:r>
              <a:rPr lang="el-GR" sz="1800" b="1" dirty="0">
                <a:solidFill>
                  <a:schemeClr val="bg2">
                    <a:lumMod val="25000"/>
                  </a:schemeClr>
                </a:solidFill>
              </a:rPr>
              <a:t>(Παράρτημα </a:t>
            </a:r>
            <a:r>
              <a:rPr lang="el-GR" sz="1800" b="1" dirty="0" smtClean="0">
                <a:solidFill>
                  <a:schemeClr val="bg2">
                    <a:lumMod val="25000"/>
                  </a:schemeClr>
                </a:solidFill>
              </a:rPr>
              <a:t>3)</a:t>
            </a:r>
            <a:endParaRPr lang="el-GR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565150" lvl="1" indent="0">
              <a:buNone/>
            </a:pPr>
            <a:endParaRPr lang="el-GR" sz="1800" b="1" dirty="0" smtClean="0"/>
          </a:p>
          <a:p>
            <a:pPr marL="565150" lvl="1" indent="0">
              <a:buNone/>
            </a:pPr>
            <a:endParaRPr lang="el-GR" sz="1800" b="1" dirty="0"/>
          </a:p>
        </p:txBody>
      </p:sp>
      <p:sp>
        <p:nvSpPr>
          <p:cNvPr id="10" name="TextBox 66">
            <a:extLst>
              <a:ext uri="{FF2B5EF4-FFF2-40B4-BE49-F238E27FC236}">
                <a16:creationId xmlns:a16="http://schemas.microsoft.com/office/drawing/2014/main" xmlns="" id="{DCD2E8F2-1296-40F2-AD0D-2EEB4D31F48F}"/>
              </a:ext>
            </a:extLst>
          </p:cNvPr>
          <p:cNvSpPr txBox="1"/>
          <p:nvPr/>
        </p:nvSpPr>
        <p:spPr bwMode="auto">
          <a:xfrm>
            <a:off x="2692925" y="1698770"/>
            <a:ext cx="7596481" cy="414890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  <a:extLst>
            <a:ext uri="{FAA26D3D-D897-4be2-8F04-BA451C77F1D7}"/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chemeClr val="bg1"/>
                </a:solidFill>
              </a:rPr>
              <a:t>Ειδικές Διατάξεις </a:t>
            </a:r>
            <a:r>
              <a:rPr lang="el-GR" sz="1600" b="1" dirty="0">
                <a:solidFill>
                  <a:schemeClr val="bg1"/>
                </a:solidFill>
              </a:rPr>
              <a:t>Α</a:t>
            </a:r>
            <a:r>
              <a:rPr lang="el-GR" sz="1600" b="1" dirty="0" smtClean="0">
                <a:solidFill>
                  <a:schemeClr val="bg1"/>
                </a:solidFill>
              </a:rPr>
              <a:t>νάπτυξης Τραπεζοκαθισμάτων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1" name="TextBox 67">
            <a:extLst>
              <a:ext uri="{FF2B5EF4-FFF2-40B4-BE49-F238E27FC236}">
                <a16:creationId xmlns:a16="http://schemas.microsoft.com/office/drawing/2014/main" xmlns="" id="{A81A6787-2B38-4125-838A-85748C4A7150}"/>
              </a:ext>
            </a:extLst>
          </p:cNvPr>
          <p:cNvSpPr txBox="1"/>
          <p:nvPr/>
        </p:nvSpPr>
        <p:spPr bwMode="auto">
          <a:xfrm>
            <a:off x="1463040" y="1689105"/>
            <a:ext cx="1181056" cy="4245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grpSp>
        <p:nvGrpSpPr>
          <p:cNvPr id="12" name="Group 9">
            <a:extLst>
              <a:ext uri="{FF2B5EF4-FFF2-40B4-BE49-F238E27FC236}">
                <a16:creationId xmlns:a16="http://schemas.microsoft.com/office/drawing/2014/main" xmlns="" id="{0483165B-93FB-4798-8323-8DD1422B4D3B}"/>
              </a:ext>
            </a:extLst>
          </p:cNvPr>
          <p:cNvGrpSpPr>
            <a:grpSpLocks noChangeAspect="1"/>
          </p:cNvGrpSpPr>
          <p:nvPr/>
        </p:nvGrpSpPr>
        <p:grpSpPr>
          <a:xfrm>
            <a:off x="1777402" y="3022711"/>
            <a:ext cx="552161" cy="559331"/>
            <a:chOff x="2424113" y="1219200"/>
            <a:chExt cx="122238" cy="123825"/>
          </a:xfrm>
          <a:solidFill>
            <a:schemeClr val="bg1"/>
          </a:solidFill>
        </p:grpSpPr>
        <p:sp>
          <p:nvSpPr>
            <p:cNvPr id="13" name="Freeform 93">
              <a:extLst>
                <a:ext uri="{FF2B5EF4-FFF2-40B4-BE49-F238E27FC236}">
                  <a16:creationId xmlns:a16="http://schemas.microsoft.com/office/drawing/2014/main" xmlns="" id="{B67BDF74-FFF6-420A-9C59-F51014EEB3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24113" y="1219200"/>
              <a:ext cx="122238" cy="123825"/>
            </a:xfrm>
            <a:custGeom>
              <a:avLst/>
              <a:gdLst>
                <a:gd name="T0" fmla="*/ 0 w 77"/>
                <a:gd name="T1" fmla="*/ 0 h 78"/>
                <a:gd name="T2" fmla="*/ 0 w 77"/>
                <a:gd name="T3" fmla="*/ 78 h 78"/>
                <a:gd name="T4" fmla="*/ 77 w 77"/>
                <a:gd name="T5" fmla="*/ 78 h 78"/>
                <a:gd name="T6" fmla="*/ 77 w 77"/>
                <a:gd name="T7" fmla="*/ 0 h 78"/>
                <a:gd name="T8" fmla="*/ 0 w 77"/>
                <a:gd name="T9" fmla="*/ 0 h 78"/>
                <a:gd name="T10" fmla="*/ 74 w 77"/>
                <a:gd name="T11" fmla="*/ 74 h 78"/>
                <a:gd name="T12" fmla="*/ 3 w 77"/>
                <a:gd name="T13" fmla="*/ 74 h 78"/>
                <a:gd name="T14" fmla="*/ 3 w 77"/>
                <a:gd name="T15" fmla="*/ 3 h 78"/>
                <a:gd name="T16" fmla="*/ 74 w 77"/>
                <a:gd name="T17" fmla="*/ 3 h 78"/>
                <a:gd name="T18" fmla="*/ 74 w 77"/>
                <a:gd name="T19" fmla="*/ 7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7" h="78">
                  <a:moveTo>
                    <a:pt x="0" y="0"/>
                  </a:moveTo>
                  <a:lnTo>
                    <a:pt x="0" y="78"/>
                  </a:lnTo>
                  <a:lnTo>
                    <a:pt x="77" y="78"/>
                  </a:lnTo>
                  <a:lnTo>
                    <a:pt x="77" y="0"/>
                  </a:lnTo>
                  <a:lnTo>
                    <a:pt x="0" y="0"/>
                  </a:lnTo>
                  <a:close/>
                  <a:moveTo>
                    <a:pt x="74" y="74"/>
                  </a:moveTo>
                  <a:lnTo>
                    <a:pt x="3" y="74"/>
                  </a:lnTo>
                  <a:lnTo>
                    <a:pt x="3" y="3"/>
                  </a:lnTo>
                  <a:lnTo>
                    <a:pt x="74" y="3"/>
                  </a:lnTo>
                  <a:lnTo>
                    <a:pt x="74" y="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4" name="Freeform 94">
              <a:extLst>
                <a:ext uri="{FF2B5EF4-FFF2-40B4-BE49-F238E27FC236}">
                  <a16:creationId xmlns:a16="http://schemas.microsoft.com/office/drawing/2014/main" xmlns="" id="{34B666E5-CB75-4B9F-9F65-6793E53401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01900" y="1244600"/>
              <a:ext cx="25400" cy="82550"/>
            </a:xfrm>
            <a:custGeom>
              <a:avLst/>
              <a:gdLst>
                <a:gd name="T0" fmla="*/ 113 w 113"/>
                <a:gd name="T1" fmla="*/ 93 h 381"/>
                <a:gd name="T2" fmla="*/ 57 w 113"/>
                <a:gd name="T3" fmla="*/ 0 h 381"/>
                <a:gd name="T4" fmla="*/ 0 w 113"/>
                <a:gd name="T5" fmla="*/ 93 h 381"/>
                <a:gd name="T6" fmla="*/ 24 w 113"/>
                <a:gd name="T7" fmla="*/ 158 h 381"/>
                <a:gd name="T8" fmla="*/ 24 w 113"/>
                <a:gd name="T9" fmla="*/ 381 h 381"/>
                <a:gd name="T10" fmla="*/ 90 w 113"/>
                <a:gd name="T11" fmla="*/ 381 h 381"/>
                <a:gd name="T12" fmla="*/ 90 w 113"/>
                <a:gd name="T13" fmla="*/ 158 h 381"/>
                <a:gd name="T14" fmla="*/ 113 w 113"/>
                <a:gd name="T15" fmla="*/ 93 h 381"/>
                <a:gd name="T16" fmla="*/ 57 w 113"/>
                <a:gd name="T17" fmla="*/ 24 h 381"/>
                <a:gd name="T18" fmla="*/ 89 w 113"/>
                <a:gd name="T19" fmla="*/ 93 h 381"/>
                <a:gd name="T20" fmla="*/ 57 w 113"/>
                <a:gd name="T21" fmla="*/ 146 h 381"/>
                <a:gd name="T22" fmla="*/ 25 w 113"/>
                <a:gd name="T23" fmla="*/ 93 h 381"/>
                <a:gd name="T24" fmla="*/ 57 w 113"/>
                <a:gd name="T25" fmla="*/ 24 h 381"/>
                <a:gd name="T26" fmla="*/ 65 w 113"/>
                <a:gd name="T27" fmla="*/ 357 h 381"/>
                <a:gd name="T28" fmla="*/ 48 w 113"/>
                <a:gd name="T29" fmla="*/ 357 h 381"/>
                <a:gd name="T30" fmla="*/ 48 w 113"/>
                <a:gd name="T31" fmla="*/ 170 h 381"/>
                <a:gd name="T32" fmla="*/ 57 w 113"/>
                <a:gd name="T33" fmla="*/ 170 h 381"/>
                <a:gd name="T34" fmla="*/ 65 w 113"/>
                <a:gd name="T35" fmla="*/ 170 h 381"/>
                <a:gd name="T36" fmla="*/ 65 w 113"/>
                <a:gd name="T37" fmla="*/ 357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381">
                  <a:moveTo>
                    <a:pt x="113" y="93"/>
                  </a:moveTo>
                  <a:cubicBezTo>
                    <a:pt x="113" y="40"/>
                    <a:pt x="89" y="0"/>
                    <a:pt x="57" y="0"/>
                  </a:cubicBezTo>
                  <a:cubicBezTo>
                    <a:pt x="25" y="0"/>
                    <a:pt x="0" y="40"/>
                    <a:pt x="0" y="93"/>
                  </a:cubicBezTo>
                  <a:cubicBezTo>
                    <a:pt x="0" y="117"/>
                    <a:pt x="7" y="143"/>
                    <a:pt x="24" y="158"/>
                  </a:cubicBezTo>
                  <a:cubicBezTo>
                    <a:pt x="24" y="381"/>
                    <a:pt x="24" y="381"/>
                    <a:pt x="24" y="381"/>
                  </a:cubicBezTo>
                  <a:cubicBezTo>
                    <a:pt x="90" y="381"/>
                    <a:pt x="90" y="381"/>
                    <a:pt x="90" y="381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107" y="143"/>
                    <a:pt x="113" y="117"/>
                    <a:pt x="113" y="93"/>
                  </a:cubicBezTo>
                  <a:close/>
                  <a:moveTo>
                    <a:pt x="57" y="24"/>
                  </a:moveTo>
                  <a:cubicBezTo>
                    <a:pt x="72" y="24"/>
                    <a:pt x="89" y="53"/>
                    <a:pt x="89" y="93"/>
                  </a:cubicBezTo>
                  <a:cubicBezTo>
                    <a:pt x="89" y="126"/>
                    <a:pt x="77" y="146"/>
                    <a:pt x="57" y="146"/>
                  </a:cubicBezTo>
                  <a:cubicBezTo>
                    <a:pt x="37" y="146"/>
                    <a:pt x="25" y="126"/>
                    <a:pt x="25" y="93"/>
                  </a:cubicBezTo>
                  <a:cubicBezTo>
                    <a:pt x="25" y="53"/>
                    <a:pt x="42" y="24"/>
                    <a:pt x="57" y="24"/>
                  </a:cubicBezTo>
                  <a:close/>
                  <a:moveTo>
                    <a:pt x="65" y="357"/>
                  </a:moveTo>
                  <a:cubicBezTo>
                    <a:pt x="48" y="357"/>
                    <a:pt x="48" y="357"/>
                    <a:pt x="48" y="357"/>
                  </a:cubicBezTo>
                  <a:cubicBezTo>
                    <a:pt x="48" y="170"/>
                    <a:pt x="48" y="170"/>
                    <a:pt x="48" y="170"/>
                  </a:cubicBezTo>
                  <a:cubicBezTo>
                    <a:pt x="51" y="170"/>
                    <a:pt x="54" y="170"/>
                    <a:pt x="57" y="170"/>
                  </a:cubicBezTo>
                  <a:cubicBezTo>
                    <a:pt x="60" y="170"/>
                    <a:pt x="63" y="170"/>
                    <a:pt x="65" y="170"/>
                  </a:cubicBezTo>
                  <a:lnTo>
                    <a:pt x="65" y="3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5" name="Freeform 95">
              <a:extLst>
                <a:ext uri="{FF2B5EF4-FFF2-40B4-BE49-F238E27FC236}">
                  <a16:creationId xmlns:a16="http://schemas.microsoft.com/office/drawing/2014/main" xmlns="" id="{781A48BA-D1E3-404A-8FEE-CC7FAEA55B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76500" y="1233488"/>
              <a:ext cx="17463" cy="93663"/>
            </a:xfrm>
            <a:custGeom>
              <a:avLst/>
              <a:gdLst>
                <a:gd name="T0" fmla="*/ 72 w 84"/>
                <a:gd name="T1" fmla="*/ 0 h 433"/>
                <a:gd name="T2" fmla="*/ 1 w 84"/>
                <a:gd name="T3" fmla="*/ 81 h 433"/>
                <a:gd name="T4" fmla="*/ 0 w 84"/>
                <a:gd name="T5" fmla="*/ 224 h 433"/>
                <a:gd name="T6" fmla="*/ 0 w 84"/>
                <a:gd name="T7" fmla="*/ 236 h 433"/>
                <a:gd name="T8" fmla="*/ 18 w 84"/>
                <a:gd name="T9" fmla="*/ 236 h 433"/>
                <a:gd name="T10" fmla="*/ 18 w 84"/>
                <a:gd name="T11" fmla="*/ 433 h 433"/>
                <a:gd name="T12" fmla="*/ 84 w 84"/>
                <a:gd name="T13" fmla="*/ 433 h 433"/>
                <a:gd name="T14" fmla="*/ 84 w 84"/>
                <a:gd name="T15" fmla="*/ 235 h 433"/>
                <a:gd name="T16" fmla="*/ 84 w 84"/>
                <a:gd name="T17" fmla="*/ 141 h 433"/>
                <a:gd name="T18" fmla="*/ 84 w 84"/>
                <a:gd name="T19" fmla="*/ 0 h 433"/>
                <a:gd name="T20" fmla="*/ 72 w 84"/>
                <a:gd name="T21" fmla="*/ 0 h 433"/>
                <a:gd name="T22" fmla="*/ 25 w 84"/>
                <a:gd name="T23" fmla="*/ 81 h 433"/>
                <a:gd name="T24" fmla="*/ 59 w 84"/>
                <a:gd name="T25" fmla="*/ 26 h 433"/>
                <a:gd name="T26" fmla="*/ 59 w 84"/>
                <a:gd name="T27" fmla="*/ 211 h 433"/>
                <a:gd name="T28" fmla="*/ 25 w 84"/>
                <a:gd name="T29" fmla="*/ 211 h 433"/>
                <a:gd name="T30" fmla="*/ 25 w 84"/>
                <a:gd name="T31" fmla="*/ 81 h 433"/>
                <a:gd name="T32" fmla="*/ 59 w 84"/>
                <a:gd name="T33" fmla="*/ 409 h 433"/>
                <a:gd name="T34" fmla="*/ 42 w 84"/>
                <a:gd name="T35" fmla="*/ 409 h 433"/>
                <a:gd name="T36" fmla="*/ 42 w 84"/>
                <a:gd name="T37" fmla="*/ 236 h 433"/>
                <a:gd name="T38" fmla="*/ 59 w 84"/>
                <a:gd name="T39" fmla="*/ 235 h 433"/>
                <a:gd name="T40" fmla="*/ 59 w 84"/>
                <a:gd name="T41" fmla="*/ 409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4" h="433">
                  <a:moveTo>
                    <a:pt x="72" y="0"/>
                  </a:moveTo>
                  <a:cubicBezTo>
                    <a:pt x="33" y="0"/>
                    <a:pt x="1" y="37"/>
                    <a:pt x="1" y="81"/>
                  </a:cubicBezTo>
                  <a:cubicBezTo>
                    <a:pt x="1" y="120"/>
                    <a:pt x="0" y="223"/>
                    <a:pt x="0" y="224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8" y="236"/>
                    <a:pt x="18" y="236"/>
                    <a:pt x="18" y="236"/>
                  </a:cubicBezTo>
                  <a:cubicBezTo>
                    <a:pt x="18" y="433"/>
                    <a:pt x="18" y="433"/>
                    <a:pt x="18" y="433"/>
                  </a:cubicBezTo>
                  <a:cubicBezTo>
                    <a:pt x="84" y="433"/>
                    <a:pt x="84" y="433"/>
                    <a:pt x="84" y="433"/>
                  </a:cubicBezTo>
                  <a:cubicBezTo>
                    <a:pt x="84" y="235"/>
                    <a:pt x="84" y="235"/>
                    <a:pt x="84" y="235"/>
                  </a:cubicBezTo>
                  <a:cubicBezTo>
                    <a:pt x="84" y="141"/>
                    <a:pt x="84" y="141"/>
                    <a:pt x="84" y="141"/>
                  </a:cubicBezTo>
                  <a:cubicBezTo>
                    <a:pt x="84" y="0"/>
                    <a:pt x="84" y="0"/>
                    <a:pt x="84" y="0"/>
                  </a:cubicBezTo>
                  <a:lnTo>
                    <a:pt x="72" y="0"/>
                  </a:lnTo>
                  <a:close/>
                  <a:moveTo>
                    <a:pt x="25" y="81"/>
                  </a:moveTo>
                  <a:cubicBezTo>
                    <a:pt x="25" y="56"/>
                    <a:pt x="40" y="33"/>
                    <a:pt x="59" y="26"/>
                  </a:cubicBezTo>
                  <a:cubicBezTo>
                    <a:pt x="59" y="211"/>
                    <a:pt x="59" y="211"/>
                    <a:pt x="59" y="211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182"/>
                    <a:pt x="25" y="112"/>
                    <a:pt x="25" y="81"/>
                  </a:cubicBezTo>
                  <a:close/>
                  <a:moveTo>
                    <a:pt x="59" y="409"/>
                  </a:moveTo>
                  <a:cubicBezTo>
                    <a:pt x="42" y="409"/>
                    <a:pt x="42" y="409"/>
                    <a:pt x="42" y="409"/>
                  </a:cubicBezTo>
                  <a:cubicBezTo>
                    <a:pt x="42" y="236"/>
                    <a:pt x="42" y="236"/>
                    <a:pt x="42" y="236"/>
                  </a:cubicBezTo>
                  <a:cubicBezTo>
                    <a:pt x="59" y="235"/>
                    <a:pt x="59" y="235"/>
                    <a:pt x="59" y="235"/>
                  </a:cubicBezTo>
                  <a:lnTo>
                    <a:pt x="59" y="4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  <p:sp>
          <p:nvSpPr>
            <p:cNvPr id="16" name="Freeform 96">
              <a:extLst>
                <a:ext uri="{FF2B5EF4-FFF2-40B4-BE49-F238E27FC236}">
                  <a16:creationId xmlns:a16="http://schemas.microsoft.com/office/drawing/2014/main" xmlns="" id="{83720AAF-8385-4C22-B0BA-AD0850A280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43163" y="1244600"/>
              <a:ext cx="25400" cy="82550"/>
            </a:xfrm>
            <a:custGeom>
              <a:avLst/>
              <a:gdLst>
                <a:gd name="T0" fmla="*/ 0 w 122"/>
                <a:gd name="T1" fmla="*/ 0 h 381"/>
                <a:gd name="T2" fmla="*/ 0 w 122"/>
                <a:gd name="T3" fmla="*/ 101 h 381"/>
                <a:gd name="T4" fmla="*/ 28 w 122"/>
                <a:gd name="T5" fmla="*/ 175 h 381"/>
                <a:gd name="T6" fmla="*/ 28 w 122"/>
                <a:gd name="T7" fmla="*/ 381 h 381"/>
                <a:gd name="T8" fmla="*/ 94 w 122"/>
                <a:gd name="T9" fmla="*/ 381 h 381"/>
                <a:gd name="T10" fmla="*/ 94 w 122"/>
                <a:gd name="T11" fmla="*/ 175 h 381"/>
                <a:gd name="T12" fmla="*/ 122 w 122"/>
                <a:gd name="T13" fmla="*/ 101 h 381"/>
                <a:gd name="T14" fmla="*/ 122 w 122"/>
                <a:gd name="T15" fmla="*/ 0 h 381"/>
                <a:gd name="T16" fmla="*/ 0 w 122"/>
                <a:gd name="T17" fmla="*/ 0 h 381"/>
                <a:gd name="T18" fmla="*/ 69 w 122"/>
                <a:gd name="T19" fmla="*/ 357 h 381"/>
                <a:gd name="T20" fmla="*/ 52 w 122"/>
                <a:gd name="T21" fmla="*/ 357 h 381"/>
                <a:gd name="T22" fmla="*/ 52 w 122"/>
                <a:gd name="T23" fmla="*/ 185 h 381"/>
                <a:gd name="T24" fmla="*/ 61 w 122"/>
                <a:gd name="T25" fmla="*/ 186 h 381"/>
                <a:gd name="T26" fmla="*/ 69 w 122"/>
                <a:gd name="T27" fmla="*/ 185 h 381"/>
                <a:gd name="T28" fmla="*/ 69 w 122"/>
                <a:gd name="T29" fmla="*/ 357 h 381"/>
                <a:gd name="T30" fmla="*/ 98 w 122"/>
                <a:gd name="T31" fmla="*/ 101 h 381"/>
                <a:gd name="T32" fmla="*/ 61 w 122"/>
                <a:gd name="T33" fmla="*/ 161 h 381"/>
                <a:gd name="T34" fmla="*/ 24 w 122"/>
                <a:gd name="T35" fmla="*/ 101 h 381"/>
                <a:gd name="T36" fmla="*/ 24 w 122"/>
                <a:gd name="T37" fmla="*/ 24 h 381"/>
                <a:gd name="T38" fmla="*/ 38 w 122"/>
                <a:gd name="T39" fmla="*/ 24 h 381"/>
                <a:gd name="T40" fmla="*/ 38 w 122"/>
                <a:gd name="T41" fmla="*/ 89 h 381"/>
                <a:gd name="T42" fmla="*/ 54 w 122"/>
                <a:gd name="T43" fmla="*/ 89 h 381"/>
                <a:gd name="T44" fmla="*/ 54 w 122"/>
                <a:gd name="T45" fmla="*/ 24 h 381"/>
                <a:gd name="T46" fmla="*/ 67 w 122"/>
                <a:gd name="T47" fmla="*/ 24 h 381"/>
                <a:gd name="T48" fmla="*/ 67 w 122"/>
                <a:gd name="T49" fmla="*/ 89 h 381"/>
                <a:gd name="T50" fmla="*/ 83 w 122"/>
                <a:gd name="T51" fmla="*/ 89 h 381"/>
                <a:gd name="T52" fmla="*/ 83 w 122"/>
                <a:gd name="T53" fmla="*/ 24 h 381"/>
                <a:gd name="T54" fmla="*/ 98 w 122"/>
                <a:gd name="T55" fmla="*/ 24 h 381"/>
                <a:gd name="T56" fmla="*/ 98 w 122"/>
                <a:gd name="T57" fmla="*/ 101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2" h="381">
                  <a:moveTo>
                    <a:pt x="0" y="0"/>
                  </a:moveTo>
                  <a:cubicBezTo>
                    <a:pt x="0" y="101"/>
                    <a:pt x="0" y="101"/>
                    <a:pt x="0" y="101"/>
                  </a:cubicBezTo>
                  <a:cubicBezTo>
                    <a:pt x="0" y="129"/>
                    <a:pt x="7" y="159"/>
                    <a:pt x="28" y="175"/>
                  </a:cubicBezTo>
                  <a:cubicBezTo>
                    <a:pt x="28" y="381"/>
                    <a:pt x="28" y="381"/>
                    <a:pt x="28" y="381"/>
                  </a:cubicBezTo>
                  <a:cubicBezTo>
                    <a:pt x="94" y="381"/>
                    <a:pt x="94" y="381"/>
                    <a:pt x="94" y="381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114" y="159"/>
                    <a:pt x="122" y="129"/>
                    <a:pt x="122" y="101"/>
                  </a:cubicBezTo>
                  <a:cubicBezTo>
                    <a:pt x="122" y="0"/>
                    <a:pt x="122" y="0"/>
                    <a:pt x="122" y="0"/>
                  </a:cubicBezTo>
                  <a:lnTo>
                    <a:pt x="0" y="0"/>
                  </a:lnTo>
                  <a:close/>
                  <a:moveTo>
                    <a:pt x="69" y="357"/>
                  </a:moveTo>
                  <a:cubicBezTo>
                    <a:pt x="52" y="357"/>
                    <a:pt x="52" y="357"/>
                    <a:pt x="52" y="357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5" y="186"/>
                    <a:pt x="58" y="186"/>
                    <a:pt x="61" y="186"/>
                  </a:cubicBezTo>
                  <a:cubicBezTo>
                    <a:pt x="64" y="186"/>
                    <a:pt x="67" y="186"/>
                    <a:pt x="69" y="185"/>
                  </a:cubicBezTo>
                  <a:lnTo>
                    <a:pt x="69" y="357"/>
                  </a:lnTo>
                  <a:close/>
                  <a:moveTo>
                    <a:pt x="98" y="101"/>
                  </a:moveTo>
                  <a:cubicBezTo>
                    <a:pt x="98" y="139"/>
                    <a:pt x="84" y="161"/>
                    <a:pt x="61" y="161"/>
                  </a:cubicBezTo>
                  <a:cubicBezTo>
                    <a:pt x="38" y="161"/>
                    <a:pt x="24" y="139"/>
                    <a:pt x="24" y="101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8" y="89"/>
                    <a:pt x="38" y="89"/>
                    <a:pt x="38" y="89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4" y="24"/>
                    <a:pt x="54" y="24"/>
                    <a:pt x="54" y="24"/>
                  </a:cubicBezTo>
                  <a:cubicBezTo>
                    <a:pt x="67" y="24"/>
                    <a:pt x="67" y="24"/>
                    <a:pt x="67" y="24"/>
                  </a:cubicBezTo>
                  <a:cubicBezTo>
                    <a:pt x="67" y="89"/>
                    <a:pt x="67" y="89"/>
                    <a:pt x="67" y="89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3" y="24"/>
                    <a:pt x="83" y="24"/>
                    <a:pt x="83" y="24"/>
                  </a:cubicBezTo>
                  <a:cubicBezTo>
                    <a:pt x="98" y="24"/>
                    <a:pt x="98" y="24"/>
                    <a:pt x="98" y="24"/>
                  </a:cubicBezTo>
                  <a:lnTo>
                    <a:pt x="98" y="1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2250"/>
            </a:p>
          </p:txBody>
        </p: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14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d %1 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m/%y&lt;/m_strFormatTime&gt;&lt;m_yearfmt&gt;&lt;begin val=&quot;4&quot;/&gt;&lt;end val=&quot;4&quot;/&gt;&lt;/m_yearfmt&gt;&lt;/m_precDefaultMonth&gt;&lt;m_precDefaultWeek&gt;&lt;m_bNumberIsYear val=&quot;0&quot;/&gt;&lt;m_strFormatTime&gt;%d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3&quot;&gt;&lt;elem m_fUsage=&quot;4.09510000000000040643E+00&quot;&gt;&lt;m_msothmcolidx val=&quot;0&quot;/&gt;&lt;m_rgb r=&quot;41&quot; g=&quot;7B&quot; b=&quot;85&quot;/&gt;&lt;m_nBrightness endver=&quot;26206&quot; val=&quot;0&quot;/&gt;&lt;/elem&gt;&lt;elem m_fUsage=&quot;3.36303417167100038299E+00&quot;&gt;&lt;m_msothmcolidx val=&quot;0&quot;/&gt;&lt;m_rgb r=&quot;9C&quot; g=&quot;C7&quot; b=&quot;CE&quot;/&gt;&lt;m_nBrightness endver=&quot;26206&quot; val=&quot;0&quot;/&gt;&lt;/elem&gt;&lt;elem m_fUsage=&quot;1.32609928242330776804E+00&quot;&gt;&lt;m_msothmcolidx val=&quot;0&quot;/&gt;&lt;m_rgb r=&quot;34&quot; g=&quot;62&quot; b=&quot;AB&quot;/&gt;&lt;m_nBrightness endver=&quot;26206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  <p:tag name="LASTSLIDEVIEWED" val="270,8,Slide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8.yVM5vbaR89LfEUMzL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sgw9V.vPHmCmQ0w_aCbK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x1qyswX6bVX5g.222Iva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C2pGIE_YopIsCaG3Qki5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SdWmMP31KW7FtFmrHBD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j9VNlUPLdn_wTtBb6Yst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E85c2Fwr_Nri9DBDphY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w_5ikE5oeZkZtjdZwzpO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a0hMuzXCrqwOMESfUKGN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WEmlU0Gob4GaNcPYiey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w4Z2WcMv9AslLIMb6NDuQ"/>
</p:tagLst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1221</Words>
  <Application>Microsoft Office PowerPoint</Application>
  <PresentationFormat>Προσαρμογή</PresentationFormat>
  <Paragraphs>235</Paragraphs>
  <Slides>17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9" baseType="lpstr">
      <vt:lpstr>Office Theme</vt:lpstr>
      <vt:lpstr>think-cell Slide</vt:lpstr>
      <vt:lpstr>   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2020-04-28T16:03:45Z</cp:lastPrinted>
  <dcterms:created xsi:type="dcterms:W3CDTF">2019-07-09T09:31:45Z</dcterms:created>
  <dcterms:modified xsi:type="dcterms:W3CDTF">2020-06-03T10:09:41Z</dcterms:modified>
</cp:coreProperties>
</file>